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notesSlides/notesSlide16.xml" ContentType="application/vnd.openxmlformats-officedocument.presentationml.notesSlide+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notesSlides/notesSlide2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1.xml" ContentType="application/vnd.openxmlformats-officedocument.presentationml.notesSlide+xml"/>
  <Override PartName="/ppt/tags/tag54.xml" ContentType="application/vnd.openxmlformats-officedocument.presentationml.tags+xml"/>
  <Override PartName="/ppt/notesSlides/notesSlide2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charts/chart1.xml" ContentType="application/vnd.openxmlformats-officedocument.drawingml.chart+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3.xml" ContentType="application/vnd.openxmlformats-officedocument.presentationml.notesSlide+xml"/>
  <Override PartName="/ppt/charts/chart2.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6.xml" ContentType="application/vnd.openxmlformats-officedocument.presentationml.notesSlide+xml"/>
  <Override PartName="/ppt/charts/chart3.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charts/chart6.xml" ContentType="application/vnd.openxmlformats-officedocument.drawingml.chart+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8.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2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0.xml" ContentType="application/vnd.openxmlformats-officedocument.presentationml.notesSlide+xml"/>
  <Override PartName="/ppt/tags/tag172.xml" ContentType="application/vnd.openxmlformats-officedocument.presentationml.tags+xml"/>
  <Override PartName="/ppt/notesSlides/notesSlide31.xml" ContentType="application/vnd.openxmlformats-officedocument.presentationml.notesSlide+xml"/>
  <Override PartName="/ppt/tags/tag173.xml" ContentType="application/vnd.openxmlformats-officedocument.presentationml.tags+xml"/>
  <Override PartName="/ppt/notesSlides/notesSlide32.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33.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34.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35.xml" ContentType="application/vnd.openxmlformats-officedocument.presentationml.notesSlide+xml"/>
  <Override PartName="/ppt/charts/chart14.xml" ContentType="application/vnd.openxmlformats-officedocument.drawingml.chart+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notesSlides/notesSlide36.xml" ContentType="application/vnd.openxmlformats-officedocument.presentationml.notesSlide+xml"/>
  <Override PartName="/ppt/charts/chart15.xml" ContentType="application/vnd.openxmlformats-officedocument.drawingml.chart+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37.xml" ContentType="application/vnd.openxmlformats-officedocument.presentationml.notesSlide+xml"/>
  <Override PartName="/ppt/charts/chart16.xml" ContentType="application/vnd.openxmlformats-officedocument.drawingml.chart+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38.xml" ContentType="application/vnd.openxmlformats-officedocument.presentationml.notesSlide+xml"/>
  <Override PartName="/ppt/charts/chart17.xml" ContentType="application/vnd.openxmlformats-officedocument.drawingml.chart+xml"/>
  <Override PartName="/ppt/tags/tag314.xml" ContentType="application/vnd.openxmlformats-officedocument.presentationml.tags+xml"/>
  <Override PartName="/ppt/notesSlides/notesSlide39.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40.xml" ContentType="application/vnd.openxmlformats-officedocument.presentationml.notesSlide+xml"/>
  <Override PartName="/ppt/charts/chart18.xml" ContentType="application/vnd.openxmlformats-officedocument.drawingml.chart+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41.xml" ContentType="application/vnd.openxmlformats-officedocument.presentationml.notesSlide+xml"/>
  <Override PartName="/ppt/charts/chart19.xml" ContentType="application/vnd.openxmlformats-officedocument.drawingml.chart+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charts/chart20.xml" ContentType="application/vnd.openxmlformats-officedocument.drawingml.chart+xml"/>
  <Override PartName="/ppt/charts/chart21.xml" ContentType="application/vnd.openxmlformats-officedocument.drawingml.chart+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42.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43.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tags/tag426.xml" ContentType="application/vnd.openxmlformats-officedocument.presentationml.tags+xml"/>
  <Override PartName="/ppt/tags/tag427.xml" ContentType="application/vnd.openxmlformats-officedocument.presentationml.tags+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78"/>
  </p:notesMasterIdLst>
  <p:sldIdLst>
    <p:sldId id="1973" r:id="rId2"/>
    <p:sldId id="2029" r:id="rId3"/>
    <p:sldId id="420" r:id="rId4"/>
    <p:sldId id="446" r:id="rId5"/>
    <p:sldId id="1889" r:id="rId6"/>
    <p:sldId id="381" r:id="rId7"/>
    <p:sldId id="448" r:id="rId8"/>
    <p:sldId id="362" r:id="rId9"/>
    <p:sldId id="379" r:id="rId10"/>
    <p:sldId id="431" r:id="rId11"/>
    <p:sldId id="305" r:id="rId12"/>
    <p:sldId id="441" r:id="rId13"/>
    <p:sldId id="1954" r:id="rId14"/>
    <p:sldId id="2013" r:id="rId15"/>
    <p:sldId id="437" r:id="rId16"/>
    <p:sldId id="1883" r:id="rId17"/>
    <p:sldId id="410" r:id="rId18"/>
    <p:sldId id="444" r:id="rId19"/>
    <p:sldId id="1972" r:id="rId20"/>
    <p:sldId id="1971" r:id="rId21"/>
    <p:sldId id="440" r:id="rId22"/>
    <p:sldId id="442" r:id="rId23"/>
    <p:sldId id="443" r:id="rId24"/>
    <p:sldId id="438" r:id="rId25"/>
    <p:sldId id="2014" r:id="rId26"/>
    <p:sldId id="1958" r:id="rId27"/>
    <p:sldId id="299" r:id="rId28"/>
    <p:sldId id="1970" r:id="rId29"/>
    <p:sldId id="1955" r:id="rId30"/>
    <p:sldId id="1956" r:id="rId31"/>
    <p:sldId id="1957" r:id="rId32"/>
    <p:sldId id="1966" r:id="rId33"/>
    <p:sldId id="1967" r:id="rId34"/>
    <p:sldId id="1969" r:id="rId35"/>
    <p:sldId id="359" r:id="rId36"/>
    <p:sldId id="1923" r:id="rId37"/>
    <p:sldId id="2015" r:id="rId38"/>
    <p:sldId id="1861" r:id="rId39"/>
    <p:sldId id="1855" r:id="rId40"/>
    <p:sldId id="1857" r:id="rId41"/>
    <p:sldId id="1858" r:id="rId42"/>
    <p:sldId id="1862" r:id="rId43"/>
    <p:sldId id="2019" r:id="rId44"/>
    <p:sldId id="1853" r:id="rId45"/>
    <p:sldId id="1926" r:id="rId46"/>
    <p:sldId id="1852" r:id="rId47"/>
    <p:sldId id="1846" r:id="rId48"/>
    <p:sldId id="1839" r:id="rId49"/>
    <p:sldId id="2020" r:id="rId50"/>
    <p:sldId id="367" r:id="rId51"/>
    <p:sldId id="1842" r:id="rId52"/>
    <p:sldId id="1838" r:id="rId53"/>
    <p:sldId id="1840" r:id="rId54"/>
    <p:sldId id="1849" r:id="rId55"/>
    <p:sldId id="1850" r:id="rId56"/>
    <p:sldId id="1851" r:id="rId57"/>
    <p:sldId id="2021" r:id="rId58"/>
    <p:sldId id="1988" r:id="rId59"/>
    <p:sldId id="1934" r:id="rId60"/>
    <p:sldId id="1987" r:id="rId61"/>
    <p:sldId id="1968" r:id="rId62"/>
    <p:sldId id="1964" r:id="rId63"/>
    <p:sldId id="2023" r:id="rId64"/>
    <p:sldId id="2025" r:id="rId65"/>
    <p:sldId id="1975" r:id="rId66"/>
    <p:sldId id="1989" r:id="rId67"/>
    <p:sldId id="1976" r:id="rId68"/>
    <p:sldId id="1937" r:id="rId69"/>
    <p:sldId id="2027" r:id="rId70"/>
    <p:sldId id="1981" r:id="rId71"/>
    <p:sldId id="1928" r:id="rId72"/>
    <p:sldId id="1848" r:id="rId73"/>
    <p:sldId id="1990" r:id="rId74"/>
    <p:sldId id="1933" r:id="rId75"/>
    <p:sldId id="1938" r:id="rId76"/>
    <p:sldId id="1980" r:id="rId77"/>
  </p:sldIdLst>
  <p:sldSz cx="12192000"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146E3AC-AB96-4646-874E-746806D3AC36}">
          <p14:sldIdLst>
            <p14:sldId id="1973"/>
            <p14:sldId id="2029"/>
            <p14:sldId id="420"/>
          </p14:sldIdLst>
        </p14:section>
        <p14:section name="Customer Needs Analysis" id="{242EF93B-6984-9C42-89E7-76EC697EA094}">
          <p14:sldIdLst>
            <p14:sldId id="446"/>
            <p14:sldId id="1889"/>
            <p14:sldId id="381"/>
            <p14:sldId id="448"/>
            <p14:sldId id="362"/>
            <p14:sldId id="379"/>
            <p14:sldId id="431"/>
            <p14:sldId id="305"/>
            <p14:sldId id="441"/>
            <p14:sldId id="1954"/>
          </p14:sldIdLst>
        </p14:section>
        <p14:section name="Ideation and Prioritization" id="{88F451F0-06E4-FD44-85FA-A013403B0520}">
          <p14:sldIdLst>
            <p14:sldId id="2013"/>
            <p14:sldId id="437"/>
            <p14:sldId id="1883"/>
            <p14:sldId id="410"/>
            <p14:sldId id="444"/>
            <p14:sldId id="1972"/>
            <p14:sldId id="1971"/>
            <p14:sldId id="440"/>
            <p14:sldId id="442"/>
            <p14:sldId id="443"/>
            <p14:sldId id="438"/>
          </p14:sldIdLst>
        </p14:section>
        <p14:section name="Product Development" id="{D098CAE0-73C0-634D-AB4F-7F16956AF682}">
          <p14:sldIdLst>
            <p14:sldId id="2014"/>
            <p14:sldId id="1958"/>
            <p14:sldId id="299"/>
            <p14:sldId id="1970"/>
            <p14:sldId id="1955"/>
            <p14:sldId id="1956"/>
            <p14:sldId id="1957"/>
            <p14:sldId id="1966"/>
            <p14:sldId id="1967"/>
            <p14:sldId id="1969"/>
            <p14:sldId id="359"/>
            <p14:sldId id="1923"/>
          </p14:sldIdLst>
        </p14:section>
        <p14:section name="Positioning" id="{28BEAC21-8189-444F-9E4F-E8B8D6529002}">
          <p14:sldIdLst>
            <p14:sldId id="2015"/>
            <p14:sldId id="1861"/>
            <p14:sldId id="1855"/>
            <p14:sldId id="1857"/>
            <p14:sldId id="1858"/>
            <p14:sldId id="1862"/>
            <p14:sldId id="2019"/>
            <p14:sldId id="1853"/>
            <p14:sldId id="1926"/>
            <p14:sldId id="1852"/>
            <p14:sldId id="1846"/>
            <p14:sldId id="1839"/>
            <p14:sldId id="2020"/>
            <p14:sldId id="367"/>
            <p14:sldId id="1842"/>
            <p14:sldId id="1838"/>
            <p14:sldId id="1840"/>
            <p14:sldId id="1849"/>
            <p14:sldId id="1850"/>
            <p14:sldId id="1851"/>
            <p14:sldId id="2021"/>
            <p14:sldId id="1988"/>
            <p14:sldId id="1934"/>
            <p14:sldId id="1987"/>
            <p14:sldId id="1968"/>
            <p14:sldId id="1964"/>
            <p14:sldId id="2023"/>
            <p14:sldId id="2025"/>
            <p14:sldId id="1975"/>
            <p14:sldId id="1989"/>
            <p14:sldId id="1976"/>
            <p14:sldId id="1937"/>
            <p14:sldId id="2027"/>
            <p14:sldId id="1981"/>
            <p14:sldId id="1928"/>
            <p14:sldId id="1848"/>
            <p14:sldId id="1990"/>
            <p14:sldId id="1933"/>
            <p14:sldId id="1938"/>
            <p14:sldId id="19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5D9"/>
    <a:srgbClr val="103C78"/>
    <a:srgbClr val="124183"/>
    <a:srgbClr val="1758AE"/>
    <a:srgbClr val="FF9F29"/>
    <a:srgbClr val="B747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A3190-E59A-4AB1-9CD5-82191AEEF102}" v="24" dt="2024-06-03T09:29:44.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21" autoAdjust="0"/>
    <p:restoredTop sz="94720" autoAdjust="0"/>
  </p:normalViewPr>
  <p:slideViewPr>
    <p:cSldViewPr snapToGrid="0" snapToObjects="1">
      <p:cViewPr varScale="1">
        <p:scale>
          <a:sx n="83" d="100"/>
          <a:sy n="83" d="100"/>
        </p:scale>
        <p:origin x="768" y="58"/>
      </p:cViewPr>
      <p:guideLst>
        <p:guide orient="horz" pos="2160"/>
        <p:guide pos="3840"/>
      </p:guideLst>
    </p:cSldViewPr>
  </p:slideViewPr>
  <p:outlineViewPr>
    <p:cViewPr>
      <p:scale>
        <a:sx n="33" d="100"/>
        <a:sy n="33" d="100"/>
      </p:scale>
      <p:origin x="0" y="0"/>
    </p:cViewPr>
  </p:outlineViewPr>
  <p:notesTextViewPr>
    <p:cViewPr>
      <p:scale>
        <a:sx n="80" d="100"/>
        <a:sy n="80" d="100"/>
      </p:scale>
      <p:origin x="0" y="0"/>
    </p:cViewPr>
  </p:notesTextViewPr>
  <p:sorterViewPr>
    <p:cViewPr>
      <p:scale>
        <a:sx n="125" d="100"/>
        <a:sy n="125" d="100"/>
      </p:scale>
      <p:origin x="0" y="-6654"/>
    </p:cViewPr>
  </p:sorterViewPr>
  <p:notesViewPr>
    <p:cSldViewPr snapToGrid="0" snapToObjects="1">
      <p:cViewPr varScale="1">
        <p:scale>
          <a:sx n="168" d="100"/>
          <a:sy n="168" d="100"/>
        </p:scale>
        <p:origin x="207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3.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4.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5.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Binary_Worksheet16.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Binary_Worksheet17.xlsb"/></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Binary_Worksheet18.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Binary_Worksheet19.xlsb"/></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Binary_Worksheet20.xlsb"/></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Binary_Worksheet21.xlsb"/></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Binary_Worksheet22.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8680587078226658E-3"/>
          <c:y val="8.8639200998751555E-2"/>
          <c:w val="0.98426388258435471"/>
          <c:h val="0.87890137328339579"/>
        </c:manualLayout>
      </c:layout>
      <c:barChart>
        <c:barDir val="col"/>
        <c:grouping val="stacked"/>
        <c:varyColors val="0"/>
        <c:ser>
          <c:idx val="0"/>
          <c:order val="0"/>
          <c:spPr>
            <a:solidFill>
              <a:schemeClr val="accent1"/>
            </a:solidFill>
            <a:ln>
              <a:noFill/>
            </a:ln>
          </c:spPr>
          <c:invertIfNegative val="0"/>
          <c:dLbls>
            <c:dLbl>
              <c:idx val="0"/>
              <c:layout>
                <c:manualLayout>
                  <c:x val="0"/>
                  <c:y val="-0.48377028714107367"/>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5EFA-EA4E-8609-08EFB23C59A3}"/>
                </c:ext>
              </c:extLst>
            </c:dLbl>
            <c:dLbl>
              <c:idx val="1"/>
              <c:layout>
                <c:manualLayout>
                  <c:x val="0"/>
                  <c:y val="-0.4101123595505618"/>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EFA-EA4E-8609-08EFB23C59A3}"/>
                </c:ext>
              </c:extLst>
            </c:dLbl>
            <c:dLbl>
              <c:idx val="2"/>
              <c:layout>
                <c:manualLayout>
                  <c:x val="0"/>
                  <c:y val="-0.38576779026217228"/>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5EFA-EA4E-8609-08EFB23C59A3}"/>
                </c:ext>
              </c:extLst>
            </c:dLbl>
            <c:dLbl>
              <c:idx val="3"/>
              <c:layout>
                <c:manualLayout>
                  <c:x val="0"/>
                  <c:y val="-0.33770287141073657"/>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EFA-EA4E-8609-08EFB23C59A3}"/>
                </c:ext>
              </c:extLst>
            </c:dLbl>
            <c:dLbl>
              <c:idx val="4"/>
              <c:layout>
                <c:manualLayout>
                  <c:x val="0"/>
                  <c:y val="-0.33770287141073657"/>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5EFA-EA4E-8609-08EFB23C59A3}"/>
                </c:ext>
              </c:extLst>
            </c:dLbl>
            <c:dLbl>
              <c:idx val="5"/>
              <c:layout>
                <c:manualLayout>
                  <c:x val="0"/>
                  <c:y val="-0.28838951310861421"/>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EFA-EA4E-8609-08EFB23C59A3}"/>
                </c:ext>
              </c:extLst>
            </c:dLbl>
            <c:dLbl>
              <c:idx val="6"/>
              <c:layout>
                <c:manualLayout>
                  <c:x val="0"/>
                  <c:y val="-0.23970037453183521"/>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5EFA-EA4E-8609-08EFB23C59A3}"/>
                </c:ext>
              </c:extLst>
            </c:dLbl>
            <c:dLbl>
              <c:idx val="7"/>
              <c:layout>
                <c:manualLayout>
                  <c:x val="0"/>
                  <c:y val="-0.16604244694132334"/>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5EFA-EA4E-8609-08EFB23C59A3}"/>
                </c:ext>
              </c:extLst>
            </c:dLbl>
            <c:dLbl>
              <c:idx val="8"/>
              <c:layout>
                <c:manualLayout>
                  <c:x val="0"/>
                  <c:y val="-0.14232209737827714"/>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5EFA-EA4E-8609-08EFB23C59A3}"/>
                </c:ext>
              </c:extLst>
            </c:dLbl>
            <c:dLbl>
              <c:idx val="9"/>
              <c:layout>
                <c:manualLayout>
                  <c:x val="0"/>
                  <c:y val="-9.3008739076154812E-2"/>
                </c:manualLayout>
              </c:layout>
              <c:numFmt formatCode="#,##0&quot;%&quot;;&quot;-&quot;#,##0&quot;%&quot;" sourceLinked="0"/>
              <c:spPr>
                <a:noFill/>
                <a:ln>
                  <a:noFill/>
                </a:ln>
              </c:spPr>
              <c:txPr>
                <a:bodyPr wrap="none"/>
                <a:lstStyle/>
                <a:p>
                  <a:pPr>
                    <a:defRPr sz="12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5EFA-EA4E-8609-08EFB23C59A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Sheet1!$A$1:$J$1</c:f>
              <c:numCache>
                <c:formatCode>General</c:formatCode>
                <c:ptCount val="10"/>
                <c:pt idx="0">
                  <c:v>18</c:v>
                </c:pt>
                <c:pt idx="1">
                  <c:v>15</c:v>
                </c:pt>
                <c:pt idx="2">
                  <c:v>14</c:v>
                </c:pt>
                <c:pt idx="3">
                  <c:v>12</c:v>
                </c:pt>
                <c:pt idx="4">
                  <c:v>12</c:v>
                </c:pt>
                <c:pt idx="5">
                  <c:v>10</c:v>
                </c:pt>
                <c:pt idx="6">
                  <c:v>8</c:v>
                </c:pt>
                <c:pt idx="7">
                  <c:v>5</c:v>
                </c:pt>
                <c:pt idx="8">
                  <c:v>4</c:v>
                </c:pt>
                <c:pt idx="9">
                  <c:v>2</c:v>
                </c:pt>
              </c:numCache>
            </c:numRef>
          </c:val>
          <c:extLst>
            <c:ext xmlns:c16="http://schemas.microsoft.com/office/drawing/2014/chart" uri="{C3380CC4-5D6E-409C-BE32-E72D297353CC}">
              <c16:uniqueId val="{0000000A-5EFA-EA4E-8609-08EFB23C59A3}"/>
            </c:ext>
          </c:extLst>
        </c:ser>
        <c:dLbls>
          <c:showLegendKey val="0"/>
          <c:showVal val="0"/>
          <c:showCatName val="0"/>
          <c:showSerName val="0"/>
          <c:showPercent val="0"/>
          <c:showBubbleSize val="0"/>
        </c:dLbls>
        <c:gapWidth val="80"/>
        <c:overlap val="100"/>
        <c:axId val="541924144"/>
        <c:axId val="1"/>
      </c:barChart>
      <c:catAx>
        <c:axId val="541924144"/>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8"/>
          <c:min val="0"/>
        </c:scaling>
        <c:delete val="1"/>
        <c:axPos val="l"/>
        <c:numFmt formatCode="General" sourceLinked="1"/>
        <c:majorTickMark val="out"/>
        <c:minorTickMark val="none"/>
        <c:tickLblPos val="nextTo"/>
        <c:crossAx val="541924144"/>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12431693989071"/>
          <c:y val="4.1326530612244901E-2"/>
          <c:w val="0.78517759562841527"/>
          <c:h val="0.83826530612244898"/>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xVal>
            <c:numRef>
              <c:f>Sheet1!$A$1:$A$7</c:f>
              <c:numCache>
                <c:formatCode>General</c:formatCode>
                <c:ptCount val="7"/>
                <c:pt idx="0">
                  <c:v>30756.964671838243</c:v>
                </c:pt>
                <c:pt idx="1">
                  <c:v>20894.478620728689</c:v>
                </c:pt>
                <c:pt idx="2">
                  <c:v>14194.483801967295</c:v>
                </c:pt>
                <c:pt idx="3">
                  <c:v>9642.900120246466</c:v>
                </c:pt>
                <c:pt idx="4">
                  <c:v>6550.8210109170677</c:v>
                </c:pt>
                <c:pt idx="5">
                  <c:v>4450.2437422296634</c:v>
                </c:pt>
                <c:pt idx="6">
                  <c:v>3023.2346956586694</c:v>
                </c:pt>
              </c:numCache>
            </c:numRef>
          </c:xVal>
          <c:yVal>
            <c:numRef>
              <c:f>Sheet1!$B$1:$B$7</c:f>
              <c:numCache>
                <c:formatCode>General</c:formatCode>
                <c:ptCount val="7"/>
                <c:pt idx="0">
                  <c:v>10</c:v>
                </c:pt>
                <c:pt idx="1">
                  <c:v>15</c:v>
                </c:pt>
                <c:pt idx="2">
                  <c:v>20</c:v>
                </c:pt>
                <c:pt idx="3">
                  <c:v>25</c:v>
                </c:pt>
                <c:pt idx="4">
                  <c:v>30</c:v>
                </c:pt>
                <c:pt idx="5">
                  <c:v>35</c:v>
                </c:pt>
                <c:pt idx="6">
                  <c:v>40</c:v>
                </c:pt>
              </c:numCache>
            </c:numRef>
          </c:yVal>
          <c:smooth val="0"/>
          <c:extLst>
            <c:ext xmlns:c16="http://schemas.microsoft.com/office/drawing/2014/chart" uri="{C3380CC4-5D6E-409C-BE32-E72D297353CC}">
              <c16:uniqueId val="{00000000-B394-214C-A68F-DD8AEC1B4224}"/>
            </c:ext>
          </c:extLst>
        </c:ser>
        <c:dLbls>
          <c:showLegendKey val="0"/>
          <c:showVal val="0"/>
          <c:showCatName val="0"/>
          <c:showSerName val="0"/>
          <c:showPercent val="0"/>
          <c:showBubbleSize val="0"/>
        </c:dLbls>
        <c:axId val="1757740512"/>
        <c:axId val="1"/>
      </c:scatterChart>
      <c:valAx>
        <c:axId val="1757740512"/>
        <c:scaling>
          <c:orientation val="minMax"/>
          <c:max val="40000"/>
          <c:min val="0"/>
        </c:scaling>
        <c:delete val="0"/>
        <c:axPos val="b"/>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
        <c:crosses val="min"/>
        <c:crossBetween val="midCat"/>
        <c:majorUnit val="10000"/>
      </c:valAx>
      <c:valAx>
        <c:axId val="1"/>
        <c:scaling>
          <c:orientation val="minMax"/>
          <c:max val="50"/>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757740512"/>
        <c:crosses val="min"/>
        <c:crossBetween val="midCat"/>
        <c:majorUnit val="10"/>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269841269841269E-2"/>
          <c:y val="6.933333333333333E-2"/>
          <c:w val="0.91746031746031742"/>
          <c:h val="0.86133333333333328"/>
        </c:manualLayout>
      </c:layout>
      <c:areaChart>
        <c:grouping val="stacked"/>
        <c:varyColors val="0"/>
        <c:ser>
          <c:idx val="0"/>
          <c:order val="0"/>
          <c:spPr>
            <a:solidFill>
              <a:schemeClr val="accent1"/>
            </a:solidFill>
            <a:ln>
              <a:noFill/>
            </a:ln>
          </c:spPr>
          <c:val>
            <c:numRef>
              <c:f>Sheet1!$A$1:$J$1</c:f>
              <c:numCache>
                <c:formatCode>General</c:formatCode>
                <c:ptCount val="10"/>
                <c:pt idx="0">
                  <c:v>100</c:v>
                </c:pt>
                <c:pt idx="1">
                  <c:v>100</c:v>
                </c:pt>
                <c:pt idx="2">
                  <c:v>100</c:v>
                </c:pt>
                <c:pt idx="3">
                  <c:v>100</c:v>
                </c:pt>
                <c:pt idx="4">
                  <c:v>100</c:v>
                </c:pt>
                <c:pt idx="5">
                  <c:v>100</c:v>
                </c:pt>
                <c:pt idx="6">
                  <c:v>100</c:v>
                </c:pt>
                <c:pt idx="7">
                  <c:v>100</c:v>
                </c:pt>
                <c:pt idx="8">
                  <c:v>100</c:v>
                </c:pt>
                <c:pt idx="9">
                  <c:v>100</c:v>
                </c:pt>
              </c:numCache>
            </c:numRef>
          </c:val>
          <c:extLst>
            <c:ext xmlns:c16="http://schemas.microsoft.com/office/drawing/2014/chart" uri="{C3380CC4-5D6E-409C-BE32-E72D297353CC}">
              <c16:uniqueId val="{00000000-C2E0-354F-8594-D256FF3256C1}"/>
            </c:ext>
          </c:extLst>
        </c:ser>
        <c:ser>
          <c:idx val="1"/>
          <c:order val="1"/>
          <c:spPr>
            <a:solidFill>
              <a:schemeClr val="accent5"/>
            </a:solidFill>
            <a:ln>
              <a:noFill/>
            </a:ln>
          </c:spPr>
          <c:val>
            <c:numRef>
              <c:f>Sheet1!$A$2:$J$2</c:f>
              <c:numCache>
                <c:formatCode>General</c:formatCode>
                <c:ptCount val="10"/>
                <c:pt idx="0">
                  <c:v>10</c:v>
                </c:pt>
                <c:pt idx="1">
                  <c:v>20</c:v>
                </c:pt>
                <c:pt idx="2">
                  <c:v>30</c:v>
                </c:pt>
                <c:pt idx="3">
                  <c:v>40</c:v>
                </c:pt>
                <c:pt idx="4">
                  <c:v>50</c:v>
                </c:pt>
                <c:pt idx="5">
                  <c:v>60</c:v>
                </c:pt>
                <c:pt idx="6">
                  <c:v>70</c:v>
                </c:pt>
                <c:pt idx="7">
                  <c:v>80</c:v>
                </c:pt>
                <c:pt idx="8">
                  <c:v>90</c:v>
                </c:pt>
                <c:pt idx="9">
                  <c:v>100</c:v>
                </c:pt>
              </c:numCache>
            </c:numRef>
          </c:val>
          <c:extLst>
            <c:ext xmlns:c16="http://schemas.microsoft.com/office/drawing/2014/chart" uri="{C3380CC4-5D6E-409C-BE32-E72D297353CC}">
              <c16:uniqueId val="{00000001-C2E0-354F-8594-D256FF3256C1}"/>
            </c:ext>
          </c:extLst>
        </c:ser>
        <c:dLbls>
          <c:showLegendKey val="0"/>
          <c:showVal val="0"/>
          <c:showCatName val="0"/>
          <c:showSerName val="0"/>
          <c:showPercent val="0"/>
          <c:showBubbleSize val="0"/>
        </c:dLbls>
        <c:axId val="1218980847"/>
        <c:axId val="1"/>
      </c:areaChart>
      <c:catAx>
        <c:axId val="121898084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218980847"/>
        <c:crosses val="min"/>
        <c:crossBetween val="midCat"/>
      </c:valAx>
    </c:plotArea>
    <c:plotVisOnly val="0"/>
    <c:dispBlanksAs val="zero"/>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599999999999998E-2"/>
          <c:y val="6.933333333333333E-2"/>
          <c:w val="0.91679999999999995"/>
          <c:h val="0.86133333333333328"/>
        </c:manualLayout>
      </c:layout>
      <c:areaChart>
        <c:grouping val="standard"/>
        <c:varyColors val="0"/>
        <c:ser>
          <c:idx val="0"/>
          <c:order val="0"/>
          <c:spPr>
            <a:solidFill>
              <a:schemeClr val="accent5"/>
            </a:solidFill>
            <a:ln>
              <a:noFill/>
            </a:ln>
          </c:spPr>
          <c:val>
            <c:numRef>
              <c:f>Sheet1!$A$1:$J$1</c:f>
              <c:numCache>
                <c:formatCode>General</c:formatCode>
                <c:ptCount val="10"/>
                <c:pt idx="0">
                  <c:v>10</c:v>
                </c:pt>
                <c:pt idx="1">
                  <c:v>20</c:v>
                </c:pt>
                <c:pt idx="2">
                  <c:v>30</c:v>
                </c:pt>
                <c:pt idx="3">
                  <c:v>40</c:v>
                </c:pt>
                <c:pt idx="4">
                  <c:v>50</c:v>
                </c:pt>
                <c:pt idx="5">
                  <c:v>60</c:v>
                </c:pt>
                <c:pt idx="6">
                  <c:v>70</c:v>
                </c:pt>
                <c:pt idx="7">
                  <c:v>80</c:v>
                </c:pt>
                <c:pt idx="8">
                  <c:v>90</c:v>
                </c:pt>
                <c:pt idx="9">
                  <c:v>100</c:v>
                </c:pt>
              </c:numCache>
            </c:numRef>
          </c:val>
          <c:extLst>
            <c:ext xmlns:c16="http://schemas.microsoft.com/office/drawing/2014/chart" uri="{C3380CC4-5D6E-409C-BE32-E72D297353CC}">
              <c16:uniqueId val="{00000000-5BB6-CD4B-93C0-C3B5B2C093BF}"/>
            </c:ext>
          </c:extLst>
        </c:ser>
        <c:dLbls>
          <c:showLegendKey val="0"/>
          <c:showVal val="0"/>
          <c:showCatName val="0"/>
          <c:showSerName val="0"/>
          <c:showPercent val="0"/>
          <c:showBubbleSize val="0"/>
        </c:dLbls>
        <c:axId val="1219401935"/>
        <c:axId val="1"/>
      </c:areaChart>
      <c:catAx>
        <c:axId val="121940193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219401935"/>
        <c:crosses val="min"/>
        <c:crossBetween val="midCat"/>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1599999999999998E-2"/>
          <c:y val="6.933333333333333E-2"/>
          <c:w val="0.91679999999999995"/>
          <c:h val="0.86133333333333328"/>
        </c:manualLayout>
      </c:layout>
      <c:areaChart>
        <c:grouping val="standard"/>
        <c:varyColors val="0"/>
        <c:ser>
          <c:idx val="0"/>
          <c:order val="0"/>
          <c:spPr>
            <a:solidFill>
              <a:schemeClr val="accent1"/>
            </a:solidFill>
            <a:ln>
              <a:noFill/>
            </a:ln>
          </c:spPr>
          <c:val>
            <c:numRef>
              <c:f>Sheet1!$A$1:$J$1</c:f>
              <c:numCache>
                <c:formatCode>General</c:formatCode>
                <c:ptCount val="10"/>
                <c:pt idx="0">
                  <c:v>100</c:v>
                </c:pt>
                <c:pt idx="1">
                  <c:v>100</c:v>
                </c:pt>
                <c:pt idx="2">
                  <c:v>100</c:v>
                </c:pt>
                <c:pt idx="3">
                  <c:v>100</c:v>
                </c:pt>
                <c:pt idx="4">
                  <c:v>100</c:v>
                </c:pt>
                <c:pt idx="5">
                  <c:v>100</c:v>
                </c:pt>
                <c:pt idx="6">
                  <c:v>100</c:v>
                </c:pt>
                <c:pt idx="7">
                  <c:v>100</c:v>
                </c:pt>
                <c:pt idx="8">
                  <c:v>100</c:v>
                </c:pt>
                <c:pt idx="9">
                  <c:v>100</c:v>
                </c:pt>
              </c:numCache>
            </c:numRef>
          </c:val>
          <c:extLst>
            <c:ext xmlns:c16="http://schemas.microsoft.com/office/drawing/2014/chart" uri="{C3380CC4-5D6E-409C-BE32-E72D297353CC}">
              <c16:uniqueId val="{00000000-0507-2C44-871D-267D580900CA}"/>
            </c:ext>
          </c:extLst>
        </c:ser>
        <c:dLbls>
          <c:showLegendKey val="0"/>
          <c:showVal val="0"/>
          <c:showCatName val="0"/>
          <c:showSerName val="0"/>
          <c:showPercent val="0"/>
          <c:showBubbleSize val="0"/>
        </c:dLbls>
        <c:axId val="1857712287"/>
        <c:axId val="1"/>
      </c:areaChart>
      <c:catAx>
        <c:axId val="185771228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2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1857712287"/>
        <c:crosses val="min"/>
        <c:crossBetween val="midCat"/>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5540275049115914E-2"/>
          <c:y val="2.7310924369747899E-2"/>
          <c:w val="0.94891944990176813"/>
          <c:h val="0.94537815126050417"/>
        </c:manualLayout>
      </c:layout>
      <c:areaChart>
        <c:grouping val="stacked"/>
        <c:varyColors val="0"/>
        <c:ser>
          <c:idx val="0"/>
          <c:order val="0"/>
          <c:spPr>
            <a:solidFill>
              <a:schemeClr val="accent1"/>
            </a:solidFill>
            <a:ln>
              <a:noFill/>
            </a:ln>
          </c:spPr>
          <c:val>
            <c:numRef>
              <c:f>Sheet1!$A$1:$F$1</c:f>
              <c:numCache>
                <c:formatCode>General</c:formatCode>
                <c:ptCount val="6"/>
                <c:pt idx="0">
                  <c:v>61000</c:v>
                </c:pt>
                <c:pt idx="1">
                  <c:v>61000</c:v>
                </c:pt>
                <c:pt idx="2">
                  <c:v>61000</c:v>
                </c:pt>
                <c:pt idx="3">
                  <c:v>61000</c:v>
                </c:pt>
                <c:pt idx="4">
                  <c:v>61000</c:v>
                </c:pt>
                <c:pt idx="5">
                  <c:v>61000</c:v>
                </c:pt>
              </c:numCache>
            </c:numRef>
          </c:val>
          <c:extLst>
            <c:ext xmlns:c16="http://schemas.microsoft.com/office/drawing/2014/chart" uri="{C3380CC4-5D6E-409C-BE32-E72D297353CC}">
              <c16:uniqueId val="{00000000-0018-2A4E-8FE5-6085E77758C4}"/>
            </c:ext>
          </c:extLst>
        </c:ser>
        <c:ser>
          <c:idx val="1"/>
          <c:order val="1"/>
          <c:spPr>
            <a:solidFill>
              <a:schemeClr val="accent5"/>
            </a:solidFill>
            <a:ln>
              <a:noFill/>
            </a:ln>
          </c:spPr>
          <c:val>
            <c:numRef>
              <c:f>Sheet1!$A$2:$F$2</c:f>
              <c:numCache>
                <c:formatCode>General</c:formatCode>
                <c:ptCount val="6"/>
                <c:pt idx="0">
                  <c:v>10500</c:v>
                </c:pt>
                <c:pt idx="1">
                  <c:v>21000</c:v>
                </c:pt>
                <c:pt idx="2">
                  <c:v>31500</c:v>
                </c:pt>
                <c:pt idx="3">
                  <c:v>42000</c:v>
                </c:pt>
                <c:pt idx="4">
                  <c:v>52500</c:v>
                </c:pt>
                <c:pt idx="5">
                  <c:v>63000</c:v>
                </c:pt>
              </c:numCache>
            </c:numRef>
          </c:val>
          <c:extLst>
            <c:ext xmlns:c16="http://schemas.microsoft.com/office/drawing/2014/chart" uri="{C3380CC4-5D6E-409C-BE32-E72D297353CC}">
              <c16:uniqueId val="{00000001-0018-2A4E-8FE5-6085E77758C4}"/>
            </c:ext>
          </c:extLst>
        </c:ser>
        <c:dLbls>
          <c:showLegendKey val="0"/>
          <c:showVal val="0"/>
          <c:showCatName val="0"/>
          <c:showSerName val="0"/>
          <c:showPercent val="0"/>
          <c:showBubbleSize val="0"/>
        </c:dLbls>
        <c:axId val="1496556543"/>
        <c:axId val="1"/>
      </c:areaChart>
      <c:catAx>
        <c:axId val="149655654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60000"/>
          <c:min val="0"/>
        </c:scaling>
        <c:delete val="0"/>
        <c:axPos val="l"/>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400" kern="1200">
                <a:latin typeface="+mn-lt"/>
                <a:ea typeface="+mn-ea"/>
                <a:cs typeface="+mn-cs"/>
              </a:defRPr>
            </a:pPr>
            <a:endParaRPr lang="en-US"/>
          </a:p>
        </c:txPr>
        <c:crossAx val="1496556543"/>
        <c:crosses val="min"/>
        <c:crossBetween val="midCat"/>
        <c:majorUnit val="40000"/>
      </c:valAx>
    </c:plotArea>
    <c:plotVisOnly val="0"/>
    <c:dispBlanksAs val="zero"/>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0019831432821E-2"/>
          <c:y val="4.4701986754966887E-2"/>
          <c:w val="0.89910758552305403"/>
          <c:h val="0.91059602649006621"/>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xVal>
            <c:numRef>
              <c:f>Sheet1!$A$1:$A$7</c:f>
              <c:numCache>
                <c:formatCode>General</c:formatCode>
                <c:ptCount val="7"/>
                <c:pt idx="0">
                  <c:v>30756.964671838243</c:v>
                </c:pt>
                <c:pt idx="1">
                  <c:v>20894.478620728689</c:v>
                </c:pt>
                <c:pt idx="2">
                  <c:v>14194.483801967295</c:v>
                </c:pt>
                <c:pt idx="3">
                  <c:v>9642.900120246466</c:v>
                </c:pt>
                <c:pt idx="4">
                  <c:v>6550.8210109170677</c:v>
                </c:pt>
                <c:pt idx="5">
                  <c:v>4450.2437422296634</c:v>
                </c:pt>
                <c:pt idx="6">
                  <c:v>3023.2346956586694</c:v>
                </c:pt>
              </c:numCache>
            </c:numRef>
          </c:xVal>
          <c:yVal>
            <c:numRef>
              <c:f>Sheet1!$B$1:$B$7</c:f>
              <c:numCache>
                <c:formatCode>General</c:formatCode>
                <c:ptCount val="7"/>
                <c:pt idx="0">
                  <c:v>4.083290635172883</c:v>
                </c:pt>
                <c:pt idx="1">
                  <c:v>5.0194315449194322</c:v>
                </c:pt>
                <c:pt idx="2">
                  <c:v>6.3974440529880816</c:v>
                </c:pt>
                <c:pt idx="3">
                  <c:v>8.4258977319409265</c:v>
                </c:pt>
                <c:pt idx="4">
                  <c:v>11.411809908764464</c:v>
                </c:pt>
                <c:pt idx="5">
                  <c:v>15.807114381433353</c:v>
                </c:pt>
                <c:pt idx="6">
                  <c:v>22.27706401940786</c:v>
                </c:pt>
              </c:numCache>
            </c:numRef>
          </c:yVal>
          <c:smooth val="0"/>
          <c:extLst>
            <c:ext xmlns:c16="http://schemas.microsoft.com/office/drawing/2014/chart" uri="{C3380CC4-5D6E-409C-BE32-E72D297353CC}">
              <c16:uniqueId val="{00000000-0318-1546-8B94-5EB1B455AD90}"/>
            </c:ext>
          </c:extLst>
        </c:ser>
        <c:dLbls>
          <c:showLegendKey val="0"/>
          <c:showVal val="0"/>
          <c:showCatName val="0"/>
          <c:showSerName val="0"/>
          <c:showPercent val="0"/>
          <c:showBubbleSize val="0"/>
        </c:dLbls>
        <c:axId val="1769968400"/>
        <c:axId val="1"/>
      </c:scatterChart>
      <c:valAx>
        <c:axId val="1769968400"/>
        <c:scaling>
          <c:orientation val="minMax"/>
          <c:max val="3500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000"/>
      </c:valAx>
      <c:valAx>
        <c:axId val="1"/>
        <c:scaling>
          <c:orientation val="minMax"/>
          <c:max val="25"/>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769968400"/>
        <c:crosses val="min"/>
        <c:crossBetween val="midCat"/>
        <c:majorUnit val="5"/>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624217569609326E-2"/>
          <c:y val="4.0338645418326692E-2"/>
          <c:w val="0.86423483703863591"/>
          <c:h val="0.84213147410358569"/>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xVal>
            <c:numRef>
              <c:f>Sheet1!$A$1:$A$14</c:f>
              <c:numCache>
                <c:formatCode>General</c:formatCode>
                <c:ptCount val="14"/>
                <c:pt idx="0">
                  <c:v>30756.96467183825</c:v>
                </c:pt>
                <c:pt idx="1">
                  <c:v>20894.478620728696</c:v>
                </c:pt>
                <c:pt idx="2">
                  <c:v>14194.483801967297</c:v>
                </c:pt>
                <c:pt idx="3">
                  <c:v>9642.9001202464697</c:v>
                </c:pt>
                <c:pt idx="4">
                  <c:v>6550.8210109170695</c:v>
                </c:pt>
                <c:pt idx="5">
                  <c:v>4450.2437422296643</c:v>
                </c:pt>
                <c:pt idx="6">
                  <c:v>3023.2346956586707</c:v>
                </c:pt>
              </c:numCache>
            </c:numRef>
          </c:xVal>
          <c:yVal>
            <c:numRef>
              <c:f>Sheet1!$B$1:$B$14</c:f>
              <c:numCache>
                <c:formatCode>General</c:formatCode>
                <c:ptCount val="14"/>
                <c:pt idx="0">
                  <c:v>15</c:v>
                </c:pt>
                <c:pt idx="1">
                  <c:v>20</c:v>
                </c:pt>
                <c:pt idx="2">
                  <c:v>25</c:v>
                </c:pt>
                <c:pt idx="3">
                  <c:v>30</c:v>
                </c:pt>
                <c:pt idx="4">
                  <c:v>35</c:v>
                </c:pt>
                <c:pt idx="5">
                  <c:v>40</c:v>
                </c:pt>
                <c:pt idx="6">
                  <c:v>45</c:v>
                </c:pt>
              </c:numCache>
            </c:numRef>
          </c:yVal>
          <c:smooth val="0"/>
          <c:extLst>
            <c:ext xmlns:c16="http://schemas.microsoft.com/office/drawing/2014/chart" uri="{C3380CC4-5D6E-409C-BE32-E72D297353CC}">
              <c16:uniqueId val="{00000000-9C5C-F242-9A36-3FC49662126B}"/>
            </c:ext>
          </c:extLst>
        </c:ser>
        <c:ser>
          <c:idx val="1"/>
          <c:order val="1"/>
          <c:spPr>
            <a:ln>
              <a:noFill/>
            </a:ln>
          </c:spPr>
          <c:marker>
            <c:symbol val="circle"/>
            <c:size val="7"/>
            <c:spPr>
              <a:solidFill>
                <a:schemeClr val="accent2"/>
              </a:solidFill>
              <a:ln w="9525" algn="ctr">
                <a:solidFill>
                  <a:schemeClr val="accent2"/>
                </a:solidFill>
                <a:prstDash val="solid"/>
              </a:ln>
            </c:spPr>
          </c:marker>
          <c:xVal>
            <c:numRef>
              <c:f>Sheet1!$A$1:$A$14</c:f>
              <c:numCache>
                <c:formatCode>General</c:formatCode>
                <c:ptCount val="14"/>
                <c:pt idx="7">
                  <c:v>30756.96467183825</c:v>
                </c:pt>
                <c:pt idx="8">
                  <c:v>20894.478620728696</c:v>
                </c:pt>
                <c:pt idx="9">
                  <c:v>14194.483801967297</c:v>
                </c:pt>
                <c:pt idx="10">
                  <c:v>9642.9001202464697</c:v>
                </c:pt>
                <c:pt idx="11">
                  <c:v>6550.8210109170695</c:v>
                </c:pt>
                <c:pt idx="12">
                  <c:v>4450.2437422296643</c:v>
                </c:pt>
                <c:pt idx="13">
                  <c:v>3023.2346956586707</c:v>
                </c:pt>
              </c:numCache>
            </c:numRef>
          </c:xVal>
          <c:yVal>
            <c:numRef>
              <c:f>Sheet1!$C$1:$C$14</c:f>
              <c:numCache>
                <c:formatCode>General</c:formatCode>
                <c:ptCount val="14"/>
                <c:pt idx="7">
                  <c:v>4.083290635172883</c:v>
                </c:pt>
                <c:pt idx="8">
                  <c:v>5.0194315449194313</c:v>
                </c:pt>
                <c:pt idx="9">
                  <c:v>6.3974440529880798</c:v>
                </c:pt>
                <c:pt idx="10">
                  <c:v>8.425897731940923</c:v>
                </c:pt>
                <c:pt idx="11">
                  <c:v>11.411809908764463</c:v>
                </c:pt>
                <c:pt idx="12">
                  <c:v>15.807114381433349</c:v>
                </c:pt>
                <c:pt idx="13">
                  <c:v>22.277064019407849</c:v>
                </c:pt>
              </c:numCache>
            </c:numRef>
          </c:yVal>
          <c:smooth val="0"/>
          <c:extLst>
            <c:ext xmlns:c16="http://schemas.microsoft.com/office/drawing/2014/chart" uri="{C3380CC4-5D6E-409C-BE32-E72D297353CC}">
              <c16:uniqueId val="{00000001-9C5C-F242-9A36-3FC49662126B}"/>
            </c:ext>
          </c:extLst>
        </c:ser>
        <c:dLbls>
          <c:showLegendKey val="0"/>
          <c:showVal val="0"/>
          <c:showCatName val="0"/>
          <c:showSerName val="0"/>
          <c:showPercent val="0"/>
          <c:showBubbleSize val="0"/>
        </c:dLbls>
        <c:axId val="474181215"/>
        <c:axId val="1"/>
      </c:scatterChart>
      <c:valAx>
        <c:axId val="474181215"/>
        <c:scaling>
          <c:orientation val="minMax"/>
          <c:max val="35000"/>
          <c:min val="0"/>
        </c:scaling>
        <c:delete val="0"/>
        <c:axPos val="b"/>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
        <c:crosses val="min"/>
        <c:crossBetween val="midCat"/>
        <c:majorUnit val="5000"/>
      </c:valAx>
      <c:valAx>
        <c:axId val="1"/>
        <c:scaling>
          <c:orientation val="minMax"/>
          <c:max val="50"/>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474181215"/>
        <c:crosses val="min"/>
        <c:crossBetween val="midCat"/>
        <c:majorUnit val="10"/>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1806656101426306E-2"/>
          <c:y val="2.6804123711340205E-2"/>
          <c:w val="0.87616028978944982"/>
          <c:h val="0.85154639175257729"/>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xVal>
            <c:numRef>
              <c:f>Sheet1!$A$1:$A$7</c:f>
              <c:numCache>
                <c:formatCode>General</c:formatCode>
                <c:ptCount val="7"/>
                <c:pt idx="0">
                  <c:v>30756.96467183825</c:v>
                </c:pt>
                <c:pt idx="1">
                  <c:v>20894.478620728696</c:v>
                </c:pt>
                <c:pt idx="2">
                  <c:v>14194.483801967297</c:v>
                </c:pt>
                <c:pt idx="3">
                  <c:v>9642.9001202464697</c:v>
                </c:pt>
                <c:pt idx="4">
                  <c:v>6550.8210109170695</c:v>
                </c:pt>
                <c:pt idx="5">
                  <c:v>4450.2437422296643</c:v>
                </c:pt>
                <c:pt idx="6">
                  <c:v>3023.2346956586707</c:v>
                </c:pt>
              </c:numCache>
            </c:numRef>
          </c:xVal>
          <c:yVal>
            <c:numRef>
              <c:f>Sheet1!$B$1:$B$7</c:f>
              <c:numCache>
                <c:formatCode>General</c:formatCode>
                <c:ptCount val="7"/>
                <c:pt idx="0">
                  <c:v>181980.02090752212</c:v>
                </c:pt>
                <c:pt idx="1">
                  <c:v>208538.77420740007</c:v>
                </c:pt>
                <c:pt idx="2">
                  <c:v>193081.26005521457</c:v>
                </c:pt>
                <c:pt idx="3">
                  <c:v>159822.41275364408</c:v>
                </c:pt>
                <c:pt idx="4">
                  <c:v>121767.90620458621</c:v>
                </c:pt>
                <c:pt idx="5">
                  <c:v>85413.019119355915</c:v>
                </c:pt>
                <c:pt idx="6">
                  <c:v>53580.594965463577</c:v>
                </c:pt>
              </c:numCache>
            </c:numRef>
          </c:yVal>
          <c:smooth val="0"/>
          <c:extLst>
            <c:ext xmlns:c16="http://schemas.microsoft.com/office/drawing/2014/chart" uri="{C3380CC4-5D6E-409C-BE32-E72D297353CC}">
              <c16:uniqueId val="{00000000-8B97-EA4A-9DBE-89DE74BDD219}"/>
            </c:ext>
          </c:extLst>
        </c:ser>
        <c:dLbls>
          <c:showLegendKey val="0"/>
          <c:showVal val="0"/>
          <c:showCatName val="0"/>
          <c:showSerName val="0"/>
          <c:showPercent val="0"/>
          <c:showBubbleSize val="0"/>
        </c:dLbls>
        <c:axId val="474692191"/>
        <c:axId val="1"/>
      </c:scatterChart>
      <c:valAx>
        <c:axId val="474692191"/>
        <c:scaling>
          <c:orientation val="minMax"/>
          <c:max val="35000"/>
          <c:min val="0"/>
        </c:scaling>
        <c:delete val="0"/>
        <c:axPos val="b"/>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
        <c:crosses val="min"/>
        <c:crossBetween val="midCat"/>
        <c:majorUnit val="5000"/>
      </c:valAx>
      <c:valAx>
        <c:axId val="1"/>
        <c:scaling>
          <c:orientation val="minMax"/>
          <c:max val="240000"/>
          <c:min val="0"/>
        </c:scaling>
        <c:delete val="0"/>
        <c:axPos val="l"/>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400" kern="1200">
                <a:latin typeface="+mn-lt"/>
                <a:ea typeface="+mn-ea"/>
                <a:cs typeface="+mn-cs"/>
              </a:defRPr>
            </a:pPr>
            <a:endParaRPr lang="en-US"/>
          </a:p>
        </c:txPr>
        <c:crossAx val="474692191"/>
        <c:crosses val="min"/>
        <c:crossBetween val="midCat"/>
        <c:majorUnit val="40000"/>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51222197753798E-2"/>
          <c:y val="2.2947925860547221E-2"/>
          <c:w val="0.97709755560449241"/>
          <c:h val="0.95410414827890555"/>
        </c:manualLayout>
      </c:layout>
      <c:scatterChart>
        <c:scatterStyle val="lineMarker"/>
        <c:varyColors val="0"/>
        <c:ser>
          <c:idx val="0"/>
          <c:order val="0"/>
          <c:smooth val="0"/>
          <c:extLst>
            <c:ext xmlns:c16="http://schemas.microsoft.com/office/drawing/2014/chart" uri="{C3380CC4-5D6E-409C-BE32-E72D297353CC}">
              <c16:uniqueId val="{00000000-8C58-654D-9453-57096491C536}"/>
            </c:ext>
          </c:extLst>
        </c:ser>
        <c:dLbls>
          <c:showLegendKey val="0"/>
          <c:showVal val="0"/>
          <c:showCatName val="0"/>
          <c:showSerName val="0"/>
          <c:showPercent val="0"/>
          <c:showBubbleSize val="0"/>
        </c:dLbls>
        <c:axId val="266149983"/>
        <c:axId val="1"/>
      </c:scatterChart>
      <c:valAx>
        <c:axId val="266149983"/>
        <c:scaling>
          <c:orientation val="minMax"/>
          <c:max val="15"/>
          <c:min val="0"/>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crossBetween val="midCat"/>
      </c:valAx>
      <c:valAx>
        <c:axId val="1"/>
        <c:scaling>
          <c:orientation val="minMax"/>
          <c:max val="20"/>
          <c:min val="0"/>
        </c:scaling>
        <c:delete val="0"/>
        <c:axPos val="l"/>
        <c:majorGridlines>
          <c:spPr>
            <a:ln>
              <a:noFill/>
            </a:ln>
          </c:spPr>
        </c:majorGridlines>
        <c:majorTickMark val="none"/>
        <c:minorTickMark val="none"/>
        <c:tickLblPos val="none"/>
        <c:spPr>
          <a:ln w="9525" algn="ctr">
            <a:solidFill>
              <a:schemeClr val="tx1"/>
            </a:solidFill>
            <a:prstDash val="solid"/>
          </a:ln>
        </c:spPr>
        <c:crossAx val="266149983"/>
        <c:crosses val="min"/>
        <c:crossBetween val="midCat"/>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51222197753798E-2"/>
          <c:y val="2.2947925860547221E-2"/>
          <c:w val="0.97709755560449241"/>
          <c:h val="0.95410414827890555"/>
        </c:manualLayout>
      </c:layout>
      <c:scatterChart>
        <c:scatterStyle val="lineMarker"/>
        <c:varyColors val="0"/>
        <c:ser>
          <c:idx val="0"/>
          <c:order val="0"/>
          <c:smooth val="0"/>
          <c:extLst>
            <c:ext xmlns:c16="http://schemas.microsoft.com/office/drawing/2014/chart" uri="{C3380CC4-5D6E-409C-BE32-E72D297353CC}">
              <c16:uniqueId val="{00000000-83ED-C347-BB92-09F75C80E687}"/>
            </c:ext>
          </c:extLst>
        </c:ser>
        <c:dLbls>
          <c:showLegendKey val="0"/>
          <c:showVal val="0"/>
          <c:showCatName val="0"/>
          <c:showSerName val="0"/>
          <c:showPercent val="0"/>
          <c:showBubbleSize val="0"/>
        </c:dLbls>
        <c:axId val="516276511"/>
        <c:axId val="1"/>
      </c:scatterChart>
      <c:valAx>
        <c:axId val="516276511"/>
        <c:scaling>
          <c:orientation val="minMax"/>
          <c:max val="15"/>
          <c:min val="0"/>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crossBetween val="midCat"/>
      </c:valAx>
      <c:valAx>
        <c:axId val="1"/>
        <c:scaling>
          <c:orientation val="minMax"/>
          <c:max val="20"/>
          <c:min val="0"/>
        </c:scaling>
        <c:delete val="0"/>
        <c:axPos val="l"/>
        <c:majorGridlines>
          <c:spPr>
            <a:ln>
              <a:noFill/>
            </a:ln>
          </c:spPr>
        </c:majorGridlines>
        <c:majorTickMark val="none"/>
        <c:minorTickMark val="none"/>
        <c:tickLblPos val="none"/>
        <c:spPr>
          <a:ln w="9525" algn="ctr">
            <a:solidFill>
              <a:schemeClr val="tx1"/>
            </a:solidFill>
            <a:prstDash val="solid"/>
          </a:ln>
        </c:spPr>
        <c:crossAx val="516276511"/>
        <c:crosses val="min"/>
        <c:crossBetween val="midCat"/>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523178807947019E-2"/>
          <c:y val="2.813852813852814E-2"/>
          <c:w val="0.95695364238410596"/>
          <c:h val="0.94372294372294374"/>
        </c:manualLayout>
      </c:layout>
      <c:scatterChart>
        <c:scatterStyle val="lineMarker"/>
        <c:varyColors val="0"/>
        <c:ser>
          <c:idx val="0"/>
          <c:order val="0"/>
          <c:spPr>
            <a:ln w="19050" algn="ctr">
              <a:solidFill>
                <a:schemeClr val="accent2"/>
              </a:solidFill>
              <a:prstDash val="solid"/>
            </a:ln>
          </c:spPr>
          <c:marker>
            <c:symbol val="none"/>
          </c:marker>
          <c:xVal>
            <c:numRef>
              <c:f>Sheet1!$A$1:$I$1</c:f>
              <c:numCache>
                <c:formatCode>General</c:formatCode>
                <c:ptCount val="9"/>
                <c:pt idx="0">
                  <c:v>1</c:v>
                </c:pt>
                <c:pt idx="1">
                  <c:v>2</c:v>
                </c:pt>
                <c:pt idx="2">
                  <c:v>3</c:v>
                </c:pt>
                <c:pt idx="3">
                  <c:v>4</c:v>
                </c:pt>
                <c:pt idx="4">
                  <c:v>5</c:v>
                </c:pt>
                <c:pt idx="5">
                  <c:v>6</c:v>
                </c:pt>
                <c:pt idx="6">
                  <c:v>7</c:v>
                </c:pt>
                <c:pt idx="7">
                  <c:v>8</c:v>
                </c:pt>
                <c:pt idx="8">
                  <c:v>9</c:v>
                </c:pt>
              </c:numCache>
            </c:numRef>
          </c:xVal>
          <c:yVal>
            <c:numRef>
              <c:f>Sheet1!$A$2:$I$2</c:f>
              <c:numCache>
                <c:formatCode>General</c:formatCode>
                <c:ptCount val="9"/>
                <c:pt idx="0">
                  <c:v>1</c:v>
                </c:pt>
                <c:pt idx="1">
                  <c:v>2</c:v>
                </c:pt>
                <c:pt idx="2">
                  <c:v>3</c:v>
                </c:pt>
                <c:pt idx="3">
                  <c:v>4</c:v>
                </c:pt>
                <c:pt idx="4">
                  <c:v>5</c:v>
                </c:pt>
                <c:pt idx="5">
                  <c:v>6</c:v>
                </c:pt>
                <c:pt idx="6">
                  <c:v>7</c:v>
                </c:pt>
                <c:pt idx="7">
                  <c:v>8</c:v>
                </c:pt>
                <c:pt idx="8">
                  <c:v>9</c:v>
                </c:pt>
              </c:numCache>
            </c:numRef>
          </c:yVal>
          <c:smooth val="0"/>
          <c:extLst>
            <c:ext xmlns:c16="http://schemas.microsoft.com/office/drawing/2014/chart" uri="{C3380CC4-5D6E-409C-BE32-E72D297353CC}">
              <c16:uniqueId val="{00000000-A635-DE44-8270-6BEF03AA0B05}"/>
            </c:ext>
          </c:extLst>
        </c:ser>
        <c:ser>
          <c:idx val="1"/>
          <c:order val="1"/>
          <c:spPr>
            <a:ln w="19050" algn="ctr">
              <a:solidFill>
                <a:schemeClr val="accent1"/>
              </a:solidFill>
              <a:prstDash val="solid"/>
            </a:ln>
          </c:spPr>
          <c:marker>
            <c:symbol val="none"/>
          </c:marker>
          <c:xVal>
            <c:numRef>
              <c:f>Sheet1!$A$1:$I$1</c:f>
              <c:numCache>
                <c:formatCode>General</c:formatCode>
                <c:ptCount val="9"/>
                <c:pt idx="0">
                  <c:v>1</c:v>
                </c:pt>
                <c:pt idx="1">
                  <c:v>2</c:v>
                </c:pt>
                <c:pt idx="2">
                  <c:v>3</c:v>
                </c:pt>
                <c:pt idx="3">
                  <c:v>4</c:v>
                </c:pt>
                <c:pt idx="4">
                  <c:v>5</c:v>
                </c:pt>
                <c:pt idx="5">
                  <c:v>6</c:v>
                </c:pt>
                <c:pt idx="6">
                  <c:v>7</c:v>
                </c:pt>
                <c:pt idx="7">
                  <c:v>8</c:v>
                </c:pt>
                <c:pt idx="8">
                  <c:v>9</c:v>
                </c:pt>
              </c:numCache>
            </c:numRef>
          </c:xVal>
          <c:yVal>
            <c:numRef>
              <c:f>Sheet1!$A$3:$I$3</c:f>
              <c:numCache>
                <c:formatCode>General</c:formatCode>
                <c:ptCount val="9"/>
                <c:pt idx="0">
                  <c:v>1</c:v>
                </c:pt>
                <c:pt idx="1">
                  <c:v>2</c:v>
                </c:pt>
                <c:pt idx="2">
                  <c:v>0</c:v>
                </c:pt>
                <c:pt idx="3">
                  <c:v>1</c:v>
                </c:pt>
                <c:pt idx="4">
                  <c:v>2</c:v>
                </c:pt>
                <c:pt idx="5">
                  <c:v>0</c:v>
                </c:pt>
                <c:pt idx="6">
                  <c:v>1</c:v>
                </c:pt>
                <c:pt idx="7">
                  <c:v>2</c:v>
                </c:pt>
                <c:pt idx="8">
                  <c:v>0</c:v>
                </c:pt>
              </c:numCache>
            </c:numRef>
          </c:yVal>
          <c:smooth val="0"/>
          <c:extLst>
            <c:ext xmlns:c16="http://schemas.microsoft.com/office/drawing/2014/chart" uri="{C3380CC4-5D6E-409C-BE32-E72D297353CC}">
              <c16:uniqueId val="{00000001-A635-DE44-8270-6BEF03AA0B05}"/>
            </c:ext>
          </c:extLst>
        </c:ser>
        <c:dLbls>
          <c:showLegendKey val="0"/>
          <c:showVal val="0"/>
          <c:showCatName val="0"/>
          <c:showSerName val="0"/>
          <c:showPercent val="0"/>
          <c:showBubbleSize val="0"/>
        </c:dLbls>
        <c:axId val="234533584"/>
        <c:axId val="1"/>
      </c:scatterChart>
      <c:valAx>
        <c:axId val="234533584"/>
        <c:scaling>
          <c:orientation val="minMax"/>
          <c:max val="9"/>
          <c:min val="1"/>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valAx>
      <c:valAx>
        <c:axId val="1"/>
        <c:scaling>
          <c:orientation val="minMax"/>
          <c:max val="9"/>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34533584"/>
        <c:crosses val="min"/>
        <c:crossBetween val="midCat"/>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794044665012407"/>
          <c:y val="5.8146964856230034E-2"/>
          <c:w val="0.7498759305210918"/>
          <c:h val="0.89009584664536745"/>
        </c:manualLayout>
      </c:layout>
      <c:barChart>
        <c:barDir val="col"/>
        <c:grouping val="stacked"/>
        <c:varyColors val="0"/>
        <c:ser>
          <c:idx val="0"/>
          <c:order val="0"/>
          <c:spPr>
            <a:solidFill>
              <a:schemeClr val="accent1"/>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0-3B48-3D48-B15E-6191B66494C3}"/>
              </c:ext>
            </c:extLst>
          </c:dPt>
          <c:dLbls>
            <c:dLbl>
              <c:idx val="0"/>
              <c:layout>
                <c:manualLayout>
                  <c:x val="0"/>
                  <c:y val="-0.40702875399361022"/>
                </c:manualLayout>
              </c:layout>
              <c:numFmt formatCode="&quot;$&quot;#,##0.0&quot;m&quot;;&quot;-&quot;&quot;$&quot;#,##0.0&quot;m&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B48-3D48-B15E-6191B66494C3}"/>
                </c:ext>
              </c:extLst>
            </c:dLbl>
            <c:dLbl>
              <c:idx val="1"/>
              <c:layout>
                <c:manualLayout>
                  <c:x val="0"/>
                  <c:y val="-0.47348242811501595"/>
                </c:manualLayout>
              </c:layout>
              <c:numFmt formatCode="&quot;$&quot;#,##0.0&quot;m&quot;;&quot;-&quot;&quot;$&quot;#,##0.0&quot;m&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B48-3D48-B15E-6191B66494C3}"/>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3.2</c:v>
                </c:pt>
                <c:pt idx="1">
                  <c:v>3.8</c:v>
                </c:pt>
              </c:numCache>
            </c:numRef>
          </c:val>
          <c:extLst>
            <c:ext xmlns:c16="http://schemas.microsoft.com/office/drawing/2014/chart" uri="{C3380CC4-5D6E-409C-BE32-E72D297353CC}">
              <c16:uniqueId val="{00000002-3B48-3D48-B15E-6191B66494C3}"/>
            </c:ext>
          </c:extLst>
        </c:ser>
        <c:dLbls>
          <c:showLegendKey val="0"/>
          <c:showVal val="0"/>
          <c:showCatName val="0"/>
          <c:showSerName val="0"/>
          <c:showPercent val="0"/>
          <c:showBubbleSize val="0"/>
        </c:dLbls>
        <c:gapWidth val="80"/>
        <c:overlap val="100"/>
        <c:axId val="1555370527"/>
        <c:axId val="1"/>
      </c:barChart>
      <c:catAx>
        <c:axId val="155537052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
          <c:min val="0"/>
        </c:scaling>
        <c:delete val="0"/>
        <c:axPos val="l"/>
        <c:majorGridlines>
          <c:spPr>
            <a:ln>
              <a:noFill/>
            </a:ln>
          </c:spPr>
        </c:majorGridlines>
        <c:numFmt formatCode="&quot;$&quot;#,##0&quot;m&quot;;&quot;-&quot;&quot;$&quot;#,##0&quot;m&quot;"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555370527"/>
        <c:crosses val="min"/>
        <c:crossBetween val="between"/>
        <c:majorUnit val="1"/>
      </c:valAx>
    </c:plotArea>
    <c:plotVisOnly val="0"/>
    <c:dispBlanksAs val="gap"/>
    <c:showDLblsOverMax val="1"/>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16589861751152"/>
          <c:y val="4.8648648648648651E-2"/>
          <c:w val="0.69631336405529953"/>
          <c:h val="0.9027027027027027"/>
        </c:manualLayout>
      </c:layout>
      <c:barChart>
        <c:barDir val="col"/>
        <c:grouping val="stacked"/>
        <c:varyColors val="0"/>
        <c:ser>
          <c:idx val="0"/>
          <c:order val="0"/>
          <c:spPr>
            <a:solidFill>
              <a:schemeClr val="accent1"/>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0-9014-D542-A39F-CA987F48AC9B}"/>
              </c:ext>
            </c:extLst>
          </c:dPt>
          <c:dLbls>
            <c:dLbl>
              <c:idx val="0"/>
              <c:layout>
                <c:manualLayout>
                  <c:x val="0"/>
                  <c:y val="-0.46066066066066064"/>
                </c:manualLayout>
              </c:layout>
              <c:numFmt formatCode="&quot;$&quot;#,##0.00;&quot;-&quot;&quot;$&quot;#,##0.0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014-D542-A39F-CA987F48AC9B}"/>
                </c:ext>
              </c:extLst>
            </c:dLbl>
            <c:dLbl>
              <c:idx val="1"/>
              <c:layout>
                <c:manualLayout>
                  <c:x val="0"/>
                  <c:y val="-0.43483483483483482"/>
                </c:manualLayout>
              </c:layout>
              <c:numFmt formatCode="&quot;$&quot;#,##0.00;&quot;-&quot;&quot;$&quot;#,##0.0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014-D542-A39F-CA987F48AC9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32</c:v>
                </c:pt>
                <c:pt idx="1">
                  <c:v>29.99</c:v>
                </c:pt>
              </c:numCache>
            </c:numRef>
          </c:val>
          <c:extLst>
            <c:ext xmlns:c16="http://schemas.microsoft.com/office/drawing/2014/chart" uri="{C3380CC4-5D6E-409C-BE32-E72D297353CC}">
              <c16:uniqueId val="{00000002-9014-D542-A39F-CA987F48AC9B}"/>
            </c:ext>
          </c:extLst>
        </c:ser>
        <c:dLbls>
          <c:showLegendKey val="0"/>
          <c:showVal val="0"/>
          <c:showCatName val="0"/>
          <c:showSerName val="0"/>
          <c:showPercent val="0"/>
          <c:showBubbleSize val="0"/>
        </c:dLbls>
        <c:gapWidth val="80"/>
        <c:overlap val="100"/>
        <c:axId val="1876135967"/>
        <c:axId val="1"/>
      </c:barChart>
      <c:catAx>
        <c:axId val="187613596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5"/>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876135967"/>
        <c:crosses val="min"/>
        <c:crossBetween val="between"/>
        <c:majorUnit val="5"/>
      </c:valAx>
    </c:plotArea>
    <c:plotVisOnly val="0"/>
    <c:dispBlanksAs val="gap"/>
    <c:showDLblsOverMax val="1"/>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680612626073963"/>
          <c:y val="5.6133056133056136E-2"/>
          <c:w val="0.83376914456481133"/>
          <c:h val="0.88773388773388773"/>
        </c:manualLayout>
      </c:layout>
      <c:barChart>
        <c:barDir val="col"/>
        <c:grouping val="stacked"/>
        <c:varyColors val="0"/>
        <c:ser>
          <c:idx val="0"/>
          <c:order val="0"/>
          <c:spPr>
            <a:solidFill>
              <a:schemeClr val="accent1"/>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0-D8AD-4647-A70C-BFFBD886C3AB}"/>
              </c:ext>
            </c:extLst>
          </c:dPt>
          <c:dLbls>
            <c:dLbl>
              <c:idx val="0"/>
              <c:layout>
                <c:manualLayout>
                  <c:x val="0"/>
                  <c:y val="-0.21829521829521831"/>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8AD-4647-A70C-BFFBD886C3AB}"/>
                </c:ext>
              </c:extLst>
            </c:dLbl>
            <c:dLbl>
              <c:idx val="1"/>
              <c:layout>
                <c:manualLayout>
                  <c:x val="0"/>
                  <c:y val="-0.46985446985446988"/>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8AD-4647-A70C-BFFBD886C3A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11</c:v>
                </c:pt>
                <c:pt idx="1">
                  <c:v>28</c:v>
                </c:pt>
              </c:numCache>
            </c:numRef>
          </c:val>
          <c:extLst>
            <c:ext xmlns:c16="http://schemas.microsoft.com/office/drawing/2014/chart" uri="{C3380CC4-5D6E-409C-BE32-E72D297353CC}">
              <c16:uniqueId val="{00000002-D8AD-4647-A70C-BFFBD886C3AB}"/>
            </c:ext>
          </c:extLst>
        </c:ser>
        <c:dLbls>
          <c:showLegendKey val="0"/>
          <c:showVal val="0"/>
          <c:showCatName val="0"/>
          <c:showSerName val="0"/>
          <c:showPercent val="0"/>
          <c:showBubbleSize val="0"/>
        </c:dLbls>
        <c:gapWidth val="80"/>
        <c:overlap val="100"/>
        <c:axId val="1659363807"/>
        <c:axId val="1"/>
      </c:barChart>
      <c:catAx>
        <c:axId val="1659363807"/>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30"/>
          <c:min val="0"/>
        </c:scaling>
        <c:delete val="0"/>
        <c:axPos val="l"/>
        <c:majorGridlines>
          <c:spPr>
            <a:ln>
              <a:noFill/>
            </a:ln>
          </c:spPr>
        </c:majorGridlines>
        <c:numFmt formatCode="#,##0&quot;%&quot;;&quot;-&quot;#,##0&quot;%&quot;"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659363807"/>
        <c:crosses val="min"/>
        <c:crossBetween val="between"/>
        <c:majorUnit val="5"/>
      </c:valAx>
    </c:plotArea>
    <c:plotVisOnly val="0"/>
    <c:dispBlanksAs val="gap"/>
    <c:showDLblsOverMax val="1"/>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8034504004929145"/>
          <c:y val="4.6685878962536023E-2"/>
          <c:w val="0.68761552680221816"/>
          <c:h val="0.90662824207492798"/>
        </c:manualLayout>
      </c:layout>
      <c:barChart>
        <c:barDir val="col"/>
        <c:grouping val="stacked"/>
        <c:varyColors val="0"/>
        <c:ser>
          <c:idx val="0"/>
          <c:order val="0"/>
          <c:spPr>
            <a:solidFill>
              <a:schemeClr val="accent2"/>
            </a:solidFill>
            <a:ln>
              <a:noFill/>
            </a:ln>
          </c:spPr>
          <c:invertIfNegative val="0"/>
          <c:val>
            <c:numRef>
              <c:f>Sheet1!$A$1</c:f>
              <c:numCache>
                <c:formatCode>General</c:formatCode>
                <c:ptCount val="1"/>
                <c:pt idx="0">
                  <c:v>33</c:v>
                </c:pt>
              </c:numCache>
            </c:numRef>
          </c:val>
          <c:extLst>
            <c:ext xmlns:c16="http://schemas.microsoft.com/office/drawing/2014/chart" uri="{C3380CC4-5D6E-409C-BE32-E72D297353CC}">
              <c16:uniqueId val="{00000000-F48D-E442-972C-E15BAD466A65}"/>
            </c:ext>
          </c:extLst>
        </c:ser>
        <c:ser>
          <c:idx val="1"/>
          <c:order val="1"/>
          <c:spPr>
            <a:solidFill>
              <a:schemeClr val="accent1"/>
            </a:solidFill>
            <a:ln>
              <a:noFill/>
            </a:ln>
          </c:spPr>
          <c:invertIfNegative val="0"/>
          <c:val>
            <c:numRef>
              <c:f>Sheet1!$A$2</c:f>
              <c:numCache>
                <c:formatCode>General</c:formatCode>
                <c:ptCount val="1"/>
                <c:pt idx="0">
                  <c:v>67</c:v>
                </c:pt>
              </c:numCache>
            </c:numRef>
          </c:val>
          <c:extLst>
            <c:ext xmlns:c16="http://schemas.microsoft.com/office/drawing/2014/chart" uri="{C3380CC4-5D6E-409C-BE32-E72D297353CC}">
              <c16:uniqueId val="{00000001-F48D-E442-972C-E15BAD466A65}"/>
            </c:ext>
          </c:extLst>
        </c:ser>
        <c:dLbls>
          <c:showLegendKey val="0"/>
          <c:showVal val="0"/>
          <c:showCatName val="0"/>
          <c:showSerName val="0"/>
          <c:showPercent val="0"/>
          <c:showBubbleSize val="0"/>
        </c:dLbls>
        <c:gapWidth val="80"/>
        <c:overlap val="100"/>
        <c:axId val="1683225583"/>
        <c:axId val="1"/>
      </c:barChart>
      <c:catAx>
        <c:axId val="168322558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00"/>
          <c:min val="0"/>
        </c:scaling>
        <c:delete val="0"/>
        <c:axPos val="l"/>
        <c:majorGridlines>
          <c:spPr>
            <a:ln>
              <a:noFill/>
            </a:ln>
          </c:spPr>
        </c:majorGridlines>
        <c:numFmt formatCode="#,##0&quot;%&quot;;&quot;-&quot;#,##0&quot;%&quot;"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683225583"/>
        <c:crosses val="min"/>
        <c:crossBetween val="between"/>
        <c:majorUnit val="2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51222197753798E-2"/>
          <c:y val="2.2947925860547221E-2"/>
          <c:w val="0.97709755560449241"/>
          <c:h val="0.95410414827890555"/>
        </c:manualLayout>
      </c:layout>
      <c:scatterChart>
        <c:scatterStyle val="lineMarker"/>
        <c:varyColors val="0"/>
        <c:ser>
          <c:idx val="0"/>
          <c:order val="0"/>
          <c:smooth val="0"/>
          <c:extLst>
            <c:ext xmlns:c16="http://schemas.microsoft.com/office/drawing/2014/chart" uri="{C3380CC4-5D6E-409C-BE32-E72D297353CC}">
              <c16:uniqueId val="{00000000-8C58-654D-9453-57096491C536}"/>
            </c:ext>
          </c:extLst>
        </c:ser>
        <c:dLbls>
          <c:showLegendKey val="0"/>
          <c:showVal val="0"/>
          <c:showCatName val="0"/>
          <c:showSerName val="0"/>
          <c:showPercent val="0"/>
          <c:showBubbleSize val="0"/>
        </c:dLbls>
        <c:axId val="266149983"/>
        <c:axId val="1"/>
      </c:scatterChart>
      <c:valAx>
        <c:axId val="266149983"/>
        <c:scaling>
          <c:orientation val="minMax"/>
          <c:max val="15"/>
          <c:min val="0"/>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crossBetween val="midCat"/>
      </c:valAx>
      <c:valAx>
        <c:axId val="1"/>
        <c:scaling>
          <c:orientation val="minMax"/>
          <c:max val="20"/>
          <c:min val="0"/>
        </c:scaling>
        <c:delete val="0"/>
        <c:axPos val="l"/>
        <c:majorGridlines>
          <c:spPr>
            <a:ln>
              <a:noFill/>
            </a:ln>
          </c:spPr>
        </c:majorGridlines>
        <c:majorTickMark val="none"/>
        <c:minorTickMark val="none"/>
        <c:tickLblPos val="none"/>
        <c:spPr>
          <a:ln w="9525" algn="ctr">
            <a:solidFill>
              <a:schemeClr val="tx1"/>
            </a:solidFill>
            <a:prstDash val="solid"/>
          </a:ln>
        </c:spPr>
        <c:crossAx val="266149983"/>
        <c:crosses val="min"/>
        <c:crossBetween val="midCat"/>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117408906882596E-2"/>
          <c:y val="2.4586288416075651E-2"/>
          <c:w val="0.74696356275303644"/>
          <c:h val="0.86382978723404258"/>
        </c:manualLayout>
      </c:layout>
      <c:barChart>
        <c:barDir val="bar"/>
        <c:grouping val="stacked"/>
        <c:varyColors val="0"/>
        <c:ser>
          <c:idx val="0"/>
          <c:order val="0"/>
          <c:spPr>
            <a:solidFill>
              <a:schemeClr val="accent1"/>
            </a:solidFill>
            <a:ln>
              <a:noFill/>
            </a:ln>
          </c:spPr>
          <c:invertIfNegative val="0"/>
          <c:dLbls>
            <c:dLbl>
              <c:idx val="0"/>
              <c:layout>
                <c:manualLayout>
                  <c:x val="0.45394736842105265"/>
                  <c:y val="1.4184397163120568E-3"/>
                </c:manualLayout>
              </c:layout>
              <c:numFmt formatCode="#,##0.0&quot;%&quot;;&quot;-&quot;#,##0.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850-CD4D-8B0F-5C89BA8CC270}"/>
                </c:ext>
              </c:extLst>
            </c:dLbl>
            <c:dLbl>
              <c:idx val="1"/>
              <c:layout>
                <c:manualLayout>
                  <c:x val="0.31730769230769229"/>
                  <c:y val="1.4184397163120568E-3"/>
                </c:manualLayout>
              </c:layout>
              <c:numFmt formatCode="#,##0.0&quot;%&quot;;&quot;-&quot;#,##0.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850-CD4D-8B0F-5C89BA8CC270}"/>
                </c:ext>
              </c:extLst>
            </c:dLbl>
            <c:dLbl>
              <c:idx val="2"/>
              <c:layout>
                <c:manualLayout>
                  <c:x val="0.21153846153846154"/>
                  <c:y val="1.4184397163120568E-3"/>
                </c:manualLayout>
              </c:layout>
              <c:numFmt formatCode="#,##0.0&quot;%&quot;;&quot;-&quot;#,##0.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850-CD4D-8B0F-5C89BA8CC270}"/>
                </c:ext>
              </c:extLst>
            </c:dLbl>
            <c:dLbl>
              <c:idx val="3"/>
              <c:layout>
                <c:manualLayout>
                  <c:x val="0.14929149797570851"/>
                  <c:y val="1.4184397163120568E-3"/>
                </c:manualLayout>
              </c:layout>
              <c:numFmt formatCode="#,##0.0&quot;%&quot;;&quot;-&quot;#,##0.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850-CD4D-8B0F-5C89BA8CC27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6</c:v>
                </c:pt>
                <c:pt idx="1">
                  <c:v>3.8</c:v>
                </c:pt>
                <c:pt idx="2">
                  <c:v>2.1</c:v>
                </c:pt>
                <c:pt idx="3">
                  <c:v>1.1000000000000001</c:v>
                </c:pt>
              </c:numCache>
            </c:numRef>
          </c:val>
          <c:extLst>
            <c:ext xmlns:c16="http://schemas.microsoft.com/office/drawing/2014/chart" uri="{C3380CC4-5D6E-409C-BE32-E72D297353CC}">
              <c16:uniqueId val="{00000004-D850-CD4D-8B0F-5C89BA8CC270}"/>
            </c:ext>
          </c:extLst>
        </c:ser>
        <c:dLbls>
          <c:showLegendKey val="0"/>
          <c:showVal val="0"/>
          <c:showCatName val="0"/>
          <c:showSerName val="0"/>
          <c:showPercent val="0"/>
          <c:showBubbleSize val="0"/>
        </c:dLbls>
        <c:gapWidth val="80"/>
        <c:overlap val="100"/>
        <c:axId val="1619412207"/>
        <c:axId val="1"/>
      </c:barChart>
      <c:catAx>
        <c:axId val="1619412207"/>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
          <c:min val="0"/>
        </c:scaling>
        <c:delete val="0"/>
        <c:axPos val="b"/>
        <c:majorGridlines>
          <c:spPr>
            <a:ln>
              <a:noFill/>
            </a:ln>
          </c:spPr>
        </c:majorGridlines>
        <c:numFmt formatCode="#,##0&quot;%&quot;;&quot;-&quot;#,##0&quot;%&quot;"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619412207"/>
        <c:crosses val="max"/>
        <c:crossBetween val="between"/>
        <c:majorUnit val="1"/>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8472468916518651E-2"/>
          <c:y val="8.4960422163588387E-2"/>
          <c:w val="0.96305506216696268"/>
          <c:h val="0.88759894459102906"/>
        </c:manualLayout>
      </c:layout>
      <c:barChart>
        <c:barDir val="col"/>
        <c:grouping val="stacked"/>
        <c:varyColors val="0"/>
        <c:ser>
          <c:idx val="0"/>
          <c:order val="0"/>
          <c:spPr>
            <a:solidFill>
              <a:schemeClr val="accent1"/>
            </a:solidFill>
            <a:ln>
              <a:noFill/>
            </a:ln>
          </c:spPr>
          <c:invertIfNegative val="0"/>
          <c:dPt>
            <c:idx val="1"/>
            <c:invertIfNegative val="0"/>
            <c:bubble3D val="0"/>
            <c:spPr>
              <a:noFill/>
              <a:ln>
                <a:noFill/>
              </a:ln>
            </c:spPr>
            <c:extLst>
              <c:ext xmlns:c16="http://schemas.microsoft.com/office/drawing/2014/chart" uri="{C3380CC4-5D6E-409C-BE32-E72D297353CC}">
                <c16:uniqueId val="{00000000-808C-FF41-A2E7-1A334B6B942B}"/>
              </c:ext>
            </c:extLst>
          </c:dPt>
          <c:dPt>
            <c:idx val="3"/>
            <c:invertIfNegative val="0"/>
            <c:bubble3D val="0"/>
            <c:spPr>
              <a:noFill/>
              <a:ln>
                <a:noFill/>
              </a:ln>
            </c:spPr>
            <c:extLst>
              <c:ext xmlns:c16="http://schemas.microsoft.com/office/drawing/2014/chart" uri="{C3380CC4-5D6E-409C-BE32-E72D297353CC}">
                <c16:uniqueId val="{00000001-808C-FF41-A2E7-1A334B6B942B}"/>
              </c:ext>
            </c:extLst>
          </c:dPt>
          <c:dLbls>
            <c:dLbl>
              <c:idx val="0"/>
              <c:layout>
                <c:manualLayout>
                  <c:x val="0"/>
                  <c:y val="-0.48601583113456465"/>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808C-FF41-A2E7-1A334B6B942B}"/>
                </c:ext>
              </c:extLst>
            </c:dLbl>
            <c:dLbl>
              <c:idx val="2"/>
              <c:layout>
                <c:manualLayout>
                  <c:x val="0"/>
                  <c:y val="-0.20211081794195251"/>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08C-FF41-A2E7-1A334B6B942B}"/>
                </c:ext>
              </c:extLst>
            </c:dLbl>
            <c:dLbl>
              <c:idx val="4"/>
              <c:layout>
                <c:manualLayout>
                  <c:x val="0"/>
                  <c:y val="-0.11767810026385224"/>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808C-FF41-A2E7-1A334B6B942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100</c:v>
                </c:pt>
                <c:pt idx="1">
                  <c:v>36</c:v>
                </c:pt>
                <c:pt idx="2">
                  <c:v>36</c:v>
                </c:pt>
                <c:pt idx="3">
                  <c:v>17</c:v>
                </c:pt>
                <c:pt idx="4">
                  <c:v>17</c:v>
                </c:pt>
              </c:numCache>
            </c:numRef>
          </c:val>
          <c:extLst>
            <c:ext xmlns:c16="http://schemas.microsoft.com/office/drawing/2014/chart" uri="{C3380CC4-5D6E-409C-BE32-E72D297353CC}">
              <c16:uniqueId val="{00000005-808C-FF41-A2E7-1A334B6B942B}"/>
            </c:ext>
          </c:extLst>
        </c:ser>
        <c:ser>
          <c:idx val="1"/>
          <c:order val="1"/>
          <c:spPr>
            <a:solidFill>
              <a:schemeClr val="accent2"/>
            </a:solidFill>
            <a:ln>
              <a:noFill/>
            </a:ln>
          </c:spPr>
          <c:invertIfNegative val="0"/>
          <c:dLbls>
            <c:dLbl>
              <c:idx val="1"/>
              <c:layout>
                <c:manualLayout>
                  <c:x val="0"/>
                  <c:y val="-1.5831134564643799E-3"/>
                </c:manualLayout>
              </c:layout>
              <c:numFmt formatCode="#,##0;#,##0" sourceLinked="0"/>
              <c:spPr>
                <a:noFill/>
                <a:ln>
                  <a:noFill/>
                </a:ln>
              </c:spPr>
              <c:txPr>
                <a:bodyPr wrap="none"/>
                <a:lstStyle/>
                <a:p>
                  <a:pPr>
                    <a:defRPr sz="1400" kern="120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808C-FF41-A2E7-1A334B6B942B}"/>
                </c:ext>
              </c:extLst>
            </c:dLbl>
            <c:dLbl>
              <c:idx val="3"/>
              <c:layout>
                <c:manualLayout>
                  <c:x val="0"/>
                  <c:y val="-1.5831134564643799E-3"/>
                </c:manualLayout>
              </c:layout>
              <c:numFmt formatCode="#,##0;#,##0" sourceLinked="0"/>
              <c:spPr>
                <a:noFill/>
                <a:ln>
                  <a:noFill/>
                </a:ln>
              </c:spPr>
              <c:txPr>
                <a:bodyPr wrap="none"/>
                <a:lstStyle/>
                <a:p>
                  <a:pPr>
                    <a:defRPr sz="1400" kern="120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808C-FF41-A2E7-1A334B6B942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1">
                  <c:v>64</c:v>
                </c:pt>
                <c:pt idx="3">
                  <c:v>19</c:v>
                </c:pt>
              </c:numCache>
            </c:numRef>
          </c:val>
          <c:extLst>
            <c:ext xmlns:c16="http://schemas.microsoft.com/office/drawing/2014/chart" uri="{C3380CC4-5D6E-409C-BE32-E72D297353CC}">
              <c16:uniqueId val="{00000008-808C-FF41-A2E7-1A334B6B942B}"/>
            </c:ext>
          </c:extLst>
        </c:ser>
        <c:dLbls>
          <c:showLegendKey val="0"/>
          <c:showVal val="0"/>
          <c:showCatName val="0"/>
          <c:showSerName val="0"/>
          <c:showPercent val="0"/>
          <c:showBubbleSize val="0"/>
        </c:dLbls>
        <c:gapWidth val="80"/>
        <c:overlap val="100"/>
        <c:axId val="1739972143"/>
        <c:axId val="1"/>
      </c:barChart>
      <c:catAx>
        <c:axId val="1739972143"/>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739972143"/>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064354176175259E-2"/>
          <c:y val="2.180293501048218E-2"/>
          <c:w val="0.90187129164764945"/>
          <c:h val="0.87924528301886795"/>
        </c:manualLayout>
      </c:layout>
      <c:barChart>
        <c:barDir val="bar"/>
        <c:grouping val="stacked"/>
        <c:varyColors val="0"/>
        <c:ser>
          <c:idx val="0"/>
          <c:order val="0"/>
          <c:spPr>
            <a:solidFill>
              <a:schemeClr val="accent1"/>
            </a:solidFill>
            <a:ln>
              <a:noFill/>
            </a:ln>
          </c:spPr>
          <c:invertIfNegative val="0"/>
          <c:dLbls>
            <c:dLbl>
              <c:idx val="0"/>
              <c:layout>
                <c:manualLayout>
                  <c:x val="0.43884071200365132"/>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4DA-8E42-95E9-68C394F76381}"/>
                </c:ext>
              </c:extLst>
            </c:dLbl>
            <c:dLbl>
              <c:idx val="1"/>
              <c:layout>
                <c:manualLayout>
                  <c:x val="0.34208124144226382"/>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4DA-8E42-95E9-68C394F76381}"/>
                </c:ext>
              </c:extLst>
            </c:dLbl>
            <c:dLbl>
              <c:idx val="2"/>
              <c:layout>
                <c:manualLayout>
                  <c:x val="0.33546325878594252"/>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4DA-8E42-95E9-68C394F76381}"/>
                </c:ext>
              </c:extLst>
            </c:dLbl>
            <c:dLbl>
              <c:idx val="3"/>
              <c:layout>
                <c:manualLayout>
                  <c:x val="0.29050661798265631"/>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4DA-8E42-95E9-68C394F76381}"/>
                </c:ext>
              </c:extLst>
            </c:dLbl>
            <c:dLbl>
              <c:idx val="4"/>
              <c:layout>
                <c:manualLayout>
                  <c:x val="0.27749885896850751"/>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4DA-8E42-95E9-68C394F76381}"/>
                </c:ext>
              </c:extLst>
            </c:dLbl>
            <c:dLbl>
              <c:idx val="5"/>
              <c:layout>
                <c:manualLayout>
                  <c:x val="0.15540848927430398"/>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4DA-8E42-95E9-68C394F76381}"/>
                </c:ext>
              </c:extLst>
            </c:dLbl>
            <c:dLbl>
              <c:idx val="6"/>
              <c:layout>
                <c:manualLayout>
                  <c:x val="0.13578274760383385"/>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4DA-8E42-95E9-68C394F76381}"/>
                </c:ext>
              </c:extLst>
            </c:dLbl>
            <c:dLbl>
              <c:idx val="7"/>
              <c:layout>
                <c:manualLayout>
                  <c:x val="0.12300319488817892"/>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4DA-8E42-95E9-68C394F76381}"/>
                </c:ext>
              </c:extLst>
            </c:dLbl>
            <c:dLbl>
              <c:idx val="8"/>
              <c:layout>
                <c:manualLayout>
                  <c:x val="9.7444089456869012E-2"/>
                  <c:y val="1.2578616352201257E-3"/>
                </c:manualLayout>
              </c:layout>
              <c:numFmt formatCode="#,##0&quot;%&quot;;&quot;-&quot;#,##0&quot;%&quot;"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4DA-8E42-95E9-68C394F7638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Sheet1!$A$1:$I$1</c:f>
              <c:numCache>
                <c:formatCode>General</c:formatCode>
                <c:ptCount val="9"/>
                <c:pt idx="0">
                  <c:v>63</c:v>
                </c:pt>
                <c:pt idx="1">
                  <c:v>48</c:v>
                </c:pt>
                <c:pt idx="2">
                  <c:v>47</c:v>
                </c:pt>
                <c:pt idx="3">
                  <c:v>40</c:v>
                </c:pt>
                <c:pt idx="4">
                  <c:v>38</c:v>
                </c:pt>
                <c:pt idx="5">
                  <c:v>19</c:v>
                </c:pt>
                <c:pt idx="6">
                  <c:v>16</c:v>
                </c:pt>
                <c:pt idx="7">
                  <c:v>14</c:v>
                </c:pt>
                <c:pt idx="8">
                  <c:v>10</c:v>
                </c:pt>
              </c:numCache>
            </c:numRef>
          </c:val>
          <c:extLst>
            <c:ext xmlns:c16="http://schemas.microsoft.com/office/drawing/2014/chart" uri="{C3380CC4-5D6E-409C-BE32-E72D297353CC}">
              <c16:uniqueId val="{00000009-34DA-8E42-95E9-68C394F76381}"/>
            </c:ext>
          </c:extLst>
        </c:ser>
        <c:dLbls>
          <c:showLegendKey val="0"/>
          <c:showVal val="0"/>
          <c:showCatName val="0"/>
          <c:showSerName val="0"/>
          <c:showPercent val="0"/>
          <c:showBubbleSize val="0"/>
        </c:dLbls>
        <c:gapWidth val="80"/>
        <c:overlap val="100"/>
        <c:axId val="1738090351"/>
        <c:axId val="1"/>
      </c:barChart>
      <c:catAx>
        <c:axId val="1738090351"/>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0"/>
          <c:min val="0"/>
        </c:scaling>
        <c:delete val="0"/>
        <c:axPos val="b"/>
        <c:majorGridlines>
          <c:spPr>
            <a:ln>
              <a:noFill/>
            </a:ln>
          </c:spPr>
        </c:majorGridlines>
        <c:numFmt formatCode="#,##0&quot;%&quot;;&quot;-&quot;#,##0&quot;%&quot;"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738090351"/>
        <c:crosses val="max"/>
        <c:crossBetween val="between"/>
        <c:majorUnit val="10"/>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10569105691057"/>
          <c:y val="4.2676501580611169E-2"/>
          <c:w val="0.8597560975609756"/>
          <c:h val="0.9146469968387777"/>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trendline>
            <c:spPr>
              <a:ln w="19050" algn="ctr">
                <a:solidFill>
                  <a:schemeClr val="accent1"/>
                </a:solidFill>
                <a:prstDash val="solid"/>
              </a:ln>
            </c:spPr>
            <c:trendlineType val="linear"/>
            <c:dispRSqr val="0"/>
            <c:dispEq val="0"/>
          </c:trendline>
          <c:xVal>
            <c:numRef>
              <c:f>Sheet1!$A$1:$A$4</c:f>
              <c:numCache>
                <c:formatCode>General</c:formatCode>
                <c:ptCount val="4"/>
                <c:pt idx="0">
                  <c:v>1</c:v>
                </c:pt>
                <c:pt idx="1">
                  <c:v>2</c:v>
                </c:pt>
                <c:pt idx="2">
                  <c:v>3</c:v>
                </c:pt>
                <c:pt idx="3">
                  <c:v>4</c:v>
                </c:pt>
              </c:numCache>
            </c:numRef>
          </c:xVal>
          <c:yVal>
            <c:numRef>
              <c:f>Sheet1!$B$1:$B$4</c:f>
              <c:numCache>
                <c:formatCode>General</c:formatCode>
                <c:ptCount val="4"/>
                <c:pt idx="0">
                  <c:v>5</c:v>
                </c:pt>
                <c:pt idx="1">
                  <c:v>4</c:v>
                </c:pt>
                <c:pt idx="2">
                  <c:v>3</c:v>
                </c:pt>
                <c:pt idx="3">
                  <c:v>2</c:v>
                </c:pt>
              </c:numCache>
            </c:numRef>
          </c:yVal>
          <c:smooth val="0"/>
          <c:extLst>
            <c:ext xmlns:c16="http://schemas.microsoft.com/office/drawing/2014/chart" uri="{C3380CC4-5D6E-409C-BE32-E72D297353CC}">
              <c16:uniqueId val="{00000001-4381-7248-B0CF-92DE42D942FC}"/>
            </c:ext>
          </c:extLst>
        </c:ser>
        <c:dLbls>
          <c:showLegendKey val="0"/>
          <c:showVal val="0"/>
          <c:showCatName val="0"/>
          <c:showSerName val="0"/>
          <c:showPercent val="0"/>
          <c:showBubbleSize val="0"/>
        </c:dLbls>
        <c:axId val="1872135439"/>
        <c:axId val="1"/>
      </c:scatterChart>
      <c:valAx>
        <c:axId val="1872135439"/>
        <c:scaling>
          <c:orientation val="minMax"/>
          <c:max val="6"/>
          <c:min val="0"/>
        </c:scaling>
        <c:delete val="0"/>
        <c:axPos val="b"/>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6"/>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872135439"/>
        <c:crosses val="min"/>
        <c:crossBetween val="midCat"/>
        <c:majorUnit val="1"/>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10569105691057"/>
          <c:y val="4.2676501580611169E-2"/>
          <c:w val="0.8597560975609756"/>
          <c:h val="0.9146469968387777"/>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dPt>
            <c:idx val="4"/>
            <c:marker>
              <c:spPr>
                <a:solidFill>
                  <a:schemeClr val="accent2"/>
                </a:solidFill>
                <a:ln w="9525" algn="ctr">
                  <a:solidFill>
                    <a:schemeClr val="accent2"/>
                  </a:solidFill>
                  <a:prstDash val="solid"/>
                </a:ln>
              </c:spPr>
            </c:marker>
            <c:bubble3D val="0"/>
            <c:extLst>
              <c:ext xmlns:c16="http://schemas.microsoft.com/office/drawing/2014/chart" uri="{C3380CC4-5D6E-409C-BE32-E72D297353CC}">
                <c16:uniqueId val="{00000000-ED6F-A14C-B68A-729129FA70F4}"/>
              </c:ext>
            </c:extLst>
          </c:dPt>
          <c:dPt>
            <c:idx val="5"/>
            <c:marker>
              <c:spPr>
                <a:solidFill>
                  <a:schemeClr val="accent2"/>
                </a:solidFill>
                <a:ln w="9525" algn="ctr">
                  <a:solidFill>
                    <a:schemeClr val="accent2"/>
                  </a:solidFill>
                  <a:prstDash val="solid"/>
                </a:ln>
              </c:spPr>
            </c:marker>
            <c:bubble3D val="0"/>
            <c:extLst>
              <c:ext xmlns:c16="http://schemas.microsoft.com/office/drawing/2014/chart" uri="{C3380CC4-5D6E-409C-BE32-E72D297353CC}">
                <c16:uniqueId val="{00000001-ED6F-A14C-B68A-729129FA70F4}"/>
              </c:ext>
            </c:extLst>
          </c:dPt>
          <c:dPt>
            <c:idx val="6"/>
            <c:marker>
              <c:spPr>
                <a:solidFill>
                  <a:schemeClr val="accent2"/>
                </a:solidFill>
                <a:ln w="9525" algn="ctr">
                  <a:solidFill>
                    <a:schemeClr val="accent2"/>
                  </a:solidFill>
                  <a:prstDash val="solid"/>
                </a:ln>
              </c:spPr>
            </c:marker>
            <c:bubble3D val="0"/>
            <c:extLst>
              <c:ext xmlns:c16="http://schemas.microsoft.com/office/drawing/2014/chart" uri="{C3380CC4-5D6E-409C-BE32-E72D297353CC}">
                <c16:uniqueId val="{00000002-ED6F-A14C-B68A-729129FA70F4}"/>
              </c:ext>
            </c:extLst>
          </c:dPt>
          <c:dPt>
            <c:idx val="7"/>
            <c:marker>
              <c:spPr>
                <a:solidFill>
                  <a:schemeClr val="accent2"/>
                </a:solidFill>
                <a:ln w="9525" algn="ctr">
                  <a:solidFill>
                    <a:schemeClr val="accent2"/>
                  </a:solidFill>
                  <a:prstDash val="solid"/>
                </a:ln>
              </c:spPr>
            </c:marker>
            <c:bubble3D val="0"/>
            <c:extLst>
              <c:ext xmlns:c16="http://schemas.microsoft.com/office/drawing/2014/chart" uri="{C3380CC4-5D6E-409C-BE32-E72D297353CC}">
                <c16:uniqueId val="{00000003-ED6F-A14C-B68A-729129FA70F4}"/>
              </c:ext>
            </c:extLst>
          </c:dPt>
          <c:xVal>
            <c:numRef>
              <c:f>Sheet1!$A$1:$A$8</c:f>
              <c:numCache>
                <c:formatCode>General</c:formatCode>
                <c:ptCount val="8"/>
                <c:pt idx="0">
                  <c:v>1</c:v>
                </c:pt>
                <c:pt idx="1">
                  <c:v>2</c:v>
                </c:pt>
                <c:pt idx="2">
                  <c:v>3</c:v>
                </c:pt>
                <c:pt idx="3">
                  <c:v>4</c:v>
                </c:pt>
                <c:pt idx="4">
                  <c:v>2</c:v>
                </c:pt>
                <c:pt idx="5">
                  <c:v>3</c:v>
                </c:pt>
                <c:pt idx="6">
                  <c:v>4</c:v>
                </c:pt>
                <c:pt idx="7">
                  <c:v>5</c:v>
                </c:pt>
              </c:numCache>
            </c:numRef>
          </c:xVal>
          <c:yVal>
            <c:numRef>
              <c:f>Sheet1!$B$1:$B$8</c:f>
              <c:numCache>
                <c:formatCode>General</c:formatCode>
                <c:ptCount val="8"/>
                <c:pt idx="0">
                  <c:v>5</c:v>
                </c:pt>
                <c:pt idx="1">
                  <c:v>4</c:v>
                </c:pt>
                <c:pt idx="2">
                  <c:v>3</c:v>
                </c:pt>
                <c:pt idx="3">
                  <c:v>2</c:v>
                </c:pt>
                <c:pt idx="4">
                  <c:v>5</c:v>
                </c:pt>
                <c:pt idx="5">
                  <c:v>4</c:v>
                </c:pt>
                <c:pt idx="6">
                  <c:v>3</c:v>
                </c:pt>
                <c:pt idx="7">
                  <c:v>2</c:v>
                </c:pt>
              </c:numCache>
            </c:numRef>
          </c:yVal>
          <c:smooth val="0"/>
          <c:extLst>
            <c:ext xmlns:c16="http://schemas.microsoft.com/office/drawing/2014/chart" uri="{C3380CC4-5D6E-409C-BE32-E72D297353CC}">
              <c16:uniqueId val="{00000004-ED6F-A14C-B68A-729129FA70F4}"/>
            </c:ext>
          </c:extLst>
        </c:ser>
        <c:dLbls>
          <c:showLegendKey val="0"/>
          <c:showVal val="0"/>
          <c:showCatName val="0"/>
          <c:showSerName val="0"/>
          <c:showPercent val="0"/>
          <c:showBubbleSize val="0"/>
        </c:dLbls>
        <c:axId val="1953666287"/>
        <c:axId val="1"/>
      </c:scatterChart>
      <c:valAx>
        <c:axId val="1953666287"/>
        <c:scaling>
          <c:orientation val="minMax"/>
          <c:max val="6"/>
          <c:min val="0"/>
        </c:scaling>
        <c:delete val="0"/>
        <c:axPos val="b"/>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6"/>
          <c:min val="0"/>
        </c:scaling>
        <c:delete val="0"/>
        <c:axPos val="l"/>
        <c:majorGridlines>
          <c:spPr>
            <a:ln>
              <a:noFill/>
            </a:ln>
          </c:spPr>
        </c:majorGridlines>
        <c:numFmt formatCode="&quot;$&quot;#,##0;&quot;-&quot;&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953666287"/>
        <c:crosses val="min"/>
        <c:crossBetween val="midCat"/>
        <c:majorUnit val="1"/>
      </c:valAx>
      <c:spPr>
        <a:noFill/>
        <a:ln w="9525" algn="ctr">
          <a:solidFill>
            <a:schemeClr val="tx1"/>
          </a:solidFill>
          <a:prstDash val="solid"/>
        </a:ln>
      </c:spPr>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598686610726017E-2"/>
          <c:y val="2.6929052304505437E-2"/>
          <c:w val="0.80043779642466251"/>
          <c:h val="0.85085447954427762"/>
        </c:manualLayout>
      </c:layout>
      <c:scatterChart>
        <c:scatterStyle val="lineMarker"/>
        <c:varyColors val="0"/>
        <c:ser>
          <c:idx val="0"/>
          <c:order val="0"/>
          <c:spPr>
            <a:ln>
              <a:noFill/>
            </a:ln>
          </c:spPr>
          <c:marker>
            <c:symbol val="circle"/>
            <c:size val="7"/>
            <c:spPr>
              <a:solidFill>
                <a:schemeClr val="accent1"/>
              </a:solidFill>
              <a:ln w="9525" algn="ctr">
                <a:solidFill>
                  <a:schemeClr val="accent1"/>
                </a:solidFill>
                <a:prstDash val="solid"/>
              </a:ln>
            </c:spPr>
          </c:marker>
          <c:xVal>
            <c:numRef>
              <c:f>Sheet1!$A$1:$A$7</c:f>
              <c:numCache>
                <c:formatCode>General</c:formatCode>
                <c:ptCount val="7"/>
                <c:pt idx="0">
                  <c:v>30756.964671838243</c:v>
                </c:pt>
                <c:pt idx="1">
                  <c:v>20894.478620728689</c:v>
                </c:pt>
                <c:pt idx="2">
                  <c:v>14194.483801967295</c:v>
                </c:pt>
                <c:pt idx="3">
                  <c:v>9642.900120246466</c:v>
                </c:pt>
                <c:pt idx="4">
                  <c:v>6550.8210109170677</c:v>
                </c:pt>
                <c:pt idx="5">
                  <c:v>4450.2437422296634</c:v>
                </c:pt>
                <c:pt idx="6">
                  <c:v>3023.2346956586694</c:v>
                </c:pt>
              </c:numCache>
            </c:numRef>
          </c:xVal>
          <c:yVal>
            <c:numRef>
              <c:f>Sheet1!$B$1:$B$7</c:f>
              <c:numCache>
                <c:formatCode>General</c:formatCode>
                <c:ptCount val="7"/>
                <c:pt idx="0">
                  <c:v>307569.64671838243</c:v>
                </c:pt>
                <c:pt idx="1">
                  <c:v>313417.17931093031</c:v>
                </c:pt>
                <c:pt idx="2">
                  <c:v>283889.67603934591</c:v>
                </c:pt>
                <c:pt idx="3">
                  <c:v>241072.50300616166</c:v>
                </c:pt>
                <c:pt idx="4">
                  <c:v>196524.63032751204</c:v>
                </c:pt>
                <c:pt idx="5">
                  <c:v>155758.53097803821</c:v>
                </c:pt>
                <c:pt idx="6">
                  <c:v>120929.38782634678</c:v>
                </c:pt>
              </c:numCache>
            </c:numRef>
          </c:yVal>
          <c:smooth val="0"/>
          <c:extLst>
            <c:ext xmlns:c16="http://schemas.microsoft.com/office/drawing/2014/chart" uri="{C3380CC4-5D6E-409C-BE32-E72D297353CC}">
              <c16:uniqueId val="{00000000-E125-9C4A-89C1-172BACE89385}"/>
            </c:ext>
          </c:extLst>
        </c:ser>
        <c:dLbls>
          <c:showLegendKey val="0"/>
          <c:showVal val="0"/>
          <c:showCatName val="0"/>
          <c:showSerName val="0"/>
          <c:showPercent val="0"/>
          <c:showBubbleSize val="0"/>
        </c:dLbls>
        <c:axId val="1902348288"/>
        <c:axId val="1"/>
      </c:scatterChart>
      <c:valAx>
        <c:axId val="1902348288"/>
        <c:scaling>
          <c:orientation val="minMax"/>
          <c:max val="40000"/>
          <c:min val="0"/>
        </c:scaling>
        <c:delete val="0"/>
        <c:axPos val="b"/>
        <c:majorGridlines>
          <c:spPr>
            <a:ln>
              <a:noFill/>
            </a:ln>
          </c:spPr>
        </c:majorGridlines>
        <c:numFmt formatCode="#,##0;&quot;-&quot;#,##0" sourceLinked="0"/>
        <c:majorTickMark val="out"/>
        <c:minorTickMark val="none"/>
        <c:tickLblPos val="nextTo"/>
        <c:spPr>
          <a:ln w="9525" algn="ctr">
            <a:solidFill>
              <a:schemeClr val="tx1"/>
            </a:solidFill>
            <a:prstDash val="solid"/>
          </a:ln>
        </c:spPr>
        <c:txPr>
          <a:bodyPr wrap="none"/>
          <a:lstStyle/>
          <a:p>
            <a:pPr>
              <a:defRPr sz="1400" kern="1200">
                <a:solidFill>
                  <a:schemeClr val="tx1"/>
                </a:solidFill>
                <a:latin typeface="+mn-lt"/>
                <a:ea typeface="+mn-ea"/>
                <a:cs typeface="+mn-cs"/>
              </a:defRPr>
            </a:pPr>
            <a:endParaRPr lang="en-US"/>
          </a:p>
        </c:txPr>
        <c:crossAx val="1"/>
        <c:crosses val="min"/>
        <c:crossBetween val="midCat"/>
        <c:majorUnit val="10000"/>
      </c:valAx>
      <c:valAx>
        <c:axId val="1"/>
        <c:scaling>
          <c:orientation val="minMax"/>
          <c:max val="350000"/>
          <c:min val="0"/>
        </c:scaling>
        <c:delete val="0"/>
        <c:axPos val="l"/>
        <c:majorGridlines>
          <c:spPr>
            <a:ln>
              <a:noFill/>
            </a:ln>
          </c:spPr>
        </c:majorGridlines>
        <c:numFmt formatCode="General" sourceLinked="1"/>
        <c:majorTickMark val="out"/>
        <c:minorTickMark val="none"/>
        <c:tickLblPos val="none"/>
        <c:spPr>
          <a:ln w="9525" algn="ctr">
            <a:solidFill>
              <a:schemeClr val="tx1"/>
            </a:solidFill>
            <a:prstDash val="solid"/>
          </a:ln>
        </c:spPr>
        <c:txPr>
          <a:bodyPr wrap="none"/>
          <a:lstStyle/>
          <a:p>
            <a:pPr>
              <a:defRPr sz="1400" kern="1200">
                <a:latin typeface="+mn-lt"/>
                <a:ea typeface="+mn-ea"/>
                <a:cs typeface="+mn-cs"/>
              </a:defRPr>
            </a:pPr>
            <a:endParaRPr lang="en-US"/>
          </a:p>
        </c:txPr>
        <c:crossAx val="1902348288"/>
        <c:crosses val="min"/>
        <c:crossBetween val="midCat"/>
        <c:majorUnit val="50000"/>
      </c:valAx>
      <c:spPr>
        <a:noFill/>
        <a:ln w="9525" algn="ctr">
          <a:solidFill>
            <a:schemeClr val="tx1"/>
          </a:solidFill>
          <a:prstDash val="solid"/>
        </a:ln>
      </c:spPr>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7ACC5-DF69-E341-8CBD-35E3F2929FBD}" type="datetimeFigureOut">
              <a:rPr lang="en-US" smtClean="0"/>
              <a:t>6/3/2024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23C4E-3A47-FD46-B640-791D19961566}" type="slidenum">
              <a:rPr lang="en-US" smtClean="0"/>
              <a:t>‹#›</a:t>
            </a:fld>
            <a:endParaRPr lang="en-US"/>
          </a:p>
        </p:txBody>
      </p:sp>
    </p:spTree>
    <p:extLst>
      <p:ext uri="{BB962C8B-B14F-4D97-AF65-F5344CB8AC3E}">
        <p14:creationId xmlns:p14="http://schemas.microsoft.com/office/powerpoint/2010/main" val="3788452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1</a:t>
            </a:fld>
            <a:endParaRPr lang="en-US" dirty="0"/>
          </a:p>
        </p:txBody>
      </p:sp>
    </p:spTree>
    <p:extLst>
      <p:ext uri="{BB962C8B-B14F-4D97-AF65-F5344CB8AC3E}">
        <p14:creationId xmlns:p14="http://schemas.microsoft.com/office/powerpoint/2010/main" val="252688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12</a:t>
            </a:fld>
            <a:endParaRPr lang="en-US"/>
          </a:p>
        </p:txBody>
      </p:sp>
    </p:spTree>
    <p:extLst>
      <p:ext uri="{BB962C8B-B14F-4D97-AF65-F5344CB8AC3E}">
        <p14:creationId xmlns:p14="http://schemas.microsoft.com/office/powerpoint/2010/main" val="277531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46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0811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18</a:t>
            </a:fld>
            <a:endParaRPr lang="en-US"/>
          </a:p>
        </p:txBody>
      </p:sp>
    </p:spTree>
    <p:extLst>
      <p:ext uri="{BB962C8B-B14F-4D97-AF65-F5344CB8AC3E}">
        <p14:creationId xmlns:p14="http://schemas.microsoft.com/office/powerpoint/2010/main" val="159459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671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9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81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930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90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2</a:t>
            </a:fld>
            <a:endParaRPr lang="en-US"/>
          </a:p>
        </p:txBody>
      </p:sp>
    </p:spTree>
    <p:extLst>
      <p:ext uri="{BB962C8B-B14F-4D97-AF65-F5344CB8AC3E}">
        <p14:creationId xmlns:p14="http://schemas.microsoft.com/office/powerpoint/2010/main" val="3746723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24</a:t>
            </a:fld>
            <a:endParaRPr lang="en-US"/>
          </a:p>
        </p:txBody>
      </p:sp>
    </p:spTree>
    <p:extLst>
      <p:ext uri="{BB962C8B-B14F-4D97-AF65-F5344CB8AC3E}">
        <p14:creationId xmlns:p14="http://schemas.microsoft.com/office/powerpoint/2010/main" val="222179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26</a:t>
            </a:fld>
            <a:endParaRPr lang="en-US" dirty="0"/>
          </a:p>
        </p:txBody>
      </p:sp>
    </p:spTree>
    <p:extLst>
      <p:ext uri="{BB962C8B-B14F-4D97-AF65-F5344CB8AC3E}">
        <p14:creationId xmlns:p14="http://schemas.microsoft.com/office/powerpoint/2010/main" val="1045741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27</a:t>
            </a:fld>
            <a:endParaRPr lang="en-US" dirty="0"/>
          </a:p>
        </p:txBody>
      </p:sp>
    </p:spTree>
    <p:extLst>
      <p:ext uri="{BB962C8B-B14F-4D97-AF65-F5344CB8AC3E}">
        <p14:creationId xmlns:p14="http://schemas.microsoft.com/office/powerpoint/2010/main" val="94969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32</a:t>
            </a:fld>
            <a:endParaRPr lang="en-US" dirty="0"/>
          </a:p>
        </p:txBody>
      </p:sp>
    </p:spTree>
    <p:extLst>
      <p:ext uri="{BB962C8B-B14F-4D97-AF65-F5344CB8AC3E}">
        <p14:creationId xmlns:p14="http://schemas.microsoft.com/office/powerpoint/2010/main" val="2252611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35</a:t>
            </a:fld>
            <a:endParaRPr lang="en-US" dirty="0"/>
          </a:p>
        </p:txBody>
      </p:sp>
    </p:spTree>
    <p:extLst>
      <p:ext uri="{BB962C8B-B14F-4D97-AF65-F5344CB8AC3E}">
        <p14:creationId xmlns:p14="http://schemas.microsoft.com/office/powerpoint/2010/main" val="1897718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36</a:t>
            </a:fld>
            <a:endParaRPr lang="en-US" dirty="0"/>
          </a:p>
        </p:txBody>
      </p:sp>
    </p:spTree>
    <p:extLst>
      <p:ext uri="{BB962C8B-B14F-4D97-AF65-F5344CB8AC3E}">
        <p14:creationId xmlns:p14="http://schemas.microsoft.com/office/powerpoint/2010/main" val="3126460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23C4E-3A47-FD46-B640-791D19961566}" type="slidenum">
              <a:rPr lang="en-US" smtClean="0"/>
              <a:t>39</a:t>
            </a:fld>
            <a:endParaRPr lang="en-US"/>
          </a:p>
        </p:txBody>
      </p:sp>
    </p:spTree>
    <p:extLst>
      <p:ext uri="{BB962C8B-B14F-4D97-AF65-F5344CB8AC3E}">
        <p14:creationId xmlns:p14="http://schemas.microsoft.com/office/powerpoint/2010/main" val="2976399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17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50</a:t>
            </a:fld>
            <a:endParaRPr lang="en-US" dirty="0"/>
          </a:p>
        </p:txBody>
      </p:sp>
    </p:spTree>
    <p:extLst>
      <p:ext uri="{BB962C8B-B14F-4D97-AF65-F5344CB8AC3E}">
        <p14:creationId xmlns:p14="http://schemas.microsoft.com/office/powerpoint/2010/main" val="2935113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51</a:t>
            </a:fld>
            <a:endParaRPr lang="en-US" dirty="0"/>
          </a:p>
        </p:txBody>
      </p:sp>
    </p:spTree>
    <p:extLst>
      <p:ext uri="{BB962C8B-B14F-4D97-AF65-F5344CB8AC3E}">
        <p14:creationId xmlns:p14="http://schemas.microsoft.com/office/powerpoint/2010/main" val="3613891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3</a:t>
            </a:fld>
            <a:endParaRPr lang="en-US"/>
          </a:p>
        </p:txBody>
      </p:sp>
    </p:spTree>
    <p:extLst>
      <p:ext uri="{BB962C8B-B14F-4D97-AF65-F5344CB8AC3E}">
        <p14:creationId xmlns:p14="http://schemas.microsoft.com/office/powerpoint/2010/main" val="1911500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57</a:t>
            </a:fld>
            <a:endParaRPr lang="en-US" dirty="0"/>
          </a:p>
        </p:txBody>
      </p:sp>
    </p:spTree>
    <p:extLst>
      <p:ext uri="{BB962C8B-B14F-4D97-AF65-F5344CB8AC3E}">
        <p14:creationId xmlns:p14="http://schemas.microsoft.com/office/powerpoint/2010/main" val="2775316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58</a:t>
            </a:fld>
            <a:endParaRPr lang="en-US" dirty="0"/>
          </a:p>
        </p:txBody>
      </p:sp>
    </p:spTree>
    <p:extLst>
      <p:ext uri="{BB962C8B-B14F-4D97-AF65-F5344CB8AC3E}">
        <p14:creationId xmlns:p14="http://schemas.microsoft.com/office/powerpoint/2010/main" val="535481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0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60</a:t>
            </a:fld>
            <a:endParaRPr lang="en-US" dirty="0"/>
          </a:p>
        </p:txBody>
      </p:sp>
    </p:spTree>
    <p:extLst>
      <p:ext uri="{BB962C8B-B14F-4D97-AF65-F5344CB8AC3E}">
        <p14:creationId xmlns:p14="http://schemas.microsoft.com/office/powerpoint/2010/main" val="463165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61</a:t>
            </a:fld>
            <a:endParaRPr lang="en-US" dirty="0"/>
          </a:p>
        </p:txBody>
      </p:sp>
    </p:spTree>
    <p:extLst>
      <p:ext uri="{BB962C8B-B14F-4D97-AF65-F5344CB8AC3E}">
        <p14:creationId xmlns:p14="http://schemas.microsoft.com/office/powerpoint/2010/main" val="1854363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62</a:t>
            </a:fld>
            <a:endParaRPr lang="en-US" dirty="0"/>
          </a:p>
        </p:txBody>
      </p:sp>
    </p:spTree>
    <p:extLst>
      <p:ext uri="{BB962C8B-B14F-4D97-AF65-F5344CB8AC3E}">
        <p14:creationId xmlns:p14="http://schemas.microsoft.com/office/powerpoint/2010/main" val="3519747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63</a:t>
            </a:fld>
            <a:endParaRPr lang="en-US" dirty="0"/>
          </a:p>
        </p:txBody>
      </p:sp>
    </p:spTree>
    <p:extLst>
      <p:ext uri="{BB962C8B-B14F-4D97-AF65-F5344CB8AC3E}">
        <p14:creationId xmlns:p14="http://schemas.microsoft.com/office/powerpoint/2010/main" val="300407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64</a:t>
            </a:fld>
            <a:endParaRPr lang="en-US" dirty="0"/>
          </a:p>
        </p:txBody>
      </p:sp>
    </p:spTree>
    <p:extLst>
      <p:ext uri="{BB962C8B-B14F-4D97-AF65-F5344CB8AC3E}">
        <p14:creationId xmlns:p14="http://schemas.microsoft.com/office/powerpoint/2010/main" val="3612989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65</a:t>
            </a:fld>
            <a:endParaRPr lang="en-US" dirty="0"/>
          </a:p>
        </p:txBody>
      </p:sp>
    </p:spTree>
    <p:extLst>
      <p:ext uri="{BB962C8B-B14F-4D97-AF65-F5344CB8AC3E}">
        <p14:creationId xmlns:p14="http://schemas.microsoft.com/office/powerpoint/2010/main" val="2384242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66</a:t>
            </a:fld>
            <a:endParaRPr lang="en-US" dirty="0"/>
          </a:p>
        </p:txBody>
      </p:sp>
    </p:spTree>
    <p:extLst>
      <p:ext uri="{BB962C8B-B14F-4D97-AF65-F5344CB8AC3E}">
        <p14:creationId xmlns:p14="http://schemas.microsoft.com/office/powerpoint/2010/main" val="156456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5</a:t>
            </a:fld>
            <a:endParaRPr lang="en-US"/>
          </a:p>
        </p:txBody>
      </p:sp>
    </p:spTree>
    <p:extLst>
      <p:ext uri="{BB962C8B-B14F-4D97-AF65-F5344CB8AC3E}">
        <p14:creationId xmlns:p14="http://schemas.microsoft.com/office/powerpoint/2010/main" val="237766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69</a:t>
            </a:fld>
            <a:endParaRPr lang="en-US" dirty="0"/>
          </a:p>
        </p:txBody>
      </p:sp>
    </p:spTree>
    <p:extLst>
      <p:ext uri="{BB962C8B-B14F-4D97-AF65-F5344CB8AC3E}">
        <p14:creationId xmlns:p14="http://schemas.microsoft.com/office/powerpoint/2010/main" val="2976399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70</a:t>
            </a:fld>
            <a:endParaRPr lang="en-US" dirty="0"/>
          </a:p>
        </p:txBody>
      </p:sp>
    </p:spTree>
    <p:extLst>
      <p:ext uri="{BB962C8B-B14F-4D97-AF65-F5344CB8AC3E}">
        <p14:creationId xmlns:p14="http://schemas.microsoft.com/office/powerpoint/2010/main" val="1257566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73</a:t>
            </a:fld>
            <a:endParaRPr lang="en-US"/>
          </a:p>
        </p:txBody>
      </p:sp>
    </p:spTree>
    <p:extLst>
      <p:ext uri="{BB962C8B-B14F-4D97-AF65-F5344CB8AC3E}">
        <p14:creationId xmlns:p14="http://schemas.microsoft.com/office/powerpoint/2010/main" val="106128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74</a:t>
            </a:fld>
            <a:endParaRPr lang="en-US" dirty="0"/>
          </a:p>
        </p:txBody>
      </p:sp>
    </p:spTree>
    <p:extLst>
      <p:ext uri="{BB962C8B-B14F-4D97-AF65-F5344CB8AC3E}">
        <p14:creationId xmlns:p14="http://schemas.microsoft.com/office/powerpoint/2010/main" val="1911500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423C4E-3A47-FD46-B640-791D199615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65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6</a:t>
            </a:fld>
            <a:endParaRPr lang="en-US"/>
          </a:p>
        </p:txBody>
      </p:sp>
    </p:spTree>
    <p:extLst>
      <p:ext uri="{BB962C8B-B14F-4D97-AF65-F5344CB8AC3E}">
        <p14:creationId xmlns:p14="http://schemas.microsoft.com/office/powerpoint/2010/main" val="70322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7</a:t>
            </a:fld>
            <a:endParaRPr lang="en-US"/>
          </a:p>
        </p:txBody>
      </p:sp>
    </p:spTree>
    <p:extLst>
      <p:ext uri="{BB962C8B-B14F-4D97-AF65-F5344CB8AC3E}">
        <p14:creationId xmlns:p14="http://schemas.microsoft.com/office/powerpoint/2010/main" val="367101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8</a:t>
            </a:fld>
            <a:endParaRPr lang="en-US"/>
          </a:p>
        </p:txBody>
      </p:sp>
    </p:spTree>
    <p:extLst>
      <p:ext uri="{BB962C8B-B14F-4D97-AF65-F5344CB8AC3E}">
        <p14:creationId xmlns:p14="http://schemas.microsoft.com/office/powerpoint/2010/main" val="258401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9</a:t>
            </a:fld>
            <a:endParaRPr lang="en-US"/>
          </a:p>
        </p:txBody>
      </p:sp>
    </p:spTree>
    <p:extLst>
      <p:ext uri="{BB962C8B-B14F-4D97-AF65-F5344CB8AC3E}">
        <p14:creationId xmlns:p14="http://schemas.microsoft.com/office/powerpoint/2010/main" val="4200724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23C4E-3A47-FD46-B640-791D19961566}" type="slidenum">
              <a:rPr lang="en-US" smtClean="0"/>
              <a:t>11</a:t>
            </a:fld>
            <a:endParaRPr lang="en-US"/>
          </a:p>
        </p:txBody>
      </p:sp>
    </p:spTree>
    <p:extLst>
      <p:ext uri="{BB962C8B-B14F-4D97-AF65-F5344CB8AC3E}">
        <p14:creationId xmlns:p14="http://schemas.microsoft.com/office/powerpoint/2010/main" val="410929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5CD2CA5-5521-6946-8CDE-B2223A5176D3}"/>
              </a:ext>
            </a:extLst>
          </p:cNvPr>
          <p:cNvGraphicFramePr>
            <a:graphicFrameLocks noChangeAspect="1"/>
          </p:cNvGraphicFramePr>
          <p:nvPr userDrawn="1">
            <p:custDataLst>
              <p:tags r:id="rId1"/>
            </p:custDataLst>
            <p:extLst>
              <p:ext uri="{D42A27DB-BD31-4B8C-83A1-F6EECF244321}">
                <p14:modId xmlns:p14="http://schemas.microsoft.com/office/powerpoint/2010/main" val="32254502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95CD2CA5-5521-6946-8CDE-B2223A5176D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B4B51FB-5EB5-1240-998A-6FE426AAF237}"/>
              </a:ext>
            </a:extLst>
          </p:cNvPr>
          <p:cNvSpPr>
            <a:spLocks noGrp="1"/>
          </p:cNvSpPr>
          <p:nvPr>
            <p:ph type="ctrTitle"/>
          </p:nvPr>
        </p:nvSpPr>
        <p:spPr>
          <a:xfrm>
            <a:off x="1524000" y="1122363"/>
            <a:ext cx="9144000" cy="2387600"/>
          </a:xfrm>
        </p:spPr>
        <p:txBody>
          <a:bodyPr vert="horz"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D6D5C5-EB20-E54F-8B1D-79AA16307E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257388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D9797F1-78AF-754E-AC97-A49609FFF1D7}"/>
              </a:ext>
            </a:extLst>
          </p:cNvPr>
          <p:cNvGraphicFramePr>
            <a:graphicFrameLocks noChangeAspect="1"/>
          </p:cNvGraphicFramePr>
          <p:nvPr userDrawn="1">
            <p:custDataLst>
              <p:tags r:id="rId1"/>
            </p:custDataLst>
            <p:extLst>
              <p:ext uri="{D42A27DB-BD31-4B8C-83A1-F6EECF244321}">
                <p14:modId xmlns:p14="http://schemas.microsoft.com/office/powerpoint/2010/main" val="4075515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2D9797F1-78AF-754E-AC97-A49609FFF1D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4F7AEEC-926D-C74F-8B32-F989C8244072}"/>
              </a:ext>
            </a:extLst>
          </p:cNvPr>
          <p:cNvSpPr>
            <a:spLocks noGrp="1"/>
          </p:cNvSpPr>
          <p:nvPr>
            <p:ph type="title"/>
          </p:nvPr>
        </p:nvSpPr>
        <p:spPr/>
        <p:txBody>
          <a:bodyPr vert="horz"/>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DF045A-AA95-3C47-9E4E-7B5DC7BD5A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4656B2-3726-F74F-A9D2-030EF0578F22}"/>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5" name="Footer Placeholder 4">
            <a:extLst>
              <a:ext uri="{FF2B5EF4-FFF2-40B4-BE49-F238E27FC236}">
                <a16:creationId xmlns:a16="http://schemas.microsoft.com/office/drawing/2014/main" id="{C7C74C64-CC08-FA42-AD31-F1EF5C909ECC}"/>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359B925-158F-4E41-964A-F25066D0AFBC}"/>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75664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FAE1FFE-73B4-F84E-87AF-04EA9AC83DFD}"/>
              </a:ext>
            </a:extLst>
          </p:cNvPr>
          <p:cNvGraphicFramePr>
            <a:graphicFrameLocks noChangeAspect="1"/>
          </p:cNvGraphicFramePr>
          <p:nvPr userDrawn="1">
            <p:custDataLst>
              <p:tags r:id="rId1"/>
            </p:custDataLst>
            <p:extLst>
              <p:ext uri="{D42A27DB-BD31-4B8C-83A1-F6EECF244321}">
                <p14:modId xmlns:p14="http://schemas.microsoft.com/office/powerpoint/2010/main" val="31082509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AFAE1FFE-73B4-F84E-87AF-04EA9AC83DFD}"/>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Vertical Title 1">
            <a:extLst>
              <a:ext uri="{FF2B5EF4-FFF2-40B4-BE49-F238E27FC236}">
                <a16:creationId xmlns:a16="http://schemas.microsoft.com/office/drawing/2014/main" id="{B6F40DCD-714E-A74A-8CCA-6EFB37B82F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0D9B8E-E51C-1140-85A8-C21375DE7F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1721B7-8788-B841-A4C0-FE5F2CDDA5C8}"/>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5" name="Footer Placeholder 4">
            <a:extLst>
              <a:ext uri="{FF2B5EF4-FFF2-40B4-BE49-F238E27FC236}">
                <a16:creationId xmlns:a16="http://schemas.microsoft.com/office/drawing/2014/main" id="{D1ADF5F5-360C-484F-8F59-801BCB92A05F}"/>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0C04BB2-DCAC-9F41-B5FB-9AD0788F5AF3}"/>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10021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319279B-B158-8B40-ADE0-75158CEF6535}"/>
              </a:ext>
            </a:extLst>
          </p:cNvPr>
          <p:cNvGraphicFramePr>
            <a:graphicFrameLocks noChangeAspect="1"/>
          </p:cNvGraphicFramePr>
          <p:nvPr userDrawn="1">
            <p:custDataLst>
              <p:tags r:id="rId1"/>
            </p:custDataLst>
            <p:extLst>
              <p:ext uri="{D42A27DB-BD31-4B8C-83A1-F6EECF244321}">
                <p14:modId xmlns:p14="http://schemas.microsoft.com/office/powerpoint/2010/main" val="18042430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6319279B-B158-8B40-ADE0-75158CEF653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0B8014D-9818-4B4D-8D91-53A5EE87B851}"/>
              </a:ext>
            </a:extLst>
          </p:cNvPr>
          <p:cNvSpPr>
            <a:spLocks noGrp="1"/>
          </p:cNvSpPr>
          <p:nvPr>
            <p:ph type="title"/>
          </p:nvPr>
        </p:nvSpPr>
        <p:spPr/>
        <p:txBody>
          <a:bodyPr vert="horz"/>
          <a:lstStyle/>
          <a:p>
            <a:r>
              <a:rPr lang="en-GB"/>
              <a:t>Click to edit Master title style</a:t>
            </a:r>
            <a:endParaRPr lang="en-US"/>
          </a:p>
        </p:txBody>
      </p:sp>
      <p:sp>
        <p:nvSpPr>
          <p:cNvPr id="3" name="Content Placeholder 2">
            <a:extLst>
              <a:ext uri="{FF2B5EF4-FFF2-40B4-BE49-F238E27FC236}">
                <a16:creationId xmlns:a16="http://schemas.microsoft.com/office/drawing/2014/main" id="{EF551FE6-489A-6A41-9823-CA00BF1FDE2B}"/>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0" name="Straight Connector 9">
            <a:extLst>
              <a:ext uri="{FF2B5EF4-FFF2-40B4-BE49-F238E27FC236}">
                <a16:creationId xmlns:a16="http://schemas.microsoft.com/office/drawing/2014/main" id="{54A7E8CF-BBB3-EC4A-B096-80FA287A0CAA}"/>
              </a:ext>
            </a:extLst>
          </p:cNvPr>
          <p:cNvCxnSpPr/>
          <p:nvPr userDrawn="1"/>
        </p:nvCxnSpPr>
        <p:spPr>
          <a:xfrm>
            <a:off x="458927" y="1262743"/>
            <a:ext cx="1127414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7D84A4-847D-E24D-BFBD-5A9001E4B0D2}"/>
              </a:ext>
            </a:extLst>
          </p:cNvPr>
          <p:cNvSpPr txBox="1"/>
          <p:nvPr userDrawn="1"/>
        </p:nvSpPr>
        <p:spPr>
          <a:xfrm>
            <a:off x="11151476" y="6323469"/>
            <a:ext cx="581596" cy="305912"/>
          </a:xfrm>
          <a:prstGeom prst="rect">
            <a:avLst/>
          </a:prstGeom>
          <a:noFill/>
        </p:spPr>
        <p:txBody>
          <a:bodyPr wrap="square" lIns="0" tIns="0" rIns="0" bIns="0" rtlCol="0" anchor="b" anchorCtr="0">
            <a:noAutofit/>
          </a:bodyPr>
          <a:lstStyle/>
          <a:p>
            <a:pPr algn="r"/>
            <a:fld id="{EE5595B6-FB76-C74D-9C0B-257221FEE33E}" type="slidenum">
              <a:rPr lang="en-US" sz="1000" smtClean="0"/>
              <a:pPr algn="r"/>
              <a:t>‹#›</a:t>
            </a:fld>
            <a:endParaRPr lang="en-US" sz="1000" dirty="0"/>
          </a:p>
        </p:txBody>
      </p:sp>
      <p:sp>
        <p:nvSpPr>
          <p:cNvPr id="16" name="Footer Placeholder 7">
            <a:extLst>
              <a:ext uri="{FF2B5EF4-FFF2-40B4-BE49-F238E27FC236}">
                <a16:creationId xmlns:a16="http://schemas.microsoft.com/office/drawing/2014/main" id="{118E7361-0D4F-C24E-9570-49A7DC7E7C02}"/>
              </a:ext>
            </a:extLst>
          </p:cNvPr>
          <p:cNvSpPr>
            <a:spLocks noGrp="1"/>
          </p:cNvSpPr>
          <p:nvPr>
            <p:ph type="ftr" sz="quarter" idx="11"/>
          </p:nvPr>
        </p:nvSpPr>
        <p:spPr>
          <a:xfrm>
            <a:off x="1860331" y="6356350"/>
            <a:ext cx="7621720" cy="365125"/>
          </a:xfrm>
          <a:prstGeom prst="rect">
            <a:avLst/>
          </a:prstGeom>
        </p:spPr>
        <p:txBody>
          <a:bodyPr/>
          <a:lstStyle/>
          <a:p>
            <a:endParaRPr lang="en-US" dirty="0"/>
          </a:p>
        </p:txBody>
      </p:sp>
    </p:spTree>
    <p:extLst>
      <p:ext uri="{BB962C8B-B14F-4D97-AF65-F5344CB8AC3E}">
        <p14:creationId xmlns:p14="http://schemas.microsoft.com/office/powerpoint/2010/main" val="158375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245095F-58D5-FF4E-A23E-627AD6321B2B}"/>
              </a:ext>
            </a:extLst>
          </p:cNvPr>
          <p:cNvGraphicFramePr>
            <a:graphicFrameLocks noChangeAspect="1"/>
          </p:cNvGraphicFramePr>
          <p:nvPr userDrawn="1">
            <p:custDataLst>
              <p:tags r:id="rId1"/>
            </p:custDataLst>
            <p:extLst>
              <p:ext uri="{D42A27DB-BD31-4B8C-83A1-F6EECF244321}">
                <p14:modId xmlns:p14="http://schemas.microsoft.com/office/powerpoint/2010/main" val="4124026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4245095F-58D5-FF4E-A23E-627AD6321B2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80F70AD-0178-7E4B-B441-312C6E44F5B3}"/>
              </a:ext>
            </a:extLst>
          </p:cNvPr>
          <p:cNvSpPr>
            <a:spLocks noGrp="1"/>
          </p:cNvSpPr>
          <p:nvPr>
            <p:ph type="title"/>
          </p:nvPr>
        </p:nvSpPr>
        <p:spPr>
          <a:xfrm>
            <a:off x="831850" y="1709738"/>
            <a:ext cx="10515600" cy="2852737"/>
          </a:xfrm>
        </p:spPr>
        <p:txBody>
          <a:bodyPr vert="horz"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5AA5C93-072E-AB40-914B-254DA3C84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531319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7402D5F-4871-4047-B04B-6BE27B514C3B}"/>
              </a:ext>
            </a:extLst>
          </p:cNvPr>
          <p:cNvGraphicFramePr>
            <a:graphicFrameLocks noChangeAspect="1"/>
          </p:cNvGraphicFramePr>
          <p:nvPr userDrawn="1">
            <p:custDataLst>
              <p:tags r:id="rId1"/>
            </p:custDataLst>
            <p:extLst>
              <p:ext uri="{D42A27DB-BD31-4B8C-83A1-F6EECF244321}">
                <p14:modId xmlns:p14="http://schemas.microsoft.com/office/powerpoint/2010/main" val="38533906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87402D5F-4871-4047-B04B-6BE27B514C3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5C58D47-A677-2644-BE31-C3C85E23DF8F}"/>
              </a:ext>
            </a:extLst>
          </p:cNvPr>
          <p:cNvSpPr>
            <a:spLocks noGrp="1"/>
          </p:cNvSpPr>
          <p:nvPr>
            <p:ph type="title"/>
          </p:nvPr>
        </p:nvSpPr>
        <p:spPr/>
        <p:txBody>
          <a:bodyPr vert="horz"/>
          <a:lstStyle/>
          <a:p>
            <a:r>
              <a:rPr lang="en-GB"/>
              <a:t>Click to edit Master title style</a:t>
            </a:r>
            <a:endParaRPr lang="en-US"/>
          </a:p>
        </p:txBody>
      </p:sp>
      <p:sp>
        <p:nvSpPr>
          <p:cNvPr id="3" name="Content Placeholder 2">
            <a:extLst>
              <a:ext uri="{FF2B5EF4-FFF2-40B4-BE49-F238E27FC236}">
                <a16:creationId xmlns:a16="http://schemas.microsoft.com/office/drawing/2014/main" id="{9253E095-400A-EC48-A986-FC9FCCF6EAB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B9AA88E-CF0B-0144-B4A4-0817CD12FF4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247E279-BEFC-D544-B42A-66A25E0F0CA9}"/>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6" name="Footer Placeholder 5">
            <a:extLst>
              <a:ext uri="{FF2B5EF4-FFF2-40B4-BE49-F238E27FC236}">
                <a16:creationId xmlns:a16="http://schemas.microsoft.com/office/drawing/2014/main" id="{D1368AD3-3F4A-284B-9DF1-196895274832}"/>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14327ED-6FE9-C949-AB5F-78C55CD8A093}"/>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3107729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CB7545F-05DF-F64F-823B-9A49F1ED222C}"/>
              </a:ext>
            </a:extLst>
          </p:cNvPr>
          <p:cNvGraphicFramePr>
            <a:graphicFrameLocks noChangeAspect="1"/>
          </p:cNvGraphicFramePr>
          <p:nvPr userDrawn="1">
            <p:custDataLst>
              <p:tags r:id="rId1"/>
            </p:custDataLst>
            <p:extLst>
              <p:ext uri="{D42A27DB-BD31-4B8C-83A1-F6EECF244321}">
                <p14:modId xmlns:p14="http://schemas.microsoft.com/office/powerpoint/2010/main" val="690380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FCB7545F-05DF-F64F-823B-9A49F1ED222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0A5F89F-E9C6-B340-AA5C-69A6FDEF777B}"/>
              </a:ext>
            </a:extLst>
          </p:cNvPr>
          <p:cNvSpPr>
            <a:spLocks noGrp="1"/>
          </p:cNvSpPr>
          <p:nvPr>
            <p:ph type="title"/>
          </p:nvPr>
        </p:nvSpPr>
        <p:spPr>
          <a:xfrm>
            <a:off x="839788" y="365125"/>
            <a:ext cx="10515600" cy="1325563"/>
          </a:xfrm>
        </p:spPr>
        <p:txBody>
          <a:bodyPr vert="horz"/>
          <a:lstStyle/>
          <a:p>
            <a:r>
              <a:rPr lang="en-GB"/>
              <a:t>Click to edit Master title style</a:t>
            </a:r>
            <a:endParaRPr lang="en-US"/>
          </a:p>
        </p:txBody>
      </p:sp>
      <p:sp>
        <p:nvSpPr>
          <p:cNvPr id="3" name="Text Placeholder 2">
            <a:extLst>
              <a:ext uri="{FF2B5EF4-FFF2-40B4-BE49-F238E27FC236}">
                <a16:creationId xmlns:a16="http://schemas.microsoft.com/office/drawing/2014/main" id="{776773D2-B830-E344-9DFA-B3999B8ED6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7DAAA49-BA9A-7145-A244-D190CC5A673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B456D12-EA36-D04A-8FA4-6DEEBAC0D6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CAFE0DB-D9BE-4B4B-ABE6-A5C3D7714A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8F3C79B-E754-B947-A715-47F25B26D86B}"/>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8" name="Footer Placeholder 7">
            <a:extLst>
              <a:ext uri="{FF2B5EF4-FFF2-40B4-BE49-F238E27FC236}">
                <a16:creationId xmlns:a16="http://schemas.microsoft.com/office/drawing/2014/main" id="{A20AC5CE-0C32-5A47-9B2B-53EE3F33C464}"/>
              </a:ext>
            </a:extLst>
          </p:cNvPr>
          <p:cNvSpPr>
            <a:spLocks noGrp="1"/>
          </p:cNvSpPr>
          <p:nvPr>
            <p:ph type="ftr" sz="quarter" idx="11"/>
          </p:nvPr>
        </p:nvSpPr>
        <p:spPr>
          <a:xfrm>
            <a:off x="458927" y="6356350"/>
            <a:ext cx="9023124"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E395A23D-A242-E641-9C81-4248751A6FB0}"/>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4001437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5AA491-928F-3749-B9B4-53439A046B9F}"/>
              </a:ext>
            </a:extLst>
          </p:cNvPr>
          <p:cNvGraphicFramePr>
            <a:graphicFrameLocks noChangeAspect="1"/>
          </p:cNvGraphicFramePr>
          <p:nvPr userDrawn="1">
            <p:custDataLst>
              <p:tags r:id="rId1"/>
            </p:custDataLst>
            <p:extLst>
              <p:ext uri="{D42A27DB-BD31-4B8C-83A1-F6EECF244321}">
                <p14:modId xmlns:p14="http://schemas.microsoft.com/office/powerpoint/2010/main" val="243513244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55AA491-928F-3749-B9B4-53439A046B9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3E0889D-7DAF-3545-B5A1-4049B0FF7EA4}"/>
              </a:ext>
            </a:extLst>
          </p:cNvPr>
          <p:cNvSpPr>
            <a:spLocks noGrp="1"/>
          </p:cNvSpPr>
          <p:nvPr>
            <p:ph type="title"/>
          </p:nvPr>
        </p:nvSpPr>
        <p:spPr/>
        <p:txBody>
          <a:bodyPr vert="horz"/>
          <a:lstStyle/>
          <a:p>
            <a:r>
              <a:rPr lang="en-GB"/>
              <a:t>Click to edit Master title style</a:t>
            </a:r>
            <a:endParaRPr lang="en-US"/>
          </a:p>
        </p:txBody>
      </p:sp>
      <p:sp>
        <p:nvSpPr>
          <p:cNvPr id="3" name="Date Placeholder 2">
            <a:extLst>
              <a:ext uri="{FF2B5EF4-FFF2-40B4-BE49-F238E27FC236}">
                <a16:creationId xmlns:a16="http://schemas.microsoft.com/office/drawing/2014/main" id="{C8AF4190-0DD4-BB45-B009-85CFAFF67ED7}"/>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4" name="Footer Placeholder 3">
            <a:extLst>
              <a:ext uri="{FF2B5EF4-FFF2-40B4-BE49-F238E27FC236}">
                <a16:creationId xmlns:a16="http://schemas.microsoft.com/office/drawing/2014/main" id="{EA10704F-E576-A34D-B529-55910FAED274}"/>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229E656-8CD1-954C-B0F9-4E6753953E98}"/>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186029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182C16-8DDF-DC48-B072-E17A31293B94}"/>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3" name="Footer Placeholder 2">
            <a:extLst>
              <a:ext uri="{FF2B5EF4-FFF2-40B4-BE49-F238E27FC236}">
                <a16:creationId xmlns:a16="http://schemas.microsoft.com/office/drawing/2014/main" id="{774B1AF9-0D4E-3147-89DE-5D6EBFE7DB80}"/>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A2546EC-33C8-784B-A830-39CBF04FD907}"/>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246996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E12E801-1FE1-9B49-AFE8-3904AE50F3FC}"/>
              </a:ext>
            </a:extLst>
          </p:cNvPr>
          <p:cNvGraphicFramePr>
            <a:graphicFrameLocks noChangeAspect="1"/>
          </p:cNvGraphicFramePr>
          <p:nvPr userDrawn="1">
            <p:custDataLst>
              <p:tags r:id="rId1"/>
            </p:custDataLst>
            <p:extLst>
              <p:ext uri="{D42A27DB-BD31-4B8C-83A1-F6EECF244321}">
                <p14:modId xmlns:p14="http://schemas.microsoft.com/office/powerpoint/2010/main" val="113484353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9E12E801-1FE1-9B49-AFE8-3904AE50F3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AF8B5B-D756-504B-ABE2-B8F25B5183C7}"/>
              </a:ext>
            </a:extLst>
          </p:cNvPr>
          <p:cNvSpPr>
            <a:spLocks noGrp="1"/>
          </p:cNvSpPr>
          <p:nvPr>
            <p:ph type="title"/>
          </p:nvPr>
        </p:nvSpPr>
        <p:spPr>
          <a:xfrm>
            <a:off x="839788" y="457200"/>
            <a:ext cx="3932237" cy="1600200"/>
          </a:xfrm>
        </p:spPr>
        <p:txBody>
          <a:bodyPr vert="horz"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F70607D-213B-404D-AB8C-FB039E5FB8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DCCE031-2547-1A41-B935-5C734C1C8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1A2306-1178-7A43-B0EF-029CFE2F4CDE}"/>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6" name="Footer Placeholder 5">
            <a:extLst>
              <a:ext uri="{FF2B5EF4-FFF2-40B4-BE49-F238E27FC236}">
                <a16:creationId xmlns:a16="http://schemas.microsoft.com/office/drawing/2014/main" id="{B2A5695C-D88B-4F43-8C28-5D5E949E27FA}"/>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E843149-36E3-9A40-92E4-8D7BA015A076}"/>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398951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17CF7C0-A011-9E44-A359-087882E5F913}"/>
              </a:ext>
            </a:extLst>
          </p:cNvPr>
          <p:cNvGraphicFramePr>
            <a:graphicFrameLocks noChangeAspect="1"/>
          </p:cNvGraphicFramePr>
          <p:nvPr userDrawn="1">
            <p:custDataLst>
              <p:tags r:id="rId1"/>
            </p:custDataLst>
            <p:extLst>
              <p:ext uri="{D42A27DB-BD31-4B8C-83A1-F6EECF244321}">
                <p14:modId xmlns:p14="http://schemas.microsoft.com/office/powerpoint/2010/main" val="40378266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517CF7C0-A011-9E44-A359-087882E5F91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6804E13-800D-8B47-9048-4324DC884F45}"/>
              </a:ext>
            </a:extLst>
          </p:cNvPr>
          <p:cNvSpPr>
            <a:spLocks noGrp="1"/>
          </p:cNvSpPr>
          <p:nvPr>
            <p:ph type="title"/>
          </p:nvPr>
        </p:nvSpPr>
        <p:spPr>
          <a:xfrm>
            <a:off x="839788" y="457200"/>
            <a:ext cx="3932237" cy="1600200"/>
          </a:xfrm>
        </p:spPr>
        <p:txBody>
          <a:bodyPr vert="horz"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2561AF-420B-E740-920C-4CBA0D6050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7FBCE3-44CB-9E4D-B5B6-70B7229D8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BC5485-C3C2-3646-80DE-2BD9287E1251}"/>
              </a:ext>
            </a:extLst>
          </p:cNvPr>
          <p:cNvSpPr>
            <a:spLocks noGrp="1"/>
          </p:cNvSpPr>
          <p:nvPr>
            <p:ph type="dt" sz="half" idx="10"/>
          </p:nvPr>
        </p:nvSpPr>
        <p:spPr>
          <a:xfrm>
            <a:off x="9659006" y="6356350"/>
            <a:ext cx="1031735" cy="365125"/>
          </a:xfrm>
          <a:prstGeom prst="rect">
            <a:avLst/>
          </a:prstGeom>
        </p:spPr>
        <p:txBody>
          <a:bodyPr/>
          <a:lstStyle/>
          <a:p>
            <a:fld id="{85C9681C-219A-0D49-9235-535C86D17C58}" type="datetimeFigureOut">
              <a:rPr lang="en-US" smtClean="0"/>
              <a:t>6/3/2024</a:t>
            </a:fld>
            <a:endParaRPr lang="en-US"/>
          </a:p>
        </p:txBody>
      </p:sp>
      <p:sp>
        <p:nvSpPr>
          <p:cNvPr id="6" name="Footer Placeholder 5">
            <a:extLst>
              <a:ext uri="{FF2B5EF4-FFF2-40B4-BE49-F238E27FC236}">
                <a16:creationId xmlns:a16="http://schemas.microsoft.com/office/drawing/2014/main" id="{1A788A83-B09D-9D4F-891C-03B6A5AC6777}"/>
              </a:ext>
            </a:extLst>
          </p:cNvPr>
          <p:cNvSpPr>
            <a:spLocks noGrp="1"/>
          </p:cNvSpPr>
          <p:nvPr>
            <p:ph type="ftr" sz="quarter" idx="11"/>
          </p:nvPr>
        </p:nvSpPr>
        <p:spPr>
          <a:xfrm>
            <a:off x="458927" y="6356350"/>
            <a:ext cx="9023124"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A217CDC-7A43-474E-88E4-9A4A0F9B7CB5}"/>
              </a:ext>
            </a:extLst>
          </p:cNvPr>
          <p:cNvSpPr>
            <a:spLocks noGrp="1"/>
          </p:cNvSpPr>
          <p:nvPr>
            <p:ph type="sldNum" sz="quarter" idx="12"/>
          </p:nvPr>
        </p:nvSpPr>
        <p:spPr>
          <a:xfrm>
            <a:off x="10867696" y="6356350"/>
            <a:ext cx="865375" cy="365125"/>
          </a:xfrm>
          <a:prstGeom prst="rect">
            <a:avLst/>
          </a:prstGeom>
        </p:spPr>
        <p:txBody>
          <a:bodyPr/>
          <a:lstStyle/>
          <a:p>
            <a:fld id="{E9429781-800A-6549-8606-3AA224B85B1A}" type="slidenum">
              <a:rPr lang="en-US" smtClean="0"/>
              <a:t>‹#›</a:t>
            </a:fld>
            <a:endParaRPr lang="en-US"/>
          </a:p>
        </p:txBody>
      </p:sp>
    </p:spTree>
    <p:extLst>
      <p:ext uri="{BB962C8B-B14F-4D97-AF65-F5344CB8AC3E}">
        <p14:creationId xmlns:p14="http://schemas.microsoft.com/office/powerpoint/2010/main" val="1452164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41CD553-04D1-0742-957A-6F0659A021F1}"/>
              </a:ext>
            </a:extLst>
          </p:cNvPr>
          <p:cNvGraphicFramePr>
            <a:graphicFrameLocks noChangeAspect="1"/>
          </p:cNvGraphicFramePr>
          <p:nvPr userDrawn="1">
            <p:custDataLst>
              <p:tags r:id="rId13"/>
            </p:custDataLst>
            <p:extLst>
              <p:ext uri="{D42A27DB-BD31-4B8C-83A1-F6EECF244321}">
                <p14:modId xmlns:p14="http://schemas.microsoft.com/office/powerpoint/2010/main" val="286854749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8" name="Object 7" hidden="1">
                        <a:extLst>
                          <a:ext uri="{FF2B5EF4-FFF2-40B4-BE49-F238E27FC236}">
                            <a16:creationId xmlns:a16="http://schemas.microsoft.com/office/drawing/2014/main" id="{E41CD553-04D1-0742-957A-6F0659A021F1}"/>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52355B5D-5BE8-9542-99E2-36D24DB83D7D}"/>
              </a:ext>
            </a:extLst>
          </p:cNvPr>
          <p:cNvSpPr>
            <a:spLocks noGrp="1"/>
          </p:cNvSpPr>
          <p:nvPr>
            <p:ph type="title"/>
          </p:nvPr>
        </p:nvSpPr>
        <p:spPr>
          <a:xfrm>
            <a:off x="458927" y="365126"/>
            <a:ext cx="11274147" cy="816694"/>
          </a:xfrm>
          <a:prstGeom prst="rect">
            <a:avLst/>
          </a:prstGeom>
        </p:spPr>
        <p:txBody>
          <a:bodyPr vert="horz" lIns="91440" tIns="45720" rIns="91440" bIns="45720" rtlCol="0" anchor="b">
            <a:no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BBB36AD-82C6-364D-A8AF-285A7FEC186C}"/>
              </a:ext>
            </a:extLst>
          </p:cNvPr>
          <p:cNvSpPr>
            <a:spLocks noGrp="1"/>
          </p:cNvSpPr>
          <p:nvPr>
            <p:ph type="body" idx="1"/>
          </p:nvPr>
        </p:nvSpPr>
        <p:spPr>
          <a:xfrm>
            <a:off x="458927" y="1418897"/>
            <a:ext cx="11274147" cy="4758066"/>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5632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24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1.xml"/><Relationship Id="rId7" Type="http://schemas.openxmlformats.org/officeDocument/2006/relationships/image" Target="../media/image14.emf"/><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oleObject" Target="../embeddings/oleObject12.bin"/><Relationship Id="rId9" Type="http://schemas.openxmlformats.org/officeDocument/2006/relationships/image" Target="../media/image16.emf"/></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oleObject" Target="../embeddings/oleObject21.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8.emf"/><Relationship Id="rId4"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18.emf"/><Relationship Id="rId4" Type="http://schemas.openxmlformats.org/officeDocument/2006/relationships/oleObject" Target="../embeddings/oleObject23.bin"/></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24.bin"/><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47.png"/><Relationship Id="rId10" Type="http://schemas.microsoft.com/office/2007/relationships/hdphoto" Target="../media/hdphoto3.wdp"/><Relationship Id="rId4" Type="http://schemas.openxmlformats.org/officeDocument/2006/relationships/image" Target="../media/image36.emf"/><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slide" Target="slide43.xml"/><Relationship Id="rId3" Type="http://schemas.openxmlformats.org/officeDocument/2006/relationships/tags" Target="../tags/tag33.xml"/><Relationship Id="rId7" Type="http://schemas.openxmlformats.org/officeDocument/2006/relationships/slideLayout" Target="../slideLayouts/slideLayout2.xml"/><Relationship Id="rId12" Type="http://schemas.openxmlformats.org/officeDocument/2006/relationships/slide" Target="slide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 Target="slide25.xml"/><Relationship Id="rId5" Type="http://schemas.openxmlformats.org/officeDocument/2006/relationships/tags" Target="../tags/tag35.xml"/><Relationship Id="rId10" Type="http://schemas.openxmlformats.org/officeDocument/2006/relationships/slide" Target="slide4.xml"/><Relationship Id="rId4" Type="http://schemas.openxmlformats.org/officeDocument/2006/relationships/tags" Target="../tags/tag34.xml"/><Relationship Id="rId9"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18.emf"/><Relationship Id="rId4" Type="http://schemas.openxmlformats.org/officeDocument/2006/relationships/oleObject" Target="../embeddings/oleObject26.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18.emf"/><Relationship Id="rId4" Type="http://schemas.openxmlformats.org/officeDocument/2006/relationships/oleObject" Target="../embeddings/oleObject27.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8.emf"/><Relationship Id="rId4"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18.emf"/><Relationship Id="rId4" Type="http://schemas.openxmlformats.org/officeDocument/2006/relationships/oleObject" Target="../embeddings/oleObject2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18.emf"/><Relationship Id="rId4"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notesSlide" Target="../notesSlides/notesSlide2.xml"/><Relationship Id="rId21" Type="http://schemas.openxmlformats.org/officeDocument/2006/relationships/image" Target="../media/image34.pn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slideLayout" Target="../slideLayouts/slideLayout2.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tags" Target="../tags/tag1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emf"/><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oleObject" Target="../embeddings/oleObject13.bin"/><Relationship Id="rId9" Type="http://schemas.openxmlformats.org/officeDocument/2006/relationships/image" Target="../media/image22.svg"/><Relationship Id="rId14" Type="http://schemas.openxmlformats.org/officeDocument/2006/relationships/image" Target="../media/image27.svg"/><Relationship Id="rId22" Type="http://schemas.openxmlformats.org/officeDocument/2006/relationships/image" Target="../media/image35.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18.emf"/><Relationship Id="rId4" Type="http://schemas.openxmlformats.org/officeDocument/2006/relationships/oleObject" Target="../embeddings/oleObject31.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18.emf"/><Relationship Id="rId4" Type="http://schemas.openxmlformats.org/officeDocument/2006/relationships/oleObject" Target="../embeddings/oleObject32.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18.emf"/><Relationship Id="rId4"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18.emf"/><Relationship Id="rId4" Type="http://schemas.openxmlformats.org/officeDocument/2006/relationships/oleObject" Target="../embeddings/oleObject34.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18.emf"/><Relationship Id="rId4"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slide" Target="slide43.xml"/><Relationship Id="rId3" Type="http://schemas.openxmlformats.org/officeDocument/2006/relationships/tags" Target="../tags/tag49.xml"/><Relationship Id="rId7" Type="http://schemas.openxmlformats.org/officeDocument/2006/relationships/slideLayout" Target="../slideLayouts/slideLayout2.xml"/><Relationship Id="rId12" Type="http://schemas.openxmlformats.org/officeDocument/2006/relationships/slide" Target="slide3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slide" Target="slide14.xml"/><Relationship Id="rId5" Type="http://schemas.openxmlformats.org/officeDocument/2006/relationships/tags" Target="../tags/tag51.xml"/><Relationship Id="rId10" Type="http://schemas.openxmlformats.org/officeDocument/2006/relationships/slide" Target="slide4.xml"/><Relationship Id="rId4" Type="http://schemas.openxmlformats.org/officeDocument/2006/relationships/tags" Target="../tags/tag50.xml"/><Relationship Id="rId9" Type="http://schemas.openxmlformats.org/officeDocument/2006/relationships/image" Target="../media/image36.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18.emf"/><Relationship Id="rId4"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18.emf"/><Relationship Id="rId4"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5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18.emf"/><Relationship Id="rId4" Type="http://schemas.openxmlformats.org/officeDocument/2006/relationships/oleObject" Target="../embeddings/oleObject14.bin"/></Relationships>
</file>

<file path=ppt/slides/_rels/slide30.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slideLayout" Target="../slideLayouts/slideLayout2.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2" Type="http://schemas.openxmlformats.org/officeDocument/2006/relationships/tags" Target="../tags/tag58.xml"/><Relationship Id="rId16" Type="http://schemas.openxmlformats.org/officeDocument/2006/relationships/chart" Target="../charts/chart1.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image" Target="../media/image36.emf"/><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oleObject" Target="../embeddings/oleObject41.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chart" Target="../charts/chart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53.emf"/><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oleObject" Target="../embeddings/oleObject43.bin"/><Relationship Id="rId5" Type="http://schemas.openxmlformats.org/officeDocument/2006/relationships/tags" Target="../tags/tag74.xml"/><Relationship Id="rId10" Type="http://schemas.openxmlformats.org/officeDocument/2006/relationships/notesSlide" Target="../notesSlides/notesSlide23.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36.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36.emf"/></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svg"/><Relationship Id="rId3" Type="http://schemas.openxmlformats.org/officeDocument/2006/relationships/notesSlide" Target="../notesSlides/notesSlide24.xml"/><Relationship Id="rId7" Type="http://schemas.openxmlformats.org/officeDocument/2006/relationships/image" Target="../media/image33.svg"/><Relationship Id="rId12"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0.xml"/><Relationship Id="rId6" Type="http://schemas.openxmlformats.org/officeDocument/2006/relationships/image" Target="../media/image32.png"/><Relationship Id="rId11" Type="http://schemas.openxmlformats.org/officeDocument/2006/relationships/image" Target="../media/image35.svg"/><Relationship Id="rId5" Type="http://schemas.openxmlformats.org/officeDocument/2006/relationships/image" Target="../media/image54.emf"/><Relationship Id="rId15" Type="http://schemas.openxmlformats.org/officeDocument/2006/relationships/image" Target="../media/image57.svg"/><Relationship Id="rId10" Type="http://schemas.openxmlformats.org/officeDocument/2006/relationships/image" Target="../media/image34.png"/><Relationship Id="rId4" Type="http://schemas.openxmlformats.org/officeDocument/2006/relationships/oleObject" Target="../embeddings/oleObject46.bin"/><Relationship Id="rId9" Type="http://schemas.openxmlformats.org/officeDocument/2006/relationships/image" Target="../media/image55.svg"/><Relationship Id="rId1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81.xml"/><Relationship Id="rId5" Type="http://schemas.openxmlformats.org/officeDocument/2006/relationships/image" Target="../media/image18.emf"/><Relationship Id="rId4" Type="http://schemas.openxmlformats.org/officeDocument/2006/relationships/oleObject" Target="../embeddings/oleObject47.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slide" Target="slide43.xml"/><Relationship Id="rId3" Type="http://schemas.openxmlformats.org/officeDocument/2006/relationships/tags" Target="../tags/tag84.xml"/><Relationship Id="rId7" Type="http://schemas.openxmlformats.org/officeDocument/2006/relationships/slideLayout" Target="../slideLayouts/slideLayout2.xml"/><Relationship Id="rId12" Type="http://schemas.openxmlformats.org/officeDocument/2006/relationships/slide" Target="slide25.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slide" Target="slide14.xml"/><Relationship Id="rId5" Type="http://schemas.openxmlformats.org/officeDocument/2006/relationships/tags" Target="../tags/tag86.xml"/><Relationship Id="rId10" Type="http://schemas.openxmlformats.org/officeDocument/2006/relationships/slide" Target="slide4.xml"/><Relationship Id="rId4" Type="http://schemas.openxmlformats.org/officeDocument/2006/relationships/tags" Target="../tags/tag85.xml"/><Relationship Id="rId9"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91.xml"/><Relationship Id="rId7"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chart" Target="../charts/chart3.xml"/><Relationship Id="rId5" Type="http://schemas.openxmlformats.org/officeDocument/2006/relationships/tags" Target="../tags/tag93.xml"/><Relationship Id="rId10" Type="http://schemas.openxmlformats.org/officeDocument/2006/relationships/image" Target="../media/image36.emf"/><Relationship Id="rId4" Type="http://schemas.openxmlformats.org/officeDocument/2006/relationships/tags" Target="../tags/tag92.xml"/><Relationship Id="rId9" Type="http://schemas.openxmlformats.org/officeDocument/2006/relationships/oleObject" Target="../embeddings/oleObject50.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slide" Target="slide43.xml"/><Relationship Id="rId3" Type="http://schemas.openxmlformats.org/officeDocument/2006/relationships/tags" Target="../tags/tag18.xml"/><Relationship Id="rId7" Type="http://schemas.openxmlformats.org/officeDocument/2006/relationships/slideLayout" Target="../slideLayouts/slideLayout2.xml"/><Relationship Id="rId12" Type="http://schemas.openxmlformats.org/officeDocument/2006/relationships/slide" Target="slide3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slide" Target="slide25.xml"/><Relationship Id="rId5" Type="http://schemas.openxmlformats.org/officeDocument/2006/relationships/tags" Target="../tags/tag20.xml"/><Relationship Id="rId10" Type="http://schemas.openxmlformats.org/officeDocument/2006/relationships/slide" Target="slide14.xml"/><Relationship Id="rId4" Type="http://schemas.openxmlformats.org/officeDocument/2006/relationships/tags" Target="../tags/tag19.xml"/><Relationship Id="rId9" Type="http://schemas.openxmlformats.org/officeDocument/2006/relationships/image" Target="../media/image36.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36.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36.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slide" Target="slide37.xml"/><Relationship Id="rId3" Type="http://schemas.openxmlformats.org/officeDocument/2006/relationships/tags" Target="../tags/tag100.xml"/><Relationship Id="rId7" Type="http://schemas.openxmlformats.org/officeDocument/2006/relationships/slideLayout" Target="../slideLayouts/slideLayout2.xml"/><Relationship Id="rId12" Type="http://schemas.openxmlformats.org/officeDocument/2006/relationships/slide" Target="slide25.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slide" Target="slide14.xml"/><Relationship Id="rId5" Type="http://schemas.openxmlformats.org/officeDocument/2006/relationships/tags" Target="../tags/tag102.xml"/><Relationship Id="rId10" Type="http://schemas.openxmlformats.org/officeDocument/2006/relationships/slide" Target="slide4.xml"/><Relationship Id="rId4" Type="http://schemas.openxmlformats.org/officeDocument/2006/relationships/tags" Target="../tags/tag101.xml"/><Relationship Id="rId9" Type="http://schemas.openxmlformats.org/officeDocument/2006/relationships/image" Target="../media/image36.emf"/></Relationships>
</file>

<file path=ppt/slides/_rels/slide44.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oleObject" Target="../embeddings/oleObject55.bin"/><Relationship Id="rId3" Type="http://schemas.openxmlformats.org/officeDocument/2006/relationships/tags" Target="../tags/tag106.xml"/><Relationship Id="rId21" Type="http://schemas.openxmlformats.org/officeDocument/2006/relationships/chart" Target="../charts/chart5.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slideLayout" Target="../slideLayouts/slideLayout2.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chart" Target="../charts/chart4.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image" Target="../media/image36.emf"/><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20.xml"/><Relationship Id="rId5" Type="http://schemas.openxmlformats.org/officeDocument/2006/relationships/image" Target="../media/image18.emf"/><Relationship Id="rId4" Type="http://schemas.openxmlformats.org/officeDocument/2006/relationships/oleObject" Target="../embeddings/oleObject56.bin"/></Relationships>
</file>

<file path=ppt/slides/_rels/slide46.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oleObject" Target="../embeddings/oleObject57.bin"/><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chart" Target="../charts/chart6.xml"/><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image" Target="../media/image36.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36.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133.xml"/><Relationship Id="rId4" Type="http://schemas.openxmlformats.org/officeDocument/2006/relationships/image" Target="../media/image36.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134.xml"/><Relationship Id="rId4" Type="http://schemas.openxmlformats.org/officeDocument/2006/relationships/image" Target="../media/image36.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18.emf"/><Relationship Id="rId4" Type="http://schemas.openxmlformats.org/officeDocument/2006/relationships/oleObject" Target="../embeddings/oleObject16.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35.xml"/><Relationship Id="rId5" Type="http://schemas.openxmlformats.org/officeDocument/2006/relationships/image" Target="../media/image18.emf"/><Relationship Id="rId4" Type="http://schemas.openxmlformats.org/officeDocument/2006/relationships/oleObject" Target="../embeddings/oleObject61.bin"/></Relationships>
</file>

<file path=ppt/slides/_rels/slide51.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 Type="http://schemas.openxmlformats.org/officeDocument/2006/relationships/tags" Target="../tags/tag138.xml"/><Relationship Id="rId21" Type="http://schemas.openxmlformats.org/officeDocument/2006/relationships/tags" Target="../tags/tag156.xml"/><Relationship Id="rId34" Type="http://schemas.openxmlformats.org/officeDocument/2006/relationships/image" Target="../media/image36.emf"/><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oleObject" Target="../embeddings/oleObject62.bin"/><Relationship Id="rId2" Type="http://schemas.openxmlformats.org/officeDocument/2006/relationships/tags" Target="../tags/tag137.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notesSlide" Target="../notesSlides/notesSlide29.xml"/><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chart" Target="../charts/chart8.xml"/><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slideLayout" Target="../slideLayouts/slideLayout2.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chart" Target="../charts/chart7.xml"/><Relationship Id="rId8" Type="http://schemas.openxmlformats.org/officeDocument/2006/relationships/tags" Target="../tags/tag14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3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36.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36.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36.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36.emf"/></Relationships>
</file>

<file path=ppt/slides/_rels/slide5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notesSlide" Target="../notesSlides/notesSlide30.xml"/><Relationship Id="rId7"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tags" Target="../tags/tag171.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18.emf"/><Relationship Id="rId10" Type="http://schemas.openxmlformats.org/officeDocument/2006/relationships/image" Target="../media/image62.jpeg"/><Relationship Id="rId4" Type="http://schemas.openxmlformats.org/officeDocument/2006/relationships/oleObject" Target="../embeddings/oleObject68.bin"/><Relationship Id="rId9" Type="http://schemas.openxmlformats.org/officeDocument/2006/relationships/image" Target="../media/image61.jpeg"/></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72.xml"/><Relationship Id="rId6" Type="http://schemas.openxmlformats.org/officeDocument/2006/relationships/image" Target="../media/image64.png"/><Relationship Id="rId5" Type="http://schemas.openxmlformats.org/officeDocument/2006/relationships/image" Target="../media/image18.emf"/><Relationship Id="rId4" Type="http://schemas.openxmlformats.org/officeDocument/2006/relationships/oleObject" Target="../embeddings/oleObject69.bin"/><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hyperlink" Target="https://latex.codecogs.com/eqneditor/editor.php" TargetMode="External"/><Relationship Id="rId3" Type="http://schemas.openxmlformats.org/officeDocument/2006/relationships/notesSlide" Target="../notesSlides/notesSlide32.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73.xml"/><Relationship Id="rId6" Type="http://schemas.openxmlformats.org/officeDocument/2006/relationships/image" Target="../media/image68.png"/><Relationship Id="rId5" Type="http://schemas.openxmlformats.org/officeDocument/2006/relationships/image" Target="../media/image18.emf"/><Relationship Id="rId4" Type="http://schemas.openxmlformats.org/officeDocument/2006/relationships/oleObject" Target="../embeddings/oleObject70.bin"/></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37.png"/><Relationship Id="rId5" Type="http://schemas.openxmlformats.org/officeDocument/2006/relationships/image" Target="../media/image18.emf"/><Relationship Id="rId10" Type="http://schemas.openxmlformats.org/officeDocument/2006/relationships/image" Target="../media/image41.png"/><Relationship Id="rId4" Type="http://schemas.openxmlformats.org/officeDocument/2006/relationships/oleObject" Target="../embeddings/oleObject17.bin"/><Relationship Id="rId9" Type="http://schemas.openxmlformats.org/officeDocument/2006/relationships/image" Target="../media/image40.png"/></Relationships>
</file>

<file path=ppt/slides/_rels/slide60.xml.rels><?xml version="1.0" encoding="UTF-8" standalone="yes"?>
<Relationships xmlns="http://schemas.openxmlformats.org/package/2006/relationships"><Relationship Id="rId13" Type="http://schemas.openxmlformats.org/officeDocument/2006/relationships/tags" Target="../tags/tag186.xml"/><Relationship Id="rId18" Type="http://schemas.openxmlformats.org/officeDocument/2006/relationships/tags" Target="../tags/tag191.xml"/><Relationship Id="rId26" Type="http://schemas.openxmlformats.org/officeDocument/2006/relationships/tags" Target="../tags/tag199.xml"/><Relationship Id="rId39" Type="http://schemas.openxmlformats.org/officeDocument/2006/relationships/chart" Target="../charts/chart9.xml"/><Relationship Id="rId21" Type="http://schemas.openxmlformats.org/officeDocument/2006/relationships/tags" Target="../tags/tag194.xml"/><Relationship Id="rId34" Type="http://schemas.openxmlformats.org/officeDocument/2006/relationships/tags" Target="../tags/tag207.xml"/><Relationship Id="rId7" Type="http://schemas.openxmlformats.org/officeDocument/2006/relationships/tags" Target="../tags/tag180.xml"/><Relationship Id="rId12" Type="http://schemas.openxmlformats.org/officeDocument/2006/relationships/tags" Target="../tags/tag185.xml"/><Relationship Id="rId17" Type="http://schemas.openxmlformats.org/officeDocument/2006/relationships/tags" Target="../tags/tag190.xml"/><Relationship Id="rId25" Type="http://schemas.openxmlformats.org/officeDocument/2006/relationships/tags" Target="../tags/tag198.xml"/><Relationship Id="rId33" Type="http://schemas.openxmlformats.org/officeDocument/2006/relationships/tags" Target="../tags/tag206.xml"/><Relationship Id="rId38" Type="http://schemas.openxmlformats.org/officeDocument/2006/relationships/image" Target="../media/image18.emf"/><Relationship Id="rId2" Type="http://schemas.openxmlformats.org/officeDocument/2006/relationships/tags" Target="../tags/tag175.xml"/><Relationship Id="rId16" Type="http://schemas.openxmlformats.org/officeDocument/2006/relationships/tags" Target="../tags/tag189.xml"/><Relationship Id="rId20" Type="http://schemas.openxmlformats.org/officeDocument/2006/relationships/tags" Target="../tags/tag193.xml"/><Relationship Id="rId29" Type="http://schemas.openxmlformats.org/officeDocument/2006/relationships/tags" Target="../tags/tag202.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tags" Target="../tags/tag184.xml"/><Relationship Id="rId24" Type="http://schemas.openxmlformats.org/officeDocument/2006/relationships/tags" Target="../tags/tag197.xml"/><Relationship Id="rId32" Type="http://schemas.openxmlformats.org/officeDocument/2006/relationships/tags" Target="../tags/tag205.xml"/><Relationship Id="rId37" Type="http://schemas.openxmlformats.org/officeDocument/2006/relationships/oleObject" Target="../embeddings/oleObject71.bin"/><Relationship Id="rId40" Type="http://schemas.openxmlformats.org/officeDocument/2006/relationships/chart" Target="../charts/chart10.xml"/><Relationship Id="rId5" Type="http://schemas.openxmlformats.org/officeDocument/2006/relationships/tags" Target="../tags/tag178.xml"/><Relationship Id="rId15" Type="http://schemas.openxmlformats.org/officeDocument/2006/relationships/tags" Target="../tags/tag188.xml"/><Relationship Id="rId23" Type="http://schemas.openxmlformats.org/officeDocument/2006/relationships/tags" Target="../tags/tag196.xml"/><Relationship Id="rId28" Type="http://schemas.openxmlformats.org/officeDocument/2006/relationships/tags" Target="../tags/tag201.xml"/><Relationship Id="rId36" Type="http://schemas.openxmlformats.org/officeDocument/2006/relationships/notesSlide" Target="../notesSlides/notesSlide33.xml"/><Relationship Id="rId10" Type="http://schemas.openxmlformats.org/officeDocument/2006/relationships/tags" Target="../tags/tag183.xml"/><Relationship Id="rId19" Type="http://schemas.openxmlformats.org/officeDocument/2006/relationships/tags" Target="../tags/tag192.xml"/><Relationship Id="rId31" Type="http://schemas.openxmlformats.org/officeDocument/2006/relationships/tags" Target="../tags/tag204.xml"/><Relationship Id="rId4" Type="http://schemas.openxmlformats.org/officeDocument/2006/relationships/tags" Target="../tags/tag177.xml"/><Relationship Id="rId9" Type="http://schemas.openxmlformats.org/officeDocument/2006/relationships/tags" Target="../tags/tag182.xml"/><Relationship Id="rId14" Type="http://schemas.openxmlformats.org/officeDocument/2006/relationships/tags" Target="../tags/tag187.xml"/><Relationship Id="rId22" Type="http://schemas.openxmlformats.org/officeDocument/2006/relationships/tags" Target="../tags/tag195.xml"/><Relationship Id="rId27" Type="http://schemas.openxmlformats.org/officeDocument/2006/relationships/tags" Target="../tags/tag200.xml"/><Relationship Id="rId30" Type="http://schemas.openxmlformats.org/officeDocument/2006/relationships/tags" Target="../tags/tag203.xml"/><Relationship Id="rId35" Type="http://schemas.openxmlformats.org/officeDocument/2006/relationships/slideLayout" Target="../slideLayouts/slideLayout2.xml"/><Relationship Id="rId8" Type="http://schemas.openxmlformats.org/officeDocument/2006/relationships/tags" Target="../tags/tag181.xml"/><Relationship Id="rId3" Type="http://schemas.openxmlformats.org/officeDocument/2006/relationships/tags" Target="../tags/tag176.xml"/></Relationships>
</file>

<file path=ppt/slides/_rels/slide6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210.xml"/><Relationship Id="rId7" Type="http://schemas.openxmlformats.org/officeDocument/2006/relationships/oleObject" Target="../embeddings/oleObject72.bin"/><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notesSlide" Target="../notesSlides/notesSlide34.xml"/><Relationship Id="rId11" Type="http://schemas.openxmlformats.org/officeDocument/2006/relationships/chart" Target="../charts/chart13.xml"/><Relationship Id="rId5" Type="http://schemas.openxmlformats.org/officeDocument/2006/relationships/slideLayout" Target="../slideLayouts/slideLayout2.xml"/><Relationship Id="rId10" Type="http://schemas.openxmlformats.org/officeDocument/2006/relationships/chart" Target="../charts/chart12.xml"/><Relationship Id="rId4" Type="http://schemas.openxmlformats.org/officeDocument/2006/relationships/tags" Target="../tags/tag211.xml"/><Relationship Id="rId9" Type="http://schemas.openxmlformats.org/officeDocument/2006/relationships/chart" Target="../charts/chart11.xml"/></Relationships>
</file>

<file path=ppt/slides/_rels/slide62.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18" Type="http://schemas.openxmlformats.org/officeDocument/2006/relationships/tags" Target="../tags/tag229.xml"/><Relationship Id="rId26" Type="http://schemas.openxmlformats.org/officeDocument/2006/relationships/chart" Target="../charts/chart14.xml"/><Relationship Id="rId3" Type="http://schemas.openxmlformats.org/officeDocument/2006/relationships/tags" Target="../tags/tag214.xml"/><Relationship Id="rId21" Type="http://schemas.openxmlformats.org/officeDocument/2006/relationships/tags" Target="../tags/tag232.xml"/><Relationship Id="rId7" Type="http://schemas.openxmlformats.org/officeDocument/2006/relationships/tags" Target="../tags/tag218.xml"/><Relationship Id="rId12" Type="http://schemas.openxmlformats.org/officeDocument/2006/relationships/tags" Target="../tags/tag223.xml"/><Relationship Id="rId17" Type="http://schemas.openxmlformats.org/officeDocument/2006/relationships/tags" Target="../tags/tag228.xml"/><Relationship Id="rId25" Type="http://schemas.openxmlformats.org/officeDocument/2006/relationships/image" Target="../media/image18.emf"/><Relationship Id="rId2" Type="http://schemas.openxmlformats.org/officeDocument/2006/relationships/tags" Target="../tags/tag213.xml"/><Relationship Id="rId16" Type="http://schemas.openxmlformats.org/officeDocument/2006/relationships/tags" Target="../tags/tag227.xml"/><Relationship Id="rId20" Type="http://schemas.openxmlformats.org/officeDocument/2006/relationships/tags" Target="../tags/tag231.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24" Type="http://schemas.openxmlformats.org/officeDocument/2006/relationships/oleObject" Target="../embeddings/oleObject73.bin"/><Relationship Id="rId5" Type="http://schemas.openxmlformats.org/officeDocument/2006/relationships/tags" Target="../tags/tag216.xml"/><Relationship Id="rId15" Type="http://schemas.openxmlformats.org/officeDocument/2006/relationships/tags" Target="../tags/tag226.xml"/><Relationship Id="rId23" Type="http://schemas.openxmlformats.org/officeDocument/2006/relationships/notesSlide" Target="../notesSlides/notesSlide35.xml"/><Relationship Id="rId10" Type="http://schemas.openxmlformats.org/officeDocument/2006/relationships/tags" Target="../tags/tag221.xml"/><Relationship Id="rId19" Type="http://schemas.openxmlformats.org/officeDocument/2006/relationships/tags" Target="../tags/tag230.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tags" Target="../tags/tag225.xml"/><Relationship Id="rId22" Type="http://schemas.openxmlformats.org/officeDocument/2006/relationships/slideLayout" Target="../slideLayouts/slideLayout2.xml"/><Relationship Id="rId27" Type="http://schemas.openxmlformats.org/officeDocument/2006/relationships/image" Target="../media/image70.png"/></Relationships>
</file>

<file path=ppt/slides/_rels/slide63.xml.rels><?xml version="1.0" encoding="UTF-8" standalone="yes"?>
<Relationships xmlns="http://schemas.openxmlformats.org/package/2006/relationships"><Relationship Id="rId8" Type="http://schemas.openxmlformats.org/officeDocument/2006/relationships/tags" Target="../tags/tag240.xml"/><Relationship Id="rId13" Type="http://schemas.openxmlformats.org/officeDocument/2006/relationships/tags" Target="../tags/tag245.xml"/><Relationship Id="rId18" Type="http://schemas.openxmlformats.org/officeDocument/2006/relationships/tags" Target="../tags/tag250.xml"/><Relationship Id="rId26" Type="http://schemas.openxmlformats.org/officeDocument/2006/relationships/tags" Target="../tags/tag258.xml"/><Relationship Id="rId3" Type="http://schemas.openxmlformats.org/officeDocument/2006/relationships/tags" Target="../tags/tag235.xml"/><Relationship Id="rId21" Type="http://schemas.openxmlformats.org/officeDocument/2006/relationships/tags" Target="../tags/tag253.xml"/><Relationship Id="rId7" Type="http://schemas.openxmlformats.org/officeDocument/2006/relationships/tags" Target="../tags/tag239.xml"/><Relationship Id="rId12" Type="http://schemas.openxmlformats.org/officeDocument/2006/relationships/tags" Target="../tags/tag244.xml"/><Relationship Id="rId17" Type="http://schemas.openxmlformats.org/officeDocument/2006/relationships/tags" Target="../tags/tag249.xml"/><Relationship Id="rId25" Type="http://schemas.openxmlformats.org/officeDocument/2006/relationships/tags" Target="../tags/tag257.xml"/><Relationship Id="rId2" Type="http://schemas.openxmlformats.org/officeDocument/2006/relationships/tags" Target="../tags/tag234.xml"/><Relationship Id="rId16" Type="http://schemas.openxmlformats.org/officeDocument/2006/relationships/tags" Target="../tags/tag248.xml"/><Relationship Id="rId20" Type="http://schemas.openxmlformats.org/officeDocument/2006/relationships/tags" Target="../tags/tag252.xml"/><Relationship Id="rId29" Type="http://schemas.openxmlformats.org/officeDocument/2006/relationships/notesSlide" Target="../notesSlides/notesSlide36.xml"/><Relationship Id="rId1" Type="http://schemas.openxmlformats.org/officeDocument/2006/relationships/tags" Target="../tags/tag233.xml"/><Relationship Id="rId6" Type="http://schemas.openxmlformats.org/officeDocument/2006/relationships/tags" Target="../tags/tag238.xml"/><Relationship Id="rId11" Type="http://schemas.openxmlformats.org/officeDocument/2006/relationships/tags" Target="../tags/tag243.xml"/><Relationship Id="rId24" Type="http://schemas.openxmlformats.org/officeDocument/2006/relationships/tags" Target="../tags/tag256.xml"/><Relationship Id="rId32" Type="http://schemas.openxmlformats.org/officeDocument/2006/relationships/chart" Target="../charts/chart15.xml"/><Relationship Id="rId5" Type="http://schemas.openxmlformats.org/officeDocument/2006/relationships/tags" Target="../tags/tag237.xml"/><Relationship Id="rId15" Type="http://schemas.openxmlformats.org/officeDocument/2006/relationships/tags" Target="../tags/tag247.xml"/><Relationship Id="rId23" Type="http://schemas.openxmlformats.org/officeDocument/2006/relationships/tags" Target="../tags/tag255.xml"/><Relationship Id="rId28" Type="http://schemas.openxmlformats.org/officeDocument/2006/relationships/slideLayout" Target="../slideLayouts/slideLayout2.xml"/><Relationship Id="rId10" Type="http://schemas.openxmlformats.org/officeDocument/2006/relationships/tags" Target="../tags/tag242.xml"/><Relationship Id="rId19" Type="http://schemas.openxmlformats.org/officeDocument/2006/relationships/tags" Target="../tags/tag251.xml"/><Relationship Id="rId31" Type="http://schemas.openxmlformats.org/officeDocument/2006/relationships/image" Target="../media/image18.emf"/><Relationship Id="rId4" Type="http://schemas.openxmlformats.org/officeDocument/2006/relationships/tags" Target="../tags/tag236.xml"/><Relationship Id="rId9" Type="http://schemas.openxmlformats.org/officeDocument/2006/relationships/tags" Target="../tags/tag241.xml"/><Relationship Id="rId14" Type="http://schemas.openxmlformats.org/officeDocument/2006/relationships/tags" Target="../tags/tag246.xml"/><Relationship Id="rId22" Type="http://schemas.openxmlformats.org/officeDocument/2006/relationships/tags" Target="../tags/tag254.xml"/><Relationship Id="rId27" Type="http://schemas.openxmlformats.org/officeDocument/2006/relationships/tags" Target="../tags/tag259.xml"/><Relationship Id="rId30" Type="http://schemas.openxmlformats.org/officeDocument/2006/relationships/oleObject" Target="../embeddings/oleObject74.bin"/></Relationships>
</file>

<file path=ppt/slides/_rels/slide64.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tags" Target="../tags/tag272.xml"/><Relationship Id="rId18" Type="http://schemas.openxmlformats.org/officeDocument/2006/relationships/tags" Target="../tags/tag277.xml"/><Relationship Id="rId26" Type="http://schemas.openxmlformats.org/officeDocument/2006/relationships/chart" Target="../charts/chart16.xml"/><Relationship Id="rId3" Type="http://schemas.openxmlformats.org/officeDocument/2006/relationships/tags" Target="../tags/tag262.xml"/><Relationship Id="rId21" Type="http://schemas.openxmlformats.org/officeDocument/2006/relationships/tags" Target="../tags/tag280.xml"/><Relationship Id="rId7" Type="http://schemas.openxmlformats.org/officeDocument/2006/relationships/tags" Target="../tags/tag266.xml"/><Relationship Id="rId12" Type="http://schemas.openxmlformats.org/officeDocument/2006/relationships/tags" Target="../tags/tag271.xml"/><Relationship Id="rId17" Type="http://schemas.openxmlformats.org/officeDocument/2006/relationships/tags" Target="../tags/tag276.xml"/><Relationship Id="rId25" Type="http://schemas.openxmlformats.org/officeDocument/2006/relationships/image" Target="../media/image18.emf"/><Relationship Id="rId2" Type="http://schemas.openxmlformats.org/officeDocument/2006/relationships/tags" Target="../tags/tag261.xml"/><Relationship Id="rId16" Type="http://schemas.openxmlformats.org/officeDocument/2006/relationships/tags" Target="../tags/tag275.xml"/><Relationship Id="rId20" Type="http://schemas.openxmlformats.org/officeDocument/2006/relationships/tags" Target="../tags/tag279.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tags" Target="../tags/tag270.xml"/><Relationship Id="rId24" Type="http://schemas.openxmlformats.org/officeDocument/2006/relationships/oleObject" Target="../embeddings/oleObject75.bin"/><Relationship Id="rId5" Type="http://schemas.openxmlformats.org/officeDocument/2006/relationships/tags" Target="../tags/tag264.xml"/><Relationship Id="rId15" Type="http://schemas.openxmlformats.org/officeDocument/2006/relationships/tags" Target="../tags/tag274.xml"/><Relationship Id="rId23" Type="http://schemas.openxmlformats.org/officeDocument/2006/relationships/notesSlide" Target="../notesSlides/notesSlide37.xml"/><Relationship Id="rId10" Type="http://schemas.openxmlformats.org/officeDocument/2006/relationships/tags" Target="../tags/tag269.xml"/><Relationship Id="rId19" Type="http://schemas.openxmlformats.org/officeDocument/2006/relationships/tags" Target="../tags/tag278.xm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tags" Target="../tags/tag273.xml"/><Relationship Id="rId2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tags" Target="../tags/tag293.xml"/><Relationship Id="rId18" Type="http://schemas.openxmlformats.org/officeDocument/2006/relationships/tags" Target="../tags/tag298.xml"/><Relationship Id="rId26" Type="http://schemas.openxmlformats.org/officeDocument/2006/relationships/tags" Target="../tags/tag306.xml"/><Relationship Id="rId21" Type="http://schemas.openxmlformats.org/officeDocument/2006/relationships/tags" Target="../tags/tag301.xml"/><Relationship Id="rId34" Type="http://schemas.openxmlformats.org/officeDocument/2006/relationships/slideLayout" Target="../slideLayouts/slideLayout2.xml"/><Relationship Id="rId7" Type="http://schemas.openxmlformats.org/officeDocument/2006/relationships/tags" Target="../tags/tag287.xml"/><Relationship Id="rId12" Type="http://schemas.openxmlformats.org/officeDocument/2006/relationships/tags" Target="../tags/tag292.xml"/><Relationship Id="rId17" Type="http://schemas.openxmlformats.org/officeDocument/2006/relationships/tags" Target="../tags/tag297.xml"/><Relationship Id="rId25" Type="http://schemas.openxmlformats.org/officeDocument/2006/relationships/tags" Target="../tags/tag305.xml"/><Relationship Id="rId33" Type="http://schemas.openxmlformats.org/officeDocument/2006/relationships/tags" Target="../tags/tag313.xml"/><Relationship Id="rId38" Type="http://schemas.openxmlformats.org/officeDocument/2006/relationships/chart" Target="../charts/chart17.xml"/><Relationship Id="rId2" Type="http://schemas.openxmlformats.org/officeDocument/2006/relationships/tags" Target="../tags/tag282.xml"/><Relationship Id="rId16" Type="http://schemas.openxmlformats.org/officeDocument/2006/relationships/tags" Target="../tags/tag296.xml"/><Relationship Id="rId20" Type="http://schemas.openxmlformats.org/officeDocument/2006/relationships/tags" Target="../tags/tag300.xml"/><Relationship Id="rId29" Type="http://schemas.openxmlformats.org/officeDocument/2006/relationships/tags" Target="../tags/tag309.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tags" Target="../tags/tag291.xml"/><Relationship Id="rId24" Type="http://schemas.openxmlformats.org/officeDocument/2006/relationships/tags" Target="../tags/tag304.xml"/><Relationship Id="rId32" Type="http://schemas.openxmlformats.org/officeDocument/2006/relationships/tags" Target="../tags/tag312.xml"/><Relationship Id="rId37" Type="http://schemas.openxmlformats.org/officeDocument/2006/relationships/image" Target="../media/image18.emf"/><Relationship Id="rId5" Type="http://schemas.openxmlformats.org/officeDocument/2006/relationships/tags" Target="../tags/tag285.xml"/><Relationship Id="rId15" Type="http://schemas.openxmlformats.org/officeDocument/2006/relationships/tags" Target="../tags/tag295.xml"/><Relationship Id="rId23" Type="http://schemas.openxmlformats.org/officeDocument/2006/relationships/tags" Target="../tags/tag303.xml"/><Relationship Id="rId28" Type="http://schemas.openxmlformats.org/officeDocument/2006/relationships/tags" Target="../tags/tag308.xml"/><Relationship Id="rId36" Type="http://schemas.openxmlformats.org/officeDocument/2006/relationships/oleObject" Target="../embeddings/oleObject76.bin"/><Relationship Id="rId10" Type="http://schemas.openxmlformats.org/officeDocument/2006/relationships/tags" Target="../tags/tag290.xml"/><Relationship Id="rId19" Type="http://schemas.openxmlformats.org/officeDocument/2006/relationships/tags" Target="../tags/tag299.xml"/><Relationship Id="rId31" Type="http://schemas.openxmlformats.org/officeDocument/2006/relationships/tags" Target="../tags/tag311.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tags" Target="../tags/tag294.xml"/><Relationship Id="rId22" Type="http://schemas.openxmlformats.org/officeDocument/2006/relationships/tags" Target="../tags/tag302.xml"/><Relationship Id="rId27" Type="http://schemas.openxmlformats.org/officeDocument/2006/relationships/tags" Target="../tags/tag307.xml"/><Relationship Id="rId30" Type="http://schemas.openxmlformats.org/officeDocument/2006/relationships/tags" Target="../tags/tag310.xml"/><Relationship Id="rId35" Type="http://schemas.openxmlformats.org/officeDocument/2006/relationships/notesSlide" Target="../notesSlides/notesSlide38.xml"/><Relationship Id="rId8" Type="http://schemas.openxmlformats.org/officeDocument/2006/relationships/tags" Target="../tags/tag288.xml"/><Relationship Id="rId3" Type="http://schemas.openxmlformats.org/officeDocument/2006/relationships/tags" Target="../tags/tag28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14.xml"/><Relationship Id="rId5" Type="http://schemas.openxmlformats.org/officeDocument/2006/relationships/image" Target="../media/image18.emf"/><Relationship Id="rId4" Type="http://schemas.openxmlformats.org/officeDocument/2006/relationships/oleObject" Target="../embeddings/oleObject77.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tags" Target="../tags/tag315.xml"/><Relationship Id="rId4" Type="http://schemas.openxmlformats.org/officeDocument/2006/relationships/image" Target="../media/image36.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9.bin"/><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316.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36.emf"/></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40.xml"/><Relationship Id="rId3" Type="http://schemas.openxmlformats.org/officeDocument/2006/relationships/tags" Target="../tags/tag319.xml"/><Relationship Id="rId7" Type="http://schemas.openxmlformats.org/officeDocument/2006/relationships/slideLayout" Target="../slideLayouts/slideLayout2.xml"/><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chart" Target="../charts/chart18.xml"/><Relationship Id="rId5" Type="http://schemas.openxmlformats.org/officeDocument/2006/relationships/tags" Target="../tags/tag321.xml"/><Relationship Id="rId10" Type="http://schemas.openxmlformats.org/officeDocument/2006/relationships/image" Target="../media/image36.emf"/><Relationship Id="rId4" Type="http://schemas.openxmlformats.org/officeDocument/2006/relationships/tags" Target="../tags/tag320.xml"/><Relationship Id="rId9" Type="http://schemas.openxmlformats.org/officeDocument/2006/relationships/oleObject" Target="../embeddings/oleObject80.bin"/></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6.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7.png"/><Relationship Id="rId5" Type="http://schemas.openxmlformats.org/officeDocument/2006/relationships/image" Target="../media/image18.emf"/><Relationship Id="rId10" Type="http://schemas.openxmlformats.org/officeDocument/2006/relationships/image" Target="../media/image41.png"/><Relationship Id="rId4" Type="http://schemas.openxmlformats.org/officeDocument/2006/relationships/oleObject" Target="../embeddings/oleObject18.bin"/><Relationship Id="rId9" Type="http://schemas.openxmlformats.org/officeDocument/2006/relationships/image" Target="../media/image40.png"/></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325.xml"/><Relationship Id="rId7" Type="http://schemas.openxmlformats.org/officeDocument/2006/relationships/slideLayout" Target="../slideLayouts/slideLayout2.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chart" Target="../charts/chart19.xml"/><Relationship Id="rId5" Type="http://schemas.openxmlformats.org/officeDocument/2006/relationships/tags" Target="../tags/tag327.xml"/><Relationship Id="rId10" Type="http://schemas.openxmlformats.org/officeDocument/2006/relationships/image" Target="../media/image36.emf"/><Relationship Id="rId4" Type="http://schemas.openxmlformats.org/officeDocument/2006/relationships/tags" Target="../tags/tag326.xml"/><Relationship Id="rId9" Type="http://schemas.openxmlformats.org/officeDocument/2006/relationships/oleObject" Target="../embeddings/oleObject81.bin"/></Relationships>
</file>

<file path=ppt/slides/_rels/slide71.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image" Target="../media/image36.emf"/><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oleObject" Target="../embeddings/oleObject82.bin"/><Relationship Id="rId2" Type="http://schemas.openxmlformats.org/officeDocument/2006/relationships/tags" Target="../tags/tag330.xml"/><Relationship Id="rId16" Type="http://schemas.openxmlformats.org/officeDocument/2006/relationships/slideLayout" Target="../slideLayouts/slideLayout2.xml"/><Relationship Id="rId20" Type="http://schemas.openxmlformats.org/officeDocument/2006/relationships/chart" Target="../charts/chart21.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5" Type="http://schemas.openxmlformats.org/officeDocument/2006/relationships/tags" Target="../tags/tag333.xml"/><Relationship Id="rId15" Type="http://schemas.openxmlformats.org/officeDocument/2006/relationships/tags" Target="../tags/tag343.xml"/><Relationship Id="rId10" Type="http://schemas.openxmlformats.org/officeDocument/2006/relationships/tags" Target="../tags/tag338.xml"/><Relationship Id="rId19" Type="http://schemas.openxmlformats.org/officeDocument/2006/relationships/chart" Target="../charts/chart20.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s>
</file>

<file path=ppt/slides/_rels/slide72.xml.rels><?xml version="1.0" encoding="UTF-8" standalone="yes"?>
<Relationships xmlns="http://schemas.openxmlformats.org/package/2006/relationships"><Relationship Id="rId26" Type="http://schemas.openxmlformats.org/officeDocument/2006/relationships/tags" Target="../tags/tag369.xml"/><Relationship Id="rId21" Type="http://schemas.openxmlformats.org/officeDocument/2006/relationships/tags" Target="../tags/tag364.xml"/><Relationship Id="rId42" Type="http://schemas.openxmlformats.org/officeDocument/2006/relationships/tags" Target="../tags/tag385.xml"/><Relationship Id="rId47" Type="http://schemas.openxmlformats.org/officeDocument/2006/relationships/tags" Target="../tags/tag390.xml"/><Relationship Id="rId63" Type="http://schemas.openxmlformats.org/officeDocument/2006/relationships/tags" Target="../tags/tag406.xml"/><Relationship Id="rId68" Type="http://schemas.openxmlformats.org/officeDocument/2006/relationships/slideLayout" Target="../slideLayouts/slideLayout2.xml"/><Relationship Id="rId7" Type="http://schemas.openxmlformats.org/officeDocument/2006/relationships/tags" Target="../tags/tag350.xml"/><Relationship Id="rId2" Type="http://schemas.openxmlformats.org/officeDocument/2006/relationships/tags" Target="../tags/tag345.xml"/><Relationship Id="rId16" Type="http://schemas.openxmlformats.org/officeDocument/2006/relationships/tags" Target="../tags/tag359.xml"/><Relationship Id="rId29" Type="http://schemas.openxmlformats.org/officeDocument/2006/relationships/tags" Target="../tags/tag372.xml"/><Relationship Id="rId11" Type="http://schemas.openxmlformats.org/officeDocument/2006/relationships/tags" Target="../tags/tag354.xml"/><Relationship Id="rId24" Type="http://schemas.openxmlformats.org/officeDocument/2006/relationships/tags" Target="../tags/tag367.xml"/><Relationship Id="rId32" Type="http://schemas.openxmlformats.org/officeDocument/2006/relationships/tags" Target="../tags/tag375.xml"/><Relationship Id="rId37" Type="http://schemas.openxmlformats.org/officeDocument/2006/relationships/tags" Target="../tags/tag380.xml"/><Relationship Id="rId40" Type="http://schemas.openxmlformats.org/officeDocument/2006/relationships/tags" Target="../tags/tag383.xml"/><Relationship Id="rId45" Type="http://schemas.openxmlformats.org/officeDocument/2006/relationships/tags" Target="../tags/tag388.xml"/><Relationship Id="rId53" Type="http://schemas.openxmlformats.org/officeDocument/2006/relationships/tags" Target="../tags/tag396.xml"/><Relationship Id="rId58" Type="http://schemas.openxmlformats.org/officeDocument/2006/relationships/tags" Target="../tags/tag401.xml"/><Relationship Id="rId66" Type="http://schemas.openxmlformats.org/officeDocument/2006/relationships/tags" Target="../tags/tag409.xml"/><Relationship Id="rId5" Type="http://schemas.openxmlformats.org/officeDocument/2006/relationships/tags" Target="../tags/tag348.xml"/><Relationship Id="rId61" Type="http://schemas.openxmlformats.org/officeDocument/2006/relationships/tags" Target="../tags/tag404.xml"/><Relationship Id="rId19" Type="http://schemas.openxmlformats.org/officeDocument/2006/relationships/tags" Target="../tags/tag362.xml"/><Relationship Id="rId14" Type="http://schemas.openxmlformats.org/officeDocument/2006/relationships/tags" Target="../tags/tag357.xml"/><Relationship Id="rId22" Type="http://schemas.openxmlformats.org/officeDocument/2006/relationships/tags" Target="../tags/tag365.xml"/><Relationship Id="rId27" Type="http://schemas.openxmlformats.org/officeDocument/2006/relationships/tags" Target="../tags/tag370.xml"/><Relationship Id="rId30" Type="http://schemas.openxmlformats.org/officeDocument/2006/relationships/tags" Target="../tags/tag373.xml"/><Relationship Id="rId35" Type="http://schemas.openxmlformats.org/officeDocument/2006/relationships/tags" Target="../tags/tag378.xml"/><Relationship Id="rId43" Type="http://schemas.openxmlformats.org/officeDocument/2006/relationships/tags" Target="../tags/tag386.xml"/><Relationship Id="rId48" Type="http://schemas.openxmlformats.org/officeDocument/2006/relationships/tags" Target="../tags/tag391.xml"/><Relationship Id="rId56" Type="http://schemas.openxmlformats.org/officeDocument/2006/relationships/tags" Target="../tags/tag399.xml"/><Relationship Id="rId64" Type="http://schemas.openxmlformats.org/officeDocument/2006/relationships/tags" Target="../tags/tag407.xml"/><Relationship Id="rId69" Type="http://schemas.openxmlformats.org/officeDocument/2006/relationships/oleObject" Target="../embeddings/oleObject83.bin"/><Relationship Id="rId8" Type="http://schemas.openxmlformats.org/officeDocument/2006/relationships/tags" Target="../tags/tag351.xml"/><Relationship Id="rId51" Type="http://schemas.openxmlformats.org/officeDocument/2006/relationships/tags" Target="../tags/tag394.xml"/><Relationship Id="rId3" Type="http://schemas.openxmlformats.org/officeDocument/2006/relationships/tags" Target="../tags/tag346.xml"/><Relationship Id="rId12" Type="http://schemas.openxmlformats.org/officeDocument/2006/relationships/tags" Target="../tags/tag355.xml"/><Relationship Id="rId17" Type="http://schemas.openxmlformats.org/officeDocument/2006/relationships/tags" Target="../tags/tag360.xml"/><Relationship Id="rId25" Type="http://schemas.openxmlformats.org/officeDocument/2006/relationships/tags" Target="../tags/tag368.xml"/><Relationship Id="rId33" Type="http://schemas.openxmlformats.org/officeDocument/2006/relationships/tags" Target="../tags/tag376.xml"/><Relationship Id="rId38" Type="http://schemas.openxmlformats.org/officeDocument/2006/relationships/tags" Target="../tags/tag381.xml"/><Relationship Id="rId46" Type="http://schemas.openxmlformats.org/officeDocument/2006/relationships/tags" Target="../tags/tag389.xml"/><Relationship Id="rId59" Type="http://schemas.openxmlformats.org/officeDocument/2006/relationships/tags" Target="../tags/tag402.xml"/><Relationship Id="rId67" Type="http://schemas.openxmlformats.org/officeDocument/2006/relationships/tags" Target="../tags/tag410.xml"/><Relationship Id="rId20" Type="http://schemas.openxmlformats.org/officeDocument/2006/relationships/tags" Target="../tags/tag363.xml"/><Relationship Id="rId41" Type="http://schemas.openxmlformats.org/officeDocument/2006/relationships/tags" Target="../tags/tag384.xml"/><Relationship Id="rId54" Type="http://schemas.openxmlformats.org/officeDocument/2006/relationships/tags" Target="../tags/tag397.xml"/><Relationship Id="rId62" Type="http://schemas.openxmlformats.org/officeDocument/2006/relationships/tags" Target="../tags/tag405.xml"/><Relationship Id="rId70" Type="http://schemas.openxmlformats.org/officeDocument/2006/relationships/image" Target="../media/image36.emf"/><Relationship Id="rId1" Type="http://schemas.openxmlformats.org/officeDocument/2006/relationships/tags" Target="../tags/tag344.xml"/><Relationship Id="rId6" Type="http://schemas.openxmlformats.org/officeDocument/2006/relationships/tags" Target="../tags/tag349.xml"/><Relationship Id="rId15" Type="http://schemas.openxmlformats.org/officeDocument/2006/relationships/tags" Target="../tags/tag358.xml"/><Relationship Id="rId23" Type="http://schemas.openxmlformats.org/officeDocument/2006/relationships/tags" Target="../tags/tag366.xml"/><Relationship Id="rId28" Type="http://schemas.openxmlformats.org/officeDocument/2006/relationships/tags" Target="../tags/tag371.xml"/><Relationship Id="rId36" Type="http://schemas.openxmlformats.org/officeDocument/2006/relationships/tags" Target="../tags/tag379.xml"/><Relationship Id="rId49" Type="http://schemas.openxmlformats.org/officeDocument/2006/relationships/tags" Target="../tags/tag392.xml"/><Relationship Id="rId57" Type="http://schemas.openxmlformats.org/officeDocument/2006/relationships/tags" Target="../tags/tag400.xml"/><Relationship Id="rId10" Type="http://schemas.openxmlformats.org/officeDocument/2006/relationships/tags" Target="../tags/tag353.xml"/><Relationship Id="rId31" Type="http://schemas.openxmlformats.org/officeDocument/2006/relationships/tags" Target="../tags/tag374.xml"/><Relationship Id="rId44" Type="http://schemas.openxmlformats.org/officeDocument/2006/relationships/tags" Target="../tags/tag387.xml"/><Relationship Id="rId52" Type="http://schemas.openxmlformats.org/officeDocument/2006/relationships/tags" Target="../tags/tag395.xml"/><Relationship Id="rId60" Type="http://schemas.openxmlformats.org/officeDocument/2006/relationships/tags" Target="../tags/tag403.xml"/><Relationship Id="rId65" Type="http://schemas.openxmlformats.org/officeDocument/2006/relationships/tags" Target="../tags/tag408.xml"/><Relationship Id="rId4" Type="http://schemas.openxmlformats.org/officeDocument/2006/relationships/tags" Target="../tags/tag347.xml"/><Relationship Id="rId9" Type="http://schemas.openxmlformats.org/officeDocument/2006/relationships/tags" Target="../tags/tag352.xml"/><Relationship Id="rId13" Type="http://schemas.openxmlformats.org/officeDocument/2006/relationships/tags" Target="../tags/tag356.xml"/><Relationship Id="rId18" Type="http://schemas.openxmlformats.org/officeDocument/2006/relationships/tags" Target="../tags/tag361.xml"/><Relationship Id="rId39" Type="http://schemas.openxmlformats.org/officeDocument/2006/relationships/tags" Target="../tags/tag382.xml"/><Relationship Id="rId34" Type="http://schemas.openxmlformats.org/officeDocument/2006/relationships/tags" Target="../tags/tag377.xml"/><Relationship Id="rId50" Type="http://schemas.openxmlformats.org/officeDocument/2006/relationships/tags" Target="../tags/tag393.xml"/><Relationship Id="rId55" Type="http://schemas.openxmlformats.org/officeDocument/2006/relationships/tags" Target="../tags/tag39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11.xml"/><Relationship Id="rId5" Type="http://schemas.openxmlformats.org/officeDocument/2006/relationships/image" Target="../media/image18.emf"/><Relationship Id="rId4" Type="http://schemas.openxmlformats.org/officeDocument/2006/relationships/oleObject" Target="../embeddings/oleObject84.bin"/></Relationships>
</file>

<file path=ppt/slides/_rels/slide74.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tags" Target="../tags/tag424.xml"/><Relationship Id="rId18" Type="http://schemas.openxmlformats.org/officeDocument/2006/relationships/image" Target="../media/image18.emf"/><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oleObject" Target="../embeddings/oleObject85.bin"/><Relationship Id="rId2" Type="http://schemas.openxmlformats.org/officeDocument/2006/relationships/tags" Target="../tags/tag413.xml"/><Relationship Id="rId16" Type="http://schemas.openxmlformats.org/officeDocument/2006/relationships/notesSlide" Target="../notesSlides/notesSlide43.xml"/><Relationship Id="rId20" Type="http://schemas.openxmlformats.org/officeDocument/2006/relationships/chart" Target="../charts/chart23.xml"/><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5" Type="http://schemas.openxmlformats.org/officeDocument/2006/relationships/slideLayout" Target="../slideLayouts/slideLayout2.xml"/><Relationship Id="rId10" Type="http://schemas.openxmlformats.org/officeDocument/2006/relationships/tags" Target="../tags/tag421.xml"/><Relationship Id="rId19" Type="http://schemas.openxmlformats.org/officeDocument/2006/relationships/chart" Target="../charts/chart22.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tags" Target="../tags/tag42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426.xml"/><Relationship Id="rId4" Type="http://schemas.openxmlformats.org/officeDocument/2006/relationships/image" Target="../media/image36.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27.xml"/><Relationship Id="rId5" Type="http://schemas.openxmlformats.org/officeDocument/2006/relationships/image" Target="../media/image18.emf"/><Relationship Id="rId4" Type="http://schemas.openxmlformats.org/officeDocument/2006/relationships/oleObject" Target="../embeddings/oleObject87.bin"/></Relationships>
</file>

<file path=ppt/slides/_rels/slide8.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notesSlide" Target="../notesSlides/notesSlide7.xml"/><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42.jpeg"/><Relationship Id="rId5" Type="http://schemas.openxmlformats.org/officeDocument/2006/relationships/image" Target="../media/image18.emf"/><Relationship Id="rId4"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18.emf"/><Relationship Id="rId4"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966C87-DC4E-8946-B932-4CBA5C76640A}"/>
              </a:ext>
            </a:extLst>
          </p:cNvPr>
          <p:cNvGraphicFramePr>
            <a:graphicFrameLocks noChangeAspect="1"/>
          </p:cNvGraphicFramePr>
          <p:nvPr>
            <p:custDataLst>
              <p:tags r:id="rId1"/>
            </p:custDataLst>
            <p:extLst>
              <p:ext uri="{D42A27DB-BD31-4B8C-83A1-F6EECF244321}">
                <p14:modId xmlns:p14="http://schemas.microsoft.com/office/powerpoint/2010/main" val="42672955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CC966C87-DC4E-8946-B932-4CBA5C76640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34303789-C8DF-8B01-48AE-9D9E5F5EAC58}"/>
              </a:ext>
            </a:extLst>
          </p:cNvPr>
          <p:cNvSpPr/>
          <p:nvPr/>
        </p:nvSpPr>
        <p:spPr>
          <a:xfrm>
            <a:off x="194734" y="194734"/>
            <a:ext cx="11802533" cy="6468533"/>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2" name="Rectangle 11">
            <a:extLst>
              <a:ext uri="{FF2B5EF4-FFF2-40B4-BE49-F238E27FC236}">
                <a16:creationId xmlns:a16="http://schemas.microsoft.com/office/drawing/2014/main" id="{330B6672-5221-0969-5D12-A68D7B563A82}"/>
              </a:ext>
            </a:extLst>
          </p:cNvPr>
          <p:cNvSpPr/>
          <p:nvPr/>
        </p:nvSpPr>
        <p:spPr>
          <a:xfrm>
            <a:off x="194733" y="4733364"/>
            <a:ext cx="11802533" cy="192990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8" name="TextBox 7">
            <a:extLst>
              <a:ext uri="{FF2B5EF4-FFF2-40B4-BE49-F238E27FC236}">
                <a16:creationId xmlns:a16="http://schemas.microsoft.com/office/drawing/2014/main" id="{96B5EE5F-AC71-AE12-081B-11C4C08C0319}"/>
              </a:ext>
            </a:extLst>
          </p:cNvPr>
          <p:cNvSpPr txBox="1"/>
          <p:nvPr/>
        </p:nvSpPr>
        <p:spPr>
          <a:xfrm>
            <a:off x="1187166" y="1840604"/>
            <a:ext cx="9817669" cy="922205"/>
          </a:xfrm>
          <a:prstGeom prst="rect">
            <a:avLst/>
          </a:prstGeom>
          <a:noFill/>
        </p:spPr>
        <p:txBody>
          <a:bodyPr wrap="square" anchor="ctr">
            <a:noAutofit/>
          </a:bodyPr>
          <a:lstStyle/>
          <a:p>
            <a:pPr algn="ctr"/>
            <a:r>
              <a:rPr lang="en-US" sz="4800" b="1" dirty="0"/>
              <a:t>Product Strategy, Value Proposition </a:t>
            </a:r>
            <a:br>
              <a:rPr lang="en-US" sz="4800" b="1" dirty="0"/>
            </a:br>
            <a:r>
              <a:rPr lang="en-US" sz="4800" b="1" dirty="0"/>
              <a:t>&amp; Pricing Module</a:t>
            </a:r>
          </a:p>
        </p:txBody>
      </p:sp>
      <p:sp>
        <p:nvSpPr>
          <p:cNvPr id="10" name="TextBox 9">
            <a:extLst>
              <a:ext uri="{FF2B5EF4-FFF2-40B4-BE49-F238E27FC236}">
                <a16:creationId xmlns:a16="http://schemas.microsoft.com/office/drawing/2014/main" id="{B2A203E7-BFED-44C7-0231-00126010E652}"/>
              </a:ext>
            </a:extLst>
          </p:cNvPr>
          <p:cNvSpPr txBox="1"/>
          <p:nvPr/>
        </p:nvSpPr>
        <p:spPr>
          <a:xfrm>
            <a:off x="2039110" y="3453640"/>
            <a:ext cx="8113777" cy="922204"/>
          </a:xfrm>
          <a:prstGeom prst="rect">
            <a:avLst/>
          </a:prstGeom>
          <a:noFill/>
        </p:spPr>
        <p:txBody>
          <a:bodyPr wrap="square">
            <a:noAutofit/>
          </a:bodyPr>
          <a:lstStyle/>
          <a:p>
            <a:pPr algn="ctr"/>
            <a:r>
              <a:rPr lang="en-US" sz="2400" dirty="0">
                <a:solidFill>
                  <a:schemeClr val="accent4"/>
                </a:solidFill>
              </a:rPr>
              <a:t>Understand your customers and develop a compelling product proposition that meets their needs</a:t>
            </a:r>
          </a:p>
        </p:txBody>
      </p:sp>
      <p:pic>
        <p:nvPicPr>
          <p:cNvPr id="13" name="Picture 12">
            <a:extLst>
              <a:ext uri="{FF2B5EF4-FFF2-40B4-BE49-F238E27FC236}">
                <a16:creationId xmlns:a16="http://schemas.microsoft.com/office/drawing/2014/main" id="{2C545025-D893-E9C9-FAA3-3573C3EA4F75}"/>
              </a:ext>
            </a:extLst>
          </p:cNvPr>
          <p:cNvPicPr>
            <a:picLocks noChangeAspect="1"/>
          </p:cNvPicPr>
          <p:nvPr/>
        </p:nvPicPr>
        <p:blipFill>
          <a:blip r:embed="rId6"/>
          <a:stretch>
            <a:fillRect/>
          </a:stretch>
        </p:blipFill>
        <p:spPr>
          <a:xfrm>
            <a:off x="6197254" y="4943982"/>
            <a:ext cx="2688000" cy="1512000"/>
          </a:xfrm>
          <a:prstGeom prst="rect">
            <a:avLst/>
          </a:prstGeom>
        </p:spPr>
      </p:pic>
      <p:pic>
        <p:nvPicPr>
          <p:cNvPr id="17" name="Picture 16">
            <a:extLst>
              <a:ext uri="{FF2B5EF4-FFF2-40B4-BE49-F238E27FC236}">
                <a16:creationId xmlns:a16="http://schemas.microsoft.com/office/drawing/2014/main" id="{E09A0C8E-82C3-68B9-EE15-92764B64439D}"/>
              </a:ext>
            </a:extLst>
          </p:cNvPr>
          <p:cNvPicPr>
            <a:picLocks noChangeAspect="1"/>
          </p:cNvPicPr>
          <p:nvPr/>
        </p:nvPicPr>
        <p:blipFill>
          <a:blip r:embed="rId7"/>
          <a:stretch>
            <a:fillRect/>
          </a:stretch>
        </p:blipFill>
        <p:spPr>
          <a:xfrm>
            <a:off x="401615" y="4944100"/>
            <a:ext cx="2687790" cy="1511882"/>
          </a:xfrm>
          <a:prstGeom prst="rect">
            <a:avLst/>
          </a:prstGeom>
        </p:spPr>
      </p:pic>
      <p:pic>
        <p:nvPicPr>
          <p:cNvPr id="15" name="Picture 14">
            <a:extLst>
              <a:ext uri="{FF2B5EF4-FFF2-40B4-BE49-F238E27FC236}">
                <a16:creationId xmlns:a16="http://schemas.microsoft.com/office/drawing/2014/main" id="{4A758274-C799-C579-7BD4-29B7C2250992}"/>
              </a:ext>
            </a:extLst>
          </p:cNvPr>
          <p:cNvPicPr>
            <a:picLocks noChangeAspect="1"/>
          </p:cNvPicPr>
          <p:nvPr/>
        </p:nvPicPr>
        <p:blipFill>
          <a:blip r:embed="rId8"/>
          <a:stretch>
            <a:fillRect/>
          </a:stretch>
        </p:blipFill>
        <p:spPr>
          <a:xfrm>
            <a:off x="3296286" y="4943982"/>
            <a:ext cx="2687792" cy="1511883"/>
          </a:xfrm>
          <a:prstGeom prst="rect">
            <a:avLst/>
          </a:prstGeom>
        </p:spPr>
      </p:pic>
      <p:pic>
        <p:nvPicPr>
          <p:cNvPr id="16" name="Picture 15">
            <a:extLst>
              <a:ext uri="{FF2B5EF4-FFF2-40B4-BE49-F238E27FC236}">
                <a16:creationId xmlns:a16="http://schemas.microsoft.com/office/drawing/2014/main" id="{98E2BBF5-E5F3-CE20-E00E-EAAEE5DE5268}"/>
              </a:ext>
            </a:extLst>
          </p:cNvPr>
          <p:cNvPicPr>
            <a:picLocks noChangeAspect="1"/>
          </p:cNvPicPr>
          <p:nvPr/>
        </p:nvPicPr>
        <p:blipFill>
          <a:blip r:embed="rId9"/>
          <a:stretch>
            <a:fillRect/>
          </a:stretch>
        </p:blipFill>
        <p:spPr>
          <a:xfrm>
            <a:off x="9102385" y="4943982"/>
            <a:ext cx="2688000" cy="1512000"/>
          </a:xfrm>
          <a:prstGeom prst="rect">
            <a:avLst/>
          </a:prstGeom>
        </p:spPr>
      </p:pic>
      <p:pic>
        <p:nvPicPr>
          <p:cNvPr id="3" name="Picture 2">
            <a:extLst>
              <a:ext uri="{FF2B5EF4-FFF2-40B4-BE49-F238E27FC236}">
                <a16:creationId xmlns:a16="http://schemas.microsoft.com/office/drawing/2014/main" id="{C7542072-63C8-235F-B5E1-B73A1ECEC685}"/>
              </a:ext>
            </a:extLst>
          </p:cNvPr>
          <p:cNvPicPr>
            <a:picLocks noChangeAspect="1"/>
          </p:cNvPicPr>
          <p:nvPr/>
        </p:nvPicPr>
        <p:blipFill>
          <a:blip r:embed="rId10"/>
          <a:stretch>
            <a:fillRect/>
          </a:stretch>
        </p:blipFill>
        <p:spPr>
          <a:xfrm>
            <a:off x="9085630" y="4942314"/>
            <a:ext cx="2688000" cy="1512000"/>
          </a:xfrm>
          <a:prstGeom prst="rect">
            <a:avLst/>
          </a:prstGeom>
        </p:spPr>
      </p:pic>
    </p:spTree>
    <p:extLst>
      <p:ext uri="{BB962C8B-B14F-4D97-AF65-F5344CB8AC3E}">
        <p14:creationId xmlns:p14="http://schemas.microsoft.com/office/powerpoint/2010/main" val="401331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Developing a product with a strong value proposition requires a deep knowledge of customer needs</a:t>
            </a:r>
          </a:p>
        </p:txBody>
      </p:sp>
      <p:sp>
        <p:nvSpPr>
          <p:cNvPr id="3" name="Rectangle 2">
            <a:extLst>
              <a:ext uri="{FF2B5EF4-FFF2-40B4-BE49-F238E27FC236}">
                <a16:creationId xmlns:a16="http://schemas.microsoft.com/office/drawing/2014/main" id="{33B66990-C9D4-234D-0D36-420FADA583B4}"/>
              </a:ext>
            </a:extLst>
          </p:cNvPr>
          <p:cNvSpPr/>
          <p:nvPr/>
        </p:nvSpPr>
        <p:spPr>
          <a:xfrm>
            <a:off x="470502" y="1513683"/>
            <a:ext cx="11274147" cy="4673757"/>
          </a:xfrm>
          <a:prstGeom prst="rect">
            <a:avLst/>
          </a:prstGeom>
          <a:solidFill>
            <a:schemeClr val="accent6"/>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endParaRPr lang="en-US" sz="1400">
              <a:solidFill>
                <a:schemeClr val="tx1"/>
              </a:solidFill>
            </a:endParaRPr>
          </a:p>
        </p:txBody>
      </p:sp>
      <p:grpSp>
        <p:nvGrpSpPr>
          <p:cNvPr id="7" name="Group 6">
            <a:extLst>
              <a:ext uri="{FF2B5EF4-FFF2-40B4-BE49-F238E27FC236}">
                <a16:creationId xmlns:a16="http://schemas.microsoft.com/office/drawing/2014/main" id="{D9D9ED50-B849-99CD-EEFE-3597FD411113}"/>
              </a:ext>
            </a:extLst>
          </p:cNvPr>
          <p:cNvGrpSpPr/>
          <p:nvPr/>
        </p:nvGrpSpPr>
        <p:grpSpPr>
          <a:xfrm>
            <a:off x="3183520" y="2642793"/>
            <a:ext cx="5824960" cy="2415536"/>
            <a:chOff x="2021569" y="2642791"/>
            <a:chExt cx="5824960" cy="2415536"/>
          </a:xfrm>
        </p:grpSpPr>
        <p:sp>
          <p:nvSpPr>
            <p:cNvPr id="4" name="Rectangle 3">
              <a:extLst>
                <a:ext uri="{FF2B5EF4-FFF2-40B4-BE49-F238E27FC236}">
                  <a16:creationId xmlns:a16="http://schemas.microsoft.com/office/drawing/2014/main" id="{2AF32323-FC1B-CE59-C1EE-6CDBB976BFC9}"/>
                </a:ext>
              </a:extLst>
            </p:cNvPr>
            <p:cNvSpPr/>
            <p:nvPr/>
          </p:nvSpPr>
          <p:spPr>
            <a:xfrm rot="2700000">
              <a:off x="2021569" y="2642792"/>
              <a:ext cx="2415535" cy="24155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6" name="Rectangle 5">
              <a:extLst>
                <a:ext uri="{FF2B5EF4-FFF2-40B4-BE49-F238E27FC236}">
                  <a16:creationId xmlns:a16="http://schemas.microsoft.com/office/drawing/2014/main" id="{F952CC06-2D5C-2F15-D85B-F595130365E2}"/>
                </a:ext>
              </a:extLst>
            </p:cNvPr>
            <p:cNvSpPr/>
            <p:nvPr/>
          </p:nvSpPr>
          <p:spPr>
            <a:xfrm rot="2700000">
              <a:off x="5430994" y="2642791"/>
              <a:ext cx="2415535" cy="2415535"/>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grpSp>
      <p:sp>
        <p:nvSpPr>
          <p:cNvPr id="8" name="Rectangle 7">
            <a:extLst>
              <a:ext uri="{FF2B5EF4-FFF2-40B4-BE49-F238E27FC236}">
                <a16:creationId xmlns:a16="http://schemas.microsoft.com/office/drawing/2014/main" id="{3EF1413B-2EE8-6A02-9245-A388966041CC}"/>
              </a:ext>
            </a:extLst>
          </p:cNvPr>
          <p:cNvSpPr/>
          <p:nvPr/>
        </p:nvSpPr>
        <p:spPr>
          <a:xfrm>
            <a:off x="561338" y="3533025"/>
            <a:ext cx="1688784" cy="6582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dirty="0">
                <a:solidFill>
                  <a:schemeClr val="tx1"/>
                </a:solidFill>
              </a:rPr>
              <a:t>“We think there’s an opportunity to develop a new product”</a:t>
            </a:r>
          </a:p>
        </p:txBody>
      </p:sp>
      <p:sp>
        <p:nvSpPr>
          <p:cNvPr id="10" name="Oval 9">
            <a:extLst>
              <a:ext uri="{FF2B5EF4-FFF2-40B4-BE49-F238E27FC236}">
                <a16:creationId xmlns:a16="http://schemas.microsoft.com/office/drawing/2014/main" id="{36C224C4-BD06-BAD2-DBCD-E2961BC697F7}"/>
              </a:ext>
            </a:extLst>
          </p:cNvPr>
          <p:cNvSpPr>
            <a:spLocks/>
          </p:cNvSpPr>
          <p:nvPr/>
        </p:nvSpPr>
        <p:spPr>
          <a:xfrm>
            <a:off x="2475063" y="3628744"/>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12" name="Rectangle 11">
            <a:extLst>
              <a:ext uri="{FF2B5EF4-FFF2-40B4-BE49-F238E27FC236}">
                <a16:creationId xmlns:a16="http://schemas.microsoft.com/office/drawing/2014/main" id="{10ABCFE9-E4C0-44DF-7BAF-9F8A9B0EF6FC}"/>
              </a:ext>
            </a:extLst>
          </p:cNvPr>
          <p:cNvSpPr/>
          <p:nvPr/>
        </p:nvSpPr>
        <p:spPr>
          <a:xfrm>
            <a:off x="9855837" y="3521450"/>
            <a:ext cx="1688784" cy="65822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dirty="0">
                <a:solidFill>
                  <a:schemeClr val="tx1"/>
                </a:solidFill>
              </a:rPr>
              <a:t>“We’ve delivered the product and it solves customer needs”</a:t>
            </a:r>
          </a:p>
        </p:txBody>
      </p:sp>
      <p:cxnSp>
        <p:nvCxnSpPr>
          <p:cNvPr id="13" name="Straight Connector 12">
            <a:extLst>
              <a:ext uri="{FF2B5EF4-FFF2-40B4-BE49-F238E27FC236}">
                <a16:creationId xmlns:a16="http://schemas.microsoft.com/office/drawing/2014/main" id="{5FC8967A-D73D-8A23-2AB4-5A1766B2DCF4}"/>
              </a:ext>
            </a:extLst>
          </p:cNvPr>
          <p:cNvCxnSpPr>
            <a:cxnSpLocks/>
          </p:cNvCxnSpPr>
          <p:nvPr/>
        </p:nvCxnSpPr>
        <p:spPr>
          <a:xfrm>
            <a:off x="4377700" y="1513683"/>
            <a:ext cx="0" cy="467375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FF3CBA-1EE7-BA84-389B-8F375C18DCF8}"/>
              </a:ext>
            </a:extLst>
          </p:cNvPr>
          <p:cNvCxnSpPr>
            <a:cxnSpLocks/>
          </p:cNvCxnSpPr>
          <p:nvPr/>
        </p:nvCxnSpPr>
        <p:spPr>
          <a:xfrm>
            <a:off x="6092671" y="1513683"/>
            <a:ext cx="0" cy="467375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E75A99-5034-B63B-5BA7-38959D7D0440}"/>
              </a:ext>
            </a:extLst>
          </p:cNvPr>
          <p:cNvCxnSpPr>
            <a:cxnSpLocks/>
          </p:cNvCxnSpPr>
          <p:nvPr/>
        </p:nvCxnSpPr>
        <p:spPr>
          <a:xfrm>
            <a:off x="7796079" y="1513683"/>
            <a:ext cx="0" cy="467375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A4F7EA7-CF61-EA4A-BFC1-6F5D375B526B}"/>
              </a:ext>
            </a:extLst>
          </p:cNvPr>
          <p:cNvSpPr/>
          <p:nvPr/>
        </p:nvSpPr>
        <p:spPr>
          <a:xfrm>
            <a:off x="2752878" y="1594118"/>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Research</a:t>
            </a:r>
          </a:p>
        </p:txBody>
      </p:sp>
      <p:sp>
        <p:nvSpPr>
          <p:cNvPr id="18" name="Rectangle 17">
            <a:extLst>
              <a:ext uri="{FF2B5EF4-FFF2-40B4-BE49-F238E27FC236}">
                <a16:creationId xmlns:a16="http://schemas.microsoft.com/office/drawing/2014/main" id="{FD10E2B7-8C2D-4634-82C4-15204D1B6FF6}"/>
              </a:ext>
            </a:extLst>
          </p:cNvPr>
          <p:cNvSpPr/>
          <p:nvPr/>
        </p:nvSpPr>
        <p:spPr>
          <a:xfrm>
            <a:off x="4473631" y="1583884"/>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Synthesis</a:t>
            </a:r>
          </a:p>
        </p:txBody>
      </p:sp>
      <p:sp>
        <p:nvSpPr>
          <p:cNvPr id="19" name="Rectangle 18">
            <a:extLst>
              <a:ext uri="{FF2B5EF4-FFF2-40B4-BE49-F238E27FC236}">
                <a16:creationId xmlns:a16="http://schemas.microsoft.com/office/drawing/2014/main" id="{D6DB88B0-87F5-CDF5-3AF0-08F38DAC88E4}"/>
              </a:ext>
            </a:extLst>
          </p:cNvPr>
          <p:cNvSpPr/>
          <p:nvPr/>
        </p:nvSpPr>
        <p:spPr>
          <a:xfrm>
            <a:off x="6188601" y="1576672"/>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Ideation</a:t>
            </a:r>
          </a:p>
        </p:txBody>
      </p:sp>
      <p:sp>
        <p:nvSpPr>
          <p:cNvPr id="20" name="Rectangle 19">
            <a:extLst>
              <a:ext uri="{FF2B5EF4-FFF2-40B4-BE49-F238E27FC236}">
                <a16:creationId xmlns:a16="http://schemas.microsoft.com/office/drawing/2014/main" id="{06DEA5F0-F3B5-A92C-86BF-5C443B59B35D}"/>
              </a:ext>
            </a:extLst>
          </p:cNvPr>
          <p:cNvSpPr/>
          <p:nvPr/>
        </p:nvSpPr>
        <p:spPr>
          <a:xfrm>
            <a:off x="7904448" y="1576672"/>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Delivery</a:t>
            </a:r>
          </a:p>
        </p:txBody>
      </p:sp>
      <p:sp>
        <p:nvSpPr>
          <p:cNvPr id="21" name="Rectangle 20">
            <a:extLst>
              <a:ext uri="{FF2B5EF4-FFF2-40B4-BE49-F238E27FC236}">
                <a16:creationId xmlns:a16="http://schemas.microsoft.com/office/drawing/2014/main" id="{434E20C2-829B-5185-75AB-5C0CED385E03}"/>
              </a:ext>
            </a:extLst>
          </p:cNvPr>
          <p:cNvSpPr/>
          <p:nvPr/>
        </p:nvSpPr>
        <p:spPr>
          <a:xfrm>
            <a:off x="3236250" y="3383911"/>
            <a:ext cx="1053598" cy="959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i="1" dirty="0">
                <a:solidFill>
                  <a:schemeClr val="tx1"/>
                </a:solidFill>
              </a:rPr>
              <a:t>Primary &amp; secondary research</a:t>
            </a:r>
          </a:p>
        </p:txBody>
      </p:sp>
      <p:sp>
        <p:nvSpPr>
          <p:cNvPr id="22" name="Rectangle 21">
            <a:extLst>
              <a:ext uri="{FF2B5EF4-FFF2-40B4-BE49-F238E27FC236}">
                <a16:creationId xmlns:a16="http://schemas.microsoft.com/office/drawing/2014/main" id="{CB27A2CD-B2DB-14D1-EEC4-4D060DB648ED}"/>
              </a:ext>
            </a:extLst>
          </p:cNvPr>
          <p:cNvSpPr/>
          <p:nvPr/>
        </p:nvSpPr>
        <p:spPr>
          <a:xfrm>
            <a:off x="4474441" y="3383911"/>
            <a:ext cx="1115322" cy="959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i="1" dirty="0">
                <a:solidFill>
                  <a:schemeClr val="tx1"/>
                </a:solidFill>
              </a:rPr>
              <a:t>Identify key customer needs</a:t>
            </a:r>
          </a:p>
        </p:txBody>
      </p:sp>
      <p:sp>
        <p:nvSpPr>
          <p:cNvPr id="23" name="Rectangle 22">
            <a:extLst>
              <a:ext uri="{FF2B5EF4-FFF2-40B4-BE49-F238E27FC236}">
                <a16:creationId xmlns:a16="http://schemas.microsoft.com/office/drawing/2014/main" id="{7BA18F86-9CA6-83DB-1158-11C4EE29D0CA}"/>
              </a:ext>
            </a:extLst>
          </p:cNvPr>
          <p:cNvSpPr/>
          <p:nvPr/>
        </p:nvSpPr>
        <p:spPr>
          <a:xfrm>
            <a:off x="6686861" y="3370573"/>
            <a:ext cx="1053598" cy="959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i="1" dirty="0">
                <a:solidFill>
                  <a:schemeClr val="tx1"/>
                </a:solidFill>
              </a:rPr>
              <a:t>Ideate potential solutions</a:t>
            </a:r>
          </a:p>
        </p:txBody>
      </p:sp>
      <p:sp>
        <p:nvSpPr>
          <p:cNvPr id="24" name="Rectangle 23">
            <a:extLst>
              <a:ext uri="{FF2B5EF4-FFF2-40B4-BE49-F238E27FC236}">
                <a16:creationId xmlns:a16="http://schemas.microsoft.com/office/drawing/2014/main" id="{33B5BEAC-D904-D8FD-3A01-5FAE4A7C63E3}"/>
              </a:ext>
            </a:extLst>
          </p:cNvPr>
          <p:cNvSpPr/>
          <p:nvPr/>
        </p:nvSpPr>
        <p:spPr>
          <a:xfrm>
            <a:off x="7904448" y="3354321"/>
            <a:ext cx="1053598" cy="9599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i="1" dirty="0">
                <a:solidFill>
                  <a:schemeClr val="tx1"/>
                </a:solidFill>
              </a:rPr>
              <a:t>Build, test &amp; iterate product</a:t>
            </a:r>
          </a:p>
        </p:txBody>
      </p:sp>
      <p:sp>
        <p:nvSpPr>
          <p:cNvPr id="25" name="Rectangle 24">
            <a:extLst>
              <a:ext uri="{FF2B5EF4-FFF2-40B4-BE49-F238E27FC236}">
                <a16:creationId xmlns:a16="http://schemas.microsoft.com/office/drawing/2014/main" id="{43B76E79-4D23-9CCA-50F5-41C2698FB527}"/>
              </a:ext>
            </a:extLst>
          </p:cNvPr>
          <p:cNvSpPr/>
          <p:nvPr/>
        </p:nvSpPr>
        <p:spPr>
          <a:xfrm rot="2700000">
            <a:off x="2571497" y="4634218"/>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accent1"/>
                </a:solidFill>
              </a:rPr>
              <a:t>Diverging</a:t>
            </a:r>
          </a:p>
        </p:txBody>
      </p:sp>
      <p:sp>
        <p:nvSpPr>
          <p:cNvPr id="26" name="Rectangle 25">
            <a:extLst>
              <a:ext uri="{FF2B5EF4-FFF2-40B4-BE49-F238E27FC236}">
                <a16:creationId xmlns:a16="http://schemas.microsoft.com/office/drawing/2014/main" id="{AF2DC783-BC63-4A43-32D7-784B962CC06E}"/>
              </a:ext>
            </a:extLst>
          </p:cNvPr>
          <p:cNvSpPr/>
          <p:nvPr/>
        </p:nvSpPr>
        <p:spPr>
          <a:xfrm rot="18900000">
            <a:off x="4657602" y="4634218"/>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accent1"/>
                </a:solidFill>
              </a:rPr>
              <a:t>Converging</a:t>
            </a:r>
          </a:p>
        </p:txBody>
      </p:sp>
      <p:sp>
        <p:nvSpPr>
          <p:cNvPr id="27" name="Rectangle 26">
            <a:extLst>
              <a:ext uri="{FF2B5EF4-FFF2-40B4-BE49-F238E27FC236}">
                <a16:creationId xmlns:a16="http://schemas.microsoft.com/office/drawing/2014/main" id="{410065A5-30E6-588C-2985-9EE32956E1FC}"/>
              </a:ext>
            </a:extLst>
          </p:cNvPr>
          <p:cNvSpPr/>
          <p:nvPr/>
        </p:nvSpPr>
        <p:spPr>
          <a:xfrm rot="2700000">
            <a:off x="5999630" y="4634218"/>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accent1"/>
                </a:solidFill>
              </a:rPr>
              <a:t>Diverging</a:t>
            </a:r>
          </a:p>
        </p:txBody>
      </p:sp>
      <p:sp>
        <p:nvSpPr>
          <p:cNvPr id="28" name="Rectangle 27">
            <a:extLst>
              <a:ext uri="{FF2B5EF4-FFF2-40B4-BE49-F238E27FC236}">
                <a16:creationId xmlns:a16="http://schemas.microsoft.com/office/drawing/2014/main" id="{37E23A88-4380-9268-67E3-3F33E5880C4D}"/>
              </a:ext>
            </a:extLst>
          </p:cNvPr>
          <p:cNvSpPr/>
          <p:nvPr/>
        </p:nvSpPr>
        <p:spPr>
          <a:xfrm rot="18900000">
            <a:off x="8085735" y="4634218"/>
            <a:ext cx="1534674" cy="46796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accent1"/>
                </a:solidFill>
              </a:rPr>
              <a:t>Converging</a:t>
            </a:r>
          </a:p>
        </p:txBody>
      </p:sp>
      <p:sp>
        <p:nvSpPr>
          <p:cNvPr id="29" name="Oval 28">
            <a:extLst>
              <a:ext uri="{FF2B5EF4-FFF2-40B4-BE49-F238E27FC236}">
                <a16:creationId xmlns:a16="http://schemas.microsoft.com/office/drawing/2014/main" id="{7BC09529-D6C4-4DE1-F1AD-4D93CCD29A03}"/>
              </a:ext>
            </a:extLst>
          </p:cNvPr>
          <p:cNvSpPr>
            <a:spLocks/>
          </p:cNvSpPr>
          <p:nvPr/>
        </p:nvSpPr>
        <p:spPr>
          <a:xfrm>
            <a:off x="5884487" y="3606804"/>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31" name="Oval 30">
            <a:extLst>
              <a:ext uri="{FF2B5EF4-FFF2-40B4-BE49-F238E27FC236}">
                <a16:creationId xmlns:a16="http://schemas.microsoft.com/office/drawing/2014/main" id="{169D1398-FD58-F60B-F244-EAE7125B34E2}"/>
              </a:ext>
            </a:extLst>
          </p:cNvPr>
          <p:cNvSpPr>
            <a:spLocks/>
          </p:cNvSpPr>
          <p:nvPr/>
        </p:nvSpPr>
        <p:spPr>
          <a:xfrm>
            <a:off x="9301848" y="3628744"/>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32" name="Graphic 31">
            <a:extLst>
              <a:ext uri="{FF2B5EF4-FFF2-40B4-BE49-F238E27FC236}">
                <a16:creationId xmlns:a16="http://schemas.microsoft.com/office/drawing/2014/main" id="{6B74BB91-B9A5-6EE6-5AA1-5BA0884438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2517" y="3719413"/>
            <a:ext cx="235028" cy="235028"/>
          </a:xfrm>
          <a:prstGeom prst="rect">
            <a:avLst/>
          </a:prstGeom>
        </p:spPr>
      </p:pic>
      <p:sp>
        <p:nvSpPr>
          <p:cNvPr id="33" name="Rounded Rectangular Callout 32">
            <a:extLst>
              <a:ext uri="{FF2B5EF4-FFF2-40B4-BE49-F238E27FC236}">
                <a16:creationId xmlns:a16="http://schemas.microsoft.com/office/drawing/2014/main" id="{0089FD80-7650-C2B3-A1BC-0A3914F20762}"/>
              </a:ext>
            </a:extLst>
          </p:cNvPr>
          <p:cNvSpPr/>
          <p:nvPr/>
        </p:nvSpPr>
        <p:spPr>
          <a:xfrm>
            <a:off x="4465553" y="5794831"/>
            <a:ext cx="4146009" cy="654707"/>
          </a:xfrm>
          <a:prstGeom prst="wedgeRoundRectCallout">
            <a:avLst>
              <a:gd name="adj1" fmla="val -39241"/>
              <a:gd name="adj2" fmla="val -99028"/>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l">
              <a:lnSpc>
                <a:spcPct val="120000"/>
              </a:lnSpc>
            </a:pPr>
            <a:r>
              <a:rPr lang="en-US" sz="1400" b="1" dirty="0">
                <a:solidFill>
                  <a:schemeClr val="accent2"/>
                </a:solidFill>
              </a:rPr>
              <a:t>Important: </a:t>
            </a:r>
            <a:r>
              <a:rPr lang="en-US" sz="1400" dirty="0">
                <a:solidFill>
                  <a:schemeClr val="tx1"/>
                </a:solidFill>
              </a:rPr>
              <a:t>We must identify customer needs before we enter the solution-space</a:t>
            </a:r>
          </a:p>
        </p:txBody>
      </p:sp>
      <p:pic>
        <p:nvPicPr>
          <p:cNvPr id="14" name="Picture 13">
            <a:extLst>
              <a:ext uri="{FF2B5EF4-FFF2-40B4-BE49-F238E27FC236}">
                <a16:creationId xmlns:a16="http://schemas.microsoft.com/office/drawing/2014/main" id="{74712708-FE01-90D5-AFDB-F5AB4235A67A}"/>
              </a:ext>
            </a:extLst>
          </p:cNvPr>
          <p:cNvPicPr>
            <a:picLocks noChangeAspect="1"/>
          </p:cNvPicPr>
          <p:nvPr/>
        </p:nvPicPr>
        <p:blipFill>
          <a:blip r:embed="rId7"/>
          <a:stretch>
            <a:fillRect/>
          </a:stretch>
        </p:blipFill>
        <p:spPr>
          <a:xfrm>
            <a:off x="2586713" y="3723221"/>
            <a:ext cx="213653" cy="213653"/>
          </a:xfrm>
          <a:prstGeom prst="rect">
            <a:avLst/>
          </a:prstGeom>
        </p:spPr>
      </p:pic>
      <p:pic>
        <p:nvPicPr>
          <p:cNvPr id="35" name="Picture 34">
            <a:extLst>
              <a:ext uri="{FF2B5EF4-FFF2-40B4-BE49-F238E27FC236}">
                <a16:creationId xmlns:a16="http://schemas.microsoft.com/office/drawing/2014/main" id="{8D2F8CAB-E074-0720-AFCD-E03A5F18EB08}"/>
              </a:ext>
            </a:extLst>
          </p:cNvPr>
          <p:cNvPicPr>
            <a:picLocks noChangeAspect="1"/>
          </p:cNvPicPr>
          <p:nvPr/>
        </p:nvPicPr>
        <p:blipFill>
          <a:blip r:embed="rId8"/>
          <a:stretch>
            <a:fillRect/>
          </a:stretch>
        </p:blipFill>
        <p:spPr>
          <a:xfrm>
            <a:off x="5950906" y="3669628"/>
            <a:ext cx="279972" cy="279972"/>
          </a:xfrm>
          <a:prstGeom prst="rect">
            <a:avLst/>
          </a:prstGeom>
        </p:spPr>
      </p:pic>
    </p:spTree>
    <p:extLst>
      <p:ext uri="{BB962C8B-B14F-4D97-AF65-F5344CB8AC3E}">
        <p14:creationId xmlns:p14="http://schemas.microsoft.com/office/powerpoint/2010/main" val="102491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There are multiple ways to capture customer needs</a:t>
            </a:r>
          </a:p>
        </p:txBody>
      </p:sp>
      <p:sp>
        <p:nvSpPr>
          <p:cNvPr id="6" name="Rectangle 5">
            <a:extLst>
              <a:ext uri="{FF2B5EF4-FFF2-40B4-BE49-F238E27FC236}">
                <a16:creationId xmlns:a16="http://schemas.microsoft.com/office/drawing/2014/main" id="{93F15DBB-2138-5347-BE7D-80669EED306D}"/>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12" name="Group 11">
            <a:extLst>
              <a:ext uri="{FF2B5EF4-FFF2-40B4-BE49-F238E27FC236}">
                <a16:creationId xmlns:a16="http://schemas.microsoft.com/office/drawing/2014/main" id="{6E206723-1678-D249-81C7-B110DEDEC4A4}"/>
              </a:ext>
            </a:extLst>
          </p:cNvPr>
          <p:cNvGrpSpPr/>
          <p:nvPr/>
        </p:nvGrpSpPr>
        <p:grpSpPr>
          <a:xfrm>
            <a:off x="1969018" y="1625706"/>
            <a:ext cx="4868657" cy="390875"/>
            <a:chOff x="2294355" y="1624719"/>
            <a:chExt cx="9303802" cy="390875"/>
          </a:xfrm>
        </p:grpSpPr>
        <p:sp>
          <p:nvSpPr>
            <p:cNvPr id="13" name="Rectangle 12">
              <a:extLst>
                <a:ext uri="{FF2B5EF4-FFF2-40B4-BE49-F238E27FC236}">
                  <a16:creationId xmlns:a16="http://schemas.microsoft.com/office/drawing/2014/main" id="{4D8840C9-E5EE-114D-999D-EFF566340E48}"/>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4" name="Straight Connector 13">
              <a:extLst>
                <a:ext uri="{FF2B5EF4-FFF2-40B4-BE49-F238E27FC236}">
                  <a16:creationId xmlns:a16="http://schemas.microsoft.com/office/drawing/2014/main" id="{46510C27-FC9C-F04C-8E70-59D7FD2FA0D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BE7D55D-5367-3046-8F89-60D695C4BC81}"/>
              </a:ext>
            </a:extLst>
          </p:cNvPr>
          <p:cNvGrpSpPr/>
          <p:nvPr/>
        </p:nvGrpSpPr>
        <p:grpSpPr>
          <a:xfrm>
            <a:off x="599145" y="1625706"/>
            <a:ext cx="1229656" cy="390875"/>
            <a:chOff x="2294355" y="1624719"/>
            <a:chExt cx="9303802" cy="390875"/>
          </a:xfrm>
        </p:grpSpPr>
        <p:sp>
          <p:nvSpPr>
            <p:cNvPr id="45" name="Rectangle 44">
              <a:extLst>
                <a:ext uri="{FF2B5EF4-FFF2-40B4-BE49-F238E27FC236}">
                  <a16:creationId xmlns:a16="http://schemas.microsoft.com/office/drawing/2014/main" id="{3DD55556-ABE1-1949-9548-B4CAC55D6C7E}"/>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Type</a:t>
              </a:r>
            </a:p>
          </p:txBody>
        </p:sp>
        <p:cxnSp>
          <p:nvCxnSpPr>
            <p:cNvPr id="47" name="Straight Connector 46">
              <a:extLst>
                <a:ext uri="{FF2B5EF4-FFF2-40B4-BE49-F238E27FC236}">
                  <a16:creationId xmlns:a16="http://schemas.microsoft.com/office/drawing/2014/main" id="{51E9229C-027E-1844-A53B-CE3348226BE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D0E9EBD-4503-4447-8D32-4AFD3EA97148}"/>
              </a:ext>
            </a:extLst>
          </p:cNvPr>
          <p:cNvGrpSpPr/>
          <p:nvPr/>
        </p:nvGrpSpPr>
        <p:grpSpPr>
          <a:xfrm>
            <a:off x="6977893" y="1625706"/>
            <a:ext cx="4606911" cy="390875"/>
            <a:chOff x="2294355" y="1624719"/>
            <a:chExt cx="9303802" cy="390875"/>
          </a:xfrm>
        </p:grpSpPr>
        <p:sp>
          <p:nvSpPr>
            <p:cNvPr id="53" name="Rectangle 52">
              <a:extLst>
                <a:ext uri="{FF2B5EF4-FFF2-40B4-BE49-F238E27FC236}">
                  <a16:creationId xmlns:a16="http://schemas.microsoft.com/office/drawing/2014/main" id="{D0ABFBF7-CFB0-C945-BD65-74D884FB9E48}"/>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Best used…</a:t>
              </a:r>
            </a:p>
          </p:txBody>
        </p:sp>
        <p:cxnSp>
          <p:nvCxnSpPr>
            <p:cNvPr id="54" name="Straight Connector 53">
              <a:extLst>
                <a:ext uri="{FF2B5EF4-FFF2-40B4-BE49-F238E27FC236}">
                  <a16:creationId xmlns:a16="http://schemas.microsoft.com/office/drawing/2014/main" id="{175C1349-1115-8841-A2D6-2671F1365F12}"/>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D09E3854-2013-BA45-88BC-560FFA03A781}"/>
              </a:ext>
            </a:extLst>
          </p:cNvPr>
          <p:cNvSpPr/>
          <p:nvPr/>
        </p:nvSpPr>
        <p:spPr>
          <a:xfrm>
            <a:off x="1970614" y="2184742"/>
            <a:ext cx="4856906"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Desktop research (also known as secondary research) involves the summary, collation and/or synthesis of existing research</a:t>
            </a:r>
          </a:p>
        </p:txBody>
      </p:sp>
      <p:cxnSp>
        <p:nvCxnSpPr>
          <p:cNvPr id="31" name="Straight Connector 30">
            <a:extLst>
              <a:ext uri="{FF2B5EF4-FFF2-40B4-BE49-F238E27FC236}">
                <a16:creationId xmlns:a16="http://schemas.microsoft.com/office/drawing/2014/main" id="{F7CA6976-3EB8-014A-A294-23D755DD4E2D}"/>
              </a:ext>
            </a:extLst>
          </p:cNvPr>
          <p:cNvCxnSpPr>
            <a:cxnSpLocks/>
          </p:cNvCxnSpPr>
          <p:nvPr/>
        </p:nvCxnSpPr>
        <p:spPr>
          <a:xfrm>
            <a:off x="599080" y="2898075"/>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04D004-E318-0F4D-B9B5-1EAEC347B545}"/>
              </a:ext>
            </a:extLst>
          </p:cNvPr>
          <p:cNvSpPr/>
          <p:nvPr/>
        </p:nvSpPr>
        <p:spPr>
          <a:xfrm>
            <a:off x="604049" y="2184742"/>
            <a:ext cx="1226688" cy="648517"/>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Desktop research</a:t>
            </a:r>
          </a:p>
        </p:txBody>
      </p:sp>
      <p:sp>
        <p:nvSpPr>
          <p:cNvPr id="51" name="Rectangle 50">
            <a:extLst>
              <a:ext uri="{FF2B5EF4-FFF2-40B4-BE49-F238E27FC236}">
                <a16:creationId xmlns:a16="http://schemas.microsoft.com/office/drawing/2014/main" id="{DF98CE64-D0A1-1F46-A409-7A7476CC6BDF}"/>
              </a:ext>
            </a:extLst>
          </p:cNvPr>
          <p:cNvSpPr/>
          <p:nvPr/>
        </p:nvSpPr>
        <p:spPr>
          <a:xfrm>
            <a:off x="6967398" y="2184742"/>
            <a:ext cx="4595792"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For early exploratory research</a:t>
            </a:r>
          </a:p>
          <a:p>
            <a:pPr marL="285750" indent="-285750">
              <a:spcAft>
                <a:spcPts val="300"/>
              </a:spcAft>
              <a:buClr>
                <a:schemeClr val="accent1"/>
              </a:buClr>
              <a:buFont typeface="Arial" panose="020B0604020202020204" pitchFamily="34" charset="0"/>
              <a:buChar char="•"/>
            </a:pPr>
            <a:r>
              <a:rPr lang="en-US" sz="1200" dirty="0">
                <a:solidFill>
                  <a:schemeClr val="tx1"/>
                </a:solidFill>
              </a:rPr>
              <a:t>To develop an early ”baseline” understanding</a:t>
            </a:r>
          </a:p>
        </p:txBody>
      </p:sp>
      <p:sp>
        <p:nvSpPr>
          <p:cNvPr id="55" name="Rectangle 54">
            <a:extLst>
              <a:ext uri="{FF2B5EF4-FFF2-40B4-BE49-F238E27FC236}">
                <a16:creationId xmlns:a16="http://schemas.microsoft.com/office/drawing/2014/main" id="{8E6C2465-EBE2-244F-8903-F9709CC48A60}"/>
              </a:ext>
            </a:extLst>
          </p:cNvPr>
          <p:cNvSpPr/>
          <p:nvPr/>
        </p:nvSpPr>
        <p:spPr>
          <a:xfrm>
            <a:off x="1970614" y="2978946"/>
            <a:ext cx="4856906"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A survey is a set of questions used to collect data from a target audience, usually conduced using an online questionnaire.</a:t>
            </a:r>
          </a:p>
        </p:txBody>
      </p:sp>
      <p:sp>
        <p:nvSpPr>
          <p:cNvPr id="56" name="Rectangle 55">
            <a:extLst>
              <a:ext uri="{FF2B5EF4-FFF2-40B4-BE49-F238E27FC236}">
                <a16:creationId xmlns:a16="http://schemas.microsoft.com/office/drawing/2014/main" id="{4A95AA69-F353-DE47-9A5E-3E83379EAB33}"/>
              </a:ext>
            </a:extLst>
          </p:cNvPr>
          <p:cNvSpPr/>
          <p:nvPr/>
        </p:nvSpPr>
        <p:spPr>
          <a:xfrm>
            <a:off x="604049" y="2978946"/>
            <a:ext cx="1226688" cy="648517"/>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Surveys</a:t>
            </a:r>
          </a:p>
        </p:txBody>
      </p:sp>
      <p:sp>
        <p:nvSpPr>
          <p:cNvPr id="57" name="Rectangle 56">
            <a:extLst>
              <a:ext uri="{FF2B5EF4-FFF2-40B4-BE49-F238E27FC236}">
                <a16:creationId xmlns:a16="http://schemas.microsoft.com/office/drawing/2014/main" id="{D5DAA45B-DD31-B04A-A21A-B1C1AD2B2189}"/>
              </a:ext>
            </a:extLst>
          </p:cNvPr>
          <p:cNvSpPr/>
          <p:nvPr/>
        </p:nvSpPr>
        <p:spPr>
          <a:xfrm>
            <a:off x="6967398" y="2978946"/>
            <a:ext cx="4595792"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When hypotheses are known and simply need to be tested</a:t>
            </a:r>
          </a:p>
          <a:p>
            <a:pPr marL="285750" indent="-285750">
              <a:spcAft>
                <a:spcPts val="300"/>
              </a:spcAft>
              <a:buClr>
                <a:schemeClr val="accent1"/>
              </a:buClr>
              <a:buFont typeface="Arial" panose="020B0604020202020204" pitchFamily="34" charset="0"/>
              <a:buChar char="•"/>
            </a:pPr>
            <a:r>
              <a:rPr lang="en-US" sz="1200" dirty="0">
                <a:solidFill>
                  <a:schemeClr val="tx1"/>
                </a:solidFill>
              </a:rPr>
              <a:t>When a large number of respondents must be tested</a:t>
            </a:r>
          </a:p>
        </p:txBody>
      </p:sp>
      <p:cxnSp>
        <p:nvCxnSpPr>
          <p:cNvPr id="58" name="Straight Connector 57">
            <a:extLst>
              <a:ext uri="{FF2B5EF4-FFF2-40B4-BE49-F238E27FC236}">
                <a16:creationId xmlns:a16="http://schemas.microsoft.com/office/drawing/2014/main" id="{C603BBF7-FD08-8D49-8632-0C22DF3A59EB}"/>
              </a:ext>
            </a:extLst>
          </p:cNvPr>
          <p:cNvCxnSpPr>
            <a:cxnSpLocks/>
          </p:cNvCxnSpPr>
          <p:nvPr/>
        </p:nvCxnSpPr>
        <p:spPr>
          <a:xfrm>
            <a:off x="584694" y="3692279"/>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64D2E8C-C8CE-3B42-B852-EF964F28308F}"/>
              </a:ext>
            </a:extLst>
          </p:cNvPr>
          <p:cNvSpPr/>
          <p:nvPr/>
        </p:nvSpPr>
        <p:spPr>
          <a:xfrm>
            <a:off x="1970614" y="3773152"/>
            <a:ext cx="4856906"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An interview conducted with one or more customers, either face-to-face, on the telephone or using video-conference.</a:t>
            </a:r>
          </a:p>
        </p:txBody>
      </p:sp>
      <p:sp>
        <p:nvSpPr>
          <p:cNvPr id="60" name="Rectangle 59">
            <a:extLst>
              <a:ext uri="{FF2B5EF4-FFF2-40B4-BE49-F238E27FC236}">
                <a16:creationId xmlns:a16="http://schemas.microsoft.com/office/drawing/2014/main" id="{014A65E9-6D0E-574F-A822-C313AF03EFBD}"/>
              </a:ext>
            </a:extLst>
          </p:cNvPr>
          <p:cNvSpPr/>
          <p:nvPr/>
        </p:nvSpPr>
        <p:spPr>
          <a:xfrm>
            <a:off x="604049" y="3773152"/>
            <a:ext cx="1226688" cy="648517"/>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Customer interviews</a:t>
            </a:r>
          </a:p>
        </p:txBody>
      </p:sp>
      <p:sp>
        <p:nvSpPr>
          <p:cNvPr id="61" name="Rectangle 60">
            <a:extLst>
              <a:ext uri="{FF2B5EF4-FFF2-40B4-BE49-F238E27FC236}">
                <a16:creationId xmlns:a16="http://schemas.microsoft.com/office/drawing/2014/main" id="{1E31A35E-1780-D44E-BCE0-449CD8E9AF93}"/>
              </a:ext>
            </a:extLst>
          </p:cNvPr>
          <p:cNvSpPr/>
          <p:nvPr/>
        </p:nvSpPr>
        <p:spPr>
          <a:xfrm>
            <a:off x="6967398" y="3773152"/>
            <a:ext cx="4595792"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When hypotheses are not well defined or you want to uncover/explore new potential hypotheses</a:t>
            </a:r>
          </a:p>
          <a:p>
            <a:pPr marL="285750" indent="-285750">
              <a:spcAft>
                <a:spcPts val="300"/>
              </a:spcAft>
              <a:buClr>
                <a:schemeClr val="accent1"/>
              </a:buClr>
              <a:buFont typeface="Arial" panose="020B0604020202020204" pitchFamily="34" charset="0"/>
              <a:buChar char="•"/>
            </a:pPr>
            <a:r>
              <a:rPr lang="en-US" sz="1200" dirty="0">
                <a:solidFill>
                  <a:schemeClr val="tx1"/>
                </a:solidFill>
              </a:rPr>
              <a:t>To go deep into a specific topic, rather than broad</a:t>
            </a:r>
          </a:p>
        </p:txBody>
      </p:sp>
      <p:cxnSp>
        <p:nvCxnSpPr>
          <p:cNvPr id="62" name="Straight Connector 61">
            <a:extLst>
              <a:ext uri="{FF2B5EF4-FFF2-40B4-BE49-F238E27FC236}">
                <a16:creationId xmlns:a16="http://schemas.microsoft.com/office/drawing/2014/main" id="{D05E3CC3-E997-6E41-9A6C-BCB884257062}"/>
              </a:ext>
            </a:extLst>
          </p:cNvPr>
          <p:cNvCxnSpPr>
            <a:cxnSpLocks/>
          </p:cNvCxnSpPr>
          <p:nvPr/>
        </p:nvCxnSpPr>
        <p:spPr>
          <a:xfrm>
            <a:off x="584694" y="4504046"/>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CBFB921-5B6C-7446-B9A6-A064469CD2AF}"/>
              </a:ext>
            </a:extLst>
          </p:cNvPr>
          <p:cNvSpPr/>
          <p:nvPr/>
        </p:nvSpPr>
        <p:spPr>
          <a:xfrm>
            <a:off x="1970614" y="4584917"/>
            <a:ext cx="4856906"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Observing how a customer behaves in a particular situation (e.g. using a product, solving a pain-point, etc)</a:t>
            </a:r>
          </a:p>
        </p:txBody>
      </p:sp>
      <p:sp>
        <p:nvSpPr>
          <p:cNvPr id="64" name="Rectangle 63">
            <a:extLst>
              <a:ext uri="{FF2B5EF4-FFF2-40B4-BE49-F238E27FC236}">
                <a16:creationId xmlns:a16="http://schemas.microsoft.com/office/drawing/2014/main" id="{3EDEF97D-C43F-4849-AEF1-5E03AECE4CF0}"/>
              </a:ext>
            </a:extLst>
          </p:cNvPr>
          <p:cNvSpPr/>
          <p:nvPr/>
        </p:nvSpPr>
        <p:spPr>
          <a:xfrm>
            <a:off x="604049" y="4584917"/>
            <a:ext cx="1226688" cy="648517"/>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Observational studies</a:t>
            </a:r>
          </a:p>
        </p:txBody>
      </p:sp>
      <p:sp>
        <p:nvSpPr>
          <p:cNvPr id="65" name="Rectangle 64">
            <a:extLst>
              <a:ext uri="{FF2B5EF4-FFF2-40B4-BE49-F238E27FC236}">
                <a16:creationId xmlns:a16="http://schemas.microsoft.com/office/drawing/2014/main" id="{6207FAE8-989E-D24C-998F-2555A087231E}"/>
              </a:ext>
            </a:extLst>
          </p:cNvPr>
          <p:cNvSpPr/>
          <p:nvPr/>
        </p:nvSpPr>
        <p:spPr>
          <a:xfrm>
            <a:off x="6967398" y="4584917"/>
            <a:ext cx="4595792"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To understand the “how”, not the “what”</a:t>
            </a:r>
          </a:p>
          <a:p>
            <a:pPr marL="285750" indent="-285750">
              <a:spcAft>
                <a:spcPts val="300"/>
              </a:spcAft>
              <a:buClr>
                <a:schemeClr val="accent1"/>
              </a:buClr>
              <a:buFont typeface="Arial" panose="020B0604020202020204" pitchFamily="34" charset="0"/>
              <a:buChar char="•"/>
            </a:pPr>
            <a:r>
              <a:rPr lang="en-US" sz="1200" dirty="0">
                <a:solidFill>
                  <a:schemeClr val="tx1"/>
                </a:solidFill>
              </a:rPr>
              <a:t>To uncover insights without relying on bias interview participants or survey respondents</a:t>
            </a:r>
          </a:p>
        </p:txBody>
      </p:sp>
      <p:cxnSp>
        <p:nvCxnSpPr>
          <p:cNvPr id="7" name="Straight Connector 6">
            <a:extLst>
              <a:ext uri="{FF2B5EF4-FFF2-40B4-BE49-F238E27FC236}">
                <a16:creationId xmlns:a16="http://schemas.microsoft.com/office/drawing/2014/main" id="{5FAB0B9F-5D66-2E4F-C21C-F8F479246E64}"/>
              </a:ext>
            </a:extLst>
          </p:cNvPr>
          <p:cNvCxnSpPr>
            <a:cxnSpLocks/>
          </p:cNvCxnSpPr>
          <p:nvPr/>
        </p:nvCxnSpPr>
        <p:spPr>
          <a:xfrm>
            <a:off x="584694" y="5315811"/>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9728C06-A7FE-BAD5-4E61-63E6739B7814}"/>
              </a:ext>
            </a:extLst>
          </p:cNvPr>
          <p:cNvSpPr/>
          <p:nvPr/>
        </p:nvSpPr>
        <p:spPr>
          <a:xfrm>
            <a:off x="1970614" y="5396682"/>
            <a:ext cx="4856906"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An interview conducted with a subject-matter expert, either face-to-face, on the telephone or using video-conference. </a:t>
            </a:r>
          </a:p>
        </p:txBody>
      </p:sp>
      <p:sp>
        <p:nvSpPr>
          <p:cNvPr id="9" name="Rectangle 8">
            <a:extLst>
              <a:ext uri="{FF2B5EF4-FFF2-40B4-BE49-F238E27FC236}">
                <a16:creationId xmlns:a16="http://schemas.microsoft.com/office/drawing/2014/main" id="{13641B2E-BC38-8EB9-B909-42D08B709718}"/>
              </a:ext>
            </a:extLst>
          </p:cNvPr>
          <p:cNvSpPr/>
          <p:nvPr/>
        </p:nvSpPr>
        <p:spPr>
          <a:xfrm>
            <a:off x="604049" y="5396682"/>
            <a:ext cx="1226688" cy="648517"/>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Expert interviews</a:t>
            </a:r>
          </a:p>
        </p:txBody>
      </p:sp>
      <p:sp>
        <p:nvSpPr>
          <p:cNvPr id="10" name="Rectangle 9">
            <a:extLst>
              <a:ext uri="{FF2B5EF4-FFF2-40B4-BE49-F238E27FC236}">
                <a16:creationId xmlns:a16="http://schemas.microsoft.com/office/drawing/2014/main" id="{12F3B57D-5E07-D87E-A852-5E7566FB7E8E}"/>
              </a:ext>
            </a:extLst>
          </p:cNvPr>
          <p:cNvSpPr/>
          <p:nvPr/>
        </p:nvSpPr>
        <p:spPr>
          <a:xfrm>
            <a:off x="6967398" y="5396682"/>
            <a:ext cx="4595792" cy="64851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200" dirty="0">
                <a:solidFill>
                  <a:schemeClr val="tx1"/>
                </a:solidFill>
              </a:rPr>
              <a:t>For early exploratory research</a:t>
            </a:r>
          </a:p>
          <a:p>
            <a:pPr marL="285750" indent="-285750">
              <a:spcAft>
                <a:spcPts val="300"/>
              </a:spcAft>
              <a:buClr>
                <a:schemeClr val="accent1"/>
              </a:buClr>
              <a:buFont typeface="Arial" panose="020B0604020202020204" pitchFamily="34" charset="0"/>
              <a:buChar char="•"/>
            </a:pPr>
            <a:r>
              <a:rPr lang="en-US" sz="1200" dirty="0">
                <a:solidFill>
                  <a:schemeClr val="tx1"/>
                </a:solidFill>
              </a:rPr>
              <a:t>To develop an early ”baseline” understanding</a:t>
            </a:r>
          </a:p>
          <a:p>
            <a:pPr marL="285750" indent="-285750">
              <a:spcAft>
                <a:spcPts val="300"/>
              </a:spcAft>
              <a:buClr>
                <a:schemeClr val="accent1"/>
              </a:buClr>
              <a:buFont typeface="Arial" panose="020B0604020202020204" pitchFamily="34" charset="0"/>
              <a:buChar char="•"/>
            </a:pPr>
            <a:r>
              <a:rPr lang="en-US" sz="1200" dirty="0">
                <a:solidFill>
                  <a:schemeClr val="tx1"/>
                </a:solidFill>
              </a:rPr>
              <a:t>When desktop research materials are unavailable</a:t>
            </a:r>
          </a:p>
        </p:txBody>
      </p:sp>
    </p:spTree>
    <p:extLst>
      <p:ext uri="{BB962C8B-B14F-4D97-AF65-F5344CB8AC3E}">
        <p14:creationId xmlns:p14="http://schemas.microsoft.com/office/powerpoint/2010/main" val="422587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We captured customer needs from various sources…</a:t>
            </a:r>
          </a:p>
        </p:txBody>
      </p:sp>
      <p:sp>
        <p:nvSpPr>
          <p:cNvPr id="6" name="Rectangle 5">
            <a:extLst>
              <a:ext uri="{FF2B5EF4-FFF2-40B4-BE49-F238E27FC236}">
                <a16:creationId xmlns:a16="http://schemas.microsoft.com/office/drawing/2014/main" id="{93F15DBB-2138-5347-BE7D-80669EED306D}"/>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25" name="Group 24">
            <a:extLst>
              <a:ext uri="{FF2B5EF4-FFF2-40B4-BE49-F238E27FC236}">
                <a16:creationId xmlns:a16="http://schemas.microsoft.com/office/drawing/2014/main" id="{CDA44025-67DA-0E37-3144-8C9AC41FEBC8}"/>
              </a:ext>
            </a:extLst>
          </p:cNvPr>
          <p:cNvGrpSpPr/>
          <p:nvPr/>
        </p:nvGrpSpPr>
        <p:grpSpPr>
          <a:xfrm>
            <a:off x="593888" y="2018471"/>
            <a:ext cx="11018991" cy="3989799"/>
            <a:chOff x="593888" y="1666581"/>
            <a:chExt cx="11018991" cy="4388779"/>
          </a:xfrm>
        </p:grpSpPr>
        <p:sp>
          <p:nvSpPr>
            <p:cNvPr id="3" name="Rectangle 2">
              <a:extLst>
                <a:ext uri="{FF2B5EF4-FFF2-40B4-BE49-F238E27FC236}">
                  <a16:creationId xmlns:a16="http://schemas.microsoft.com/office/drawing/2014/main" id="{5FB2AAE0-CB13-FA0F-0BC8-7173B23A6E16}"/>
                </a:ext>
              </a:extLst>
            </p:cNvPr>
            <p:cNvSpPr/>
            <p:nvPr/>
          </p:nvSpPr>
          <p:spPr>
            <a:xfrm>
              <a:off x="593888" y="1666582"/>
              <a:ext cx="2025518" cy="39589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Desktop research</a:t>
              </a:r>
            </a:p>
          </p:txBody>
        </p:sp>
        <p:sp>
          <p:nvSpPr>
            <p:cNvPr id="5" name="Rectangle 4">
              <a:extLst>
                <a:ext uri="{FF2B5EF4-FFF2-40B4-BE49-F238E27FC236}">
                  <a16:creationId xmlns:a16="http://schemas.microsoft.com/office/drawing/2014/main" id="{E199FE0C-775C-4A4E-F21E-735C41E77C34}"/>
                </a:ext>
              </a:extLst>
            </p:cNvPr>
            <p:cNvSpPr/>
            <p:nvPr/>
          </p:nvSpPr>
          <p:spPr>
            <a:xfrm>
              <a:off x="2842256" y="1666582"/>
              <a:ext cx="2025518" cy="39589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Surveys</a:t>
              </a:r>
            </a:p>
          </p:txBody>
        </p:sp>
        <p:sp>
          <p:nvSpPr>
            <p:cNvPr id="15" name="Rectangle 14">
              <a:extLst>
                <a:ext uri="{FF2B5EF4-FFF2-40B4-BE49-F238E27FC236}">
                  <a16:creationId xmlns:a16="http://schemas.microsoft.com/office/drawing/2014/main" id="{41E25BD5-044E-484A-2F5B-5DA8E35A784E}"/>
                </a:ext>
              </a:extLst>
            </p:cNvPr>
            <p:cNvSpPr/>
            <p:nvPr/>
          </p:nvSpPr>
          <p:spPr>
            <a:xfrm>
              <a:off x="5090625" y="1666582"/>
              <a:ext cx="2025518" cy="39589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Expert interviews</a:t>
              </a:r>
            </a:p>
          </p:txBody>
        </p:sp>
        <p:sp>
          <p:nvSpPr>
            <p:cNvPr id="16" name="Rectangle 15">
              <a:extLst>
                <a:ext uri="{FF2B5EF4-FFF2-40B4-BE49-F238E27FC236}">
                  <a16:creationId xmlns:a16="http://schemas.microsoft.com/office/drawing/2014/main" id="{168219CA-D815-5663-16FE-90BBE2990525}"/>
                </a:ext>
              </a:extLst>
            </p:cNvPr>
            <p:cNvSpPr/>
            <p:nvPr/>
          </p:nvSpPr>
          <p:spPr>
            <a:xfrm>
              <a:off x="7338993" y="1666582"/>
              <a:ext cx="2025518" cy="39589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Customer interviews</a:t>
              </a:r>
            </a:p>
          </p:txBody>
        </p:sp>
        <p:sp>
          <p:nvSpPr>
            <p:cNvPr id="17" name="Rectangle 16">
              <a:extLst>
                <a:ext uri="{FF2B5EF4-FFF2-40B4-BE49-F238E27FC236}">
                  <a16:creationId xmlns:a16="http://schemas.microsoft.com/office/drawing/2014/main" id="{06494B43-C989-AA49-6042-64EB471E3A06}"/>
                </a:ext>
              </a:extLst>
            </p:cNvPr>
            <p:cNvSpPr/>
            <p:nvPr/>
          </p:nvSpPr>
          <p:spPr>
            <a:xfrm>
              <a:off x="9587361" y="1666581"/>
              <a:ext cx="2025518" cy="39589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Observational Studies</a:t>
              </a:r>
            </a:p>
          </p:txBody>
        </p:sp>
        <p:cxnSp>
          <p:nvCxnSpPr>
            <p:cNvPr id="19" name="Straight Connector 18">
              <a:extLst>
                <a:ext uri="{FF2B5EF4-FFF2-40B4-BE49-F238E27FC236}">
                  <a16:creationId xmlns:a16="http://schemas.microsoft.com/office/drawing/2014/main" id="{D5085C26-3DDC-A299-D899-1617E35718A9}"/>
                </a:ext>
              </a:extLst>
            </p:cNvPr>
            <p:cNvCxnSpPr>
              <a:cxnSpLocks/>
            </p:cNvCxnSpPr>
            <p:nvPr/>
          </p:nvCxnSpPr>
          <p:spPr>
            <a:xfrm>
              <a:off x="2722520" y="1666581"/>
              <a:ext cx="0" cy="4388779"/>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5CC8503-F487-1CA0-DA28-031418063A4D}"/>
                </a:ext>
              </a:extLst>
            </p:cNvPr>
            <p:cNvCxnSpPr>
              <a:cxnSpLocks/>
            </p:cNvCxnSpPr>
            <p:nvPr/>
          </p:nvCxnSpPr>
          <p:spPr>
            <a:xfrm>
              <a:off x="4978040" y="1666581"/>
              <a:ext cx="0" cy="4388779"/>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881A74-4C91-9558-C047-BA1F1D1D6C7F}"/>
                </a:ext>
              </a:extLst>
            </p:cNvPr>
            <p:cNvCxnSpPr>
              <a:cxnSpLocks/>
            </p:cNvCxnSpPr>
            <p:nvPr/>
          </p:nvCxnSpPr>
          <p:spPr>
            <a:xfrm>
              <a:off x="7223400" y="1666581"/>
              <a:ext cx="0" cy="4388779"/>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169DCF-A78A-5CDD-6E94-ADB150732D4C}"/>
                </a:ext>
              </a:extLst>
            </p:cNvPr>
            <p:cNvCxnSpPr>
              <a:cxnSpLocks/>
            </p:cNvCxnSpPr>
            <p:nvPr/>
          </p:nvCxnSpPr>
          <p:spPr>
            <a:xfrm>
              <a:off x="9478920" y="1666581"/>
              <a:ext cx="0" cy="4388779"/>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E872037E-0D0C-9D21-0DBF-AA47758FB315}"/>
              </a:ext>
            </a:extLst>
          </p:cNvPr>
          <p:cNvCxnSpPr>
            <a:cxnSpLocks/>
          </p:cNvCxnSpPr>
          <p:nvPr/>
        </p:nvCxnSpPr>
        <p:spPr>
          <a:xfrm>
            <a:off x="593888" y="1793061"/>
            <a:ext cx="11018991" cy="0"/>
          </a:xfrm>
          <a:prstGeom prst="line">
            <a:avLst/>
          </a:prstGeom>
          <a:ln w="1905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DE680D4-2340-6DCF-AE43-516A4427D875}"/>
              </a:ext>
            </a:extLst>
          </p:cNvPr>
          <p:cNvSpPr/>
          <p:nvPr/>
        </p:nvSpPr>
        <p:spPr>
          <a:xfrm>
            <a:off x="1046480" y="1621993"/>
            <a:ext cx="1270000" cy="30409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000" b="1" i="1" dirty="0">
                <a:solidFill>
                  <a:schemeClr val="accent1"/>
                </a:solidFill>
              </a:rPr>
              <a:t>More quantitative</a:t>
            </a:r>
          </a:p>
        </p:txBody>
      </p:sp>
      <p:sp>
        <p:nvSpPr>
          <p:cNvPr id="29" name="Rectangle 28">
            <a:extLst>
              <a:ext uri="{FF2B5EF4-FFF2-40B4-BE49-F238E27FC236}">
                <a16:creationId xmlns:a16="http://schemas.microsoft.com/office/drawing/2014/main" id="{7C24BA36-9B24-58A0-3EC5-6CAA1275A7DA}"/>
              </a:ext>
            </a:extLst>
          </p:cNvPr>
          <p:cNvSpPr/>
          <p:nvPr/>
        </p:nvSpPr>
        <p:spPr>
          <a:xfrm>
            <a:off x="9888172" y="1621993"/>
            <a:ext cx="1270000" cy="30409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000" b="1" i="1" dirty="0">
                <a:solidFill>
                  <a:schemeClr val="accent1"/>
                </a:solidFill>
              </a:rPr>
              <a:t>More qualitative</a:t>
            </a:r>
          </a:p>
        </p:txBody>
      </p:sp>
      <p:sp>
        <p:nvSpPr>
          <p:cNvPr id="30" name="Rectangle 29">
            <a:extLst>
              <a:ext uri="{FF2B5EF4-FFF2-40B4-BE49-F238E27FC236}">
                <a16:creationId xmlns:a16="http://schemas.microsoft.com/office/drawing/2014/main" id="{996992AD-AE42-12FF-AA36-767CF682F8BD}"/>
              </a:ext>
            </a:extLst>
          </p:cNvPr>
          <p:cNvSpPr/>
          <p:nvPr/>
        </p:nvSpPr>
        <p:spPr>
          <a:xfrm>
            <a:off x="593888" y="2470765"/>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7" name="Rectangle 6">
            <a:extLst>
              <a:ext uri="{FF2B5EF4-FFF2-40B4-BE49-F238E27FC236}">
                <a16:creationId xmlns:a16="http://schemas.microsoft.com/office/drawing/2014/main" id="{751028CC-EF6B-7398-A860-EFCBB79E49C6}"/>
              </a:ext>
            </a:extLst>
          </p:cNvPr>
          <p:cNvSpPr/>
          <p:nvPr/>
        </p:nvSpPr>
        <p:spPr>
          <a:xfrm>
            <a:off x="593888" y="3040321"/>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8" name="Rectangle 7">
            <a:extLst>
              <a:ext uri="{FF2B5EF4-FFF2-40B4-BE49-F238E27FC236}">
                <a16:creationId xmlns:a16="http://schemas.microsoft.com/office/drawing/2014/main" id="{81B33429-8843-87B6-AB82-098C6D3EE718}"/>
              </a:ext>
            </a:extLst>
          </p:cNvPr>
          <p:cNvSpPr/>
          <p:nvPr/>
        </p:nvSpPr>
        <p:spPr>
          <a:xfrm>
            <a:off x="593888" y="3626589"/>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10" name="Rectangle 9">
            <a:extLst>
              <a:ext uri="{FF2B5EF4-FFF2-40B4-BE49-F238E27FC236}">
                <a16:creationId xmlns:a16="http://schemas.microsoft.com/office/drawing/2014/main" id="{C548F847-94B7-B5A6-D964-67749AD3C8A1}"/>
              </a:ext>
            </a:extLst>
          </p:cNvPr>
          <p:cNvSpPr/>
          <p:nvPr/>
        </p:nvSpPr>
        <p:spPr>
          <a:xfrm>
            <a:off x="2857481" y="2470765"/>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13" name="Rectangle 12">
            <a:extLst>
              <a:ext uri="{FF2B5EF4-FFF2-40B4-BE49-F238E27FC236}">
                <a16:creationId xmlns:a16="http://schemas.microsoft.com/office/drawing/2014/main" id="{0843F386-F737-A576-C078-A35787E63E67}"/>
              </a:ext>
            </a:extLst>
          </p:cNvPr>
          <p:cNvSpPr/>
          <p:nvPr/>
        </p:nvSpPr>
        <p:spPr>
          <a:xfrm>
            <a:off x="5090625" y="2470765"/>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14" name="Rectangle 13">
            <a:extLst>
              <a:ext uri="{FF2B5EF4-FFF2-40B4-BE49-F238E27FC236}">
                <a16:creationId xmlns:a16="http://schemas.microsoft.com/office/drawing/2014/main" id="{F655C582-8BDE-865C-C672-BA0D0176DB26}"/>
              </a:ext>
            </a:extLst>
          </p:cNvPr>
          <p:cNvSpPr/>
          <p:nvPr/>
        </p:nvSpPr>
        <p:spPr>
          <a:xfrm>
            <a:off x="5090625" y="3040321"/>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20" name="Rectangle 19">
            <a:extLst>
              <a:ext uri="{FF2B5EF4-FFF2-40B4-BE49-F238E27FC236}">
                <a16:creationId xmlns:a16="http://schemas.microsoft.com/office/drawing/2014/main" id="{07A036FA-C8B7-9933-7D29-DC63E6568D3A}"/>
              </a:ext>
            </a:extLst>
          </p:cNvPr>
          <p:cNvSpPr/>
          <p:nvPr/>
        </p:nvSpPr>
        <p:spPr>
          <a:xfrm>
            <a:off x="7337721" y="2470765"/>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21" name="Rectangle 20">
            <a:extLst>
              <a:ext uri="{FF2B5EF4-FFF2-40B4-BE49-F238E27FC236}">
                <a16:creationId xmlns:a16="http://schemas.microsoft.com/office/drawing/2014/main" id="{83704C6E-EA25-57DC-CBD9-2B2EF04C5D9F}"/>
              </a:ext>
            </a:extLst>
          </p:cNvPr>
          <p:cNvSpPr/>
          <p:nvPr/>
        </p:nvSpPr>
        <p:spPr>
          <a:xfrm>
            <a:off x="7337721" y="3040321"/>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27" name="Rectangle 26">
            <a:extLst>
              <a:ext uri="{FF2B5EF4-FFF2-40B4-BE49-F238E27FC236}">
                <a16:creationId xmlns:a16="http://schemas.microsoft.com/office/drawing/2014/main" id="{90846280-DF64-AD59-EAC6-81D94A55B2C3}"/>
              </a:ext>
            </a:extLst>
          </p:cNvPr>
          <p:cNvSpPr/>
          <p:nvPr/>
        </p:nvSpPr>
        <p:spPr>
          <a:xfrm>
            <a:off x="7337721" y="3626589"/>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31" name="Rectangle 30">
            <a:extLst>
              <a:ext uri="{FF2B5EF4-FFF2-40B4-BE49-F238E27FC236}">
                <a16:creationId xmlns:a16="http://schemas.microsoft.com/office/drawing/2014/main" id="{2823D7EC-2FE4-21F2-0794-4CB4A622E871}"/>
              </a:ext>
            </a:extLst>
          </p:cNvPr>
          <p:cNvSpPr/>
          <p:nvPr/>
        </p:nvSpPr>
        <p:spPr>
          <a:xfrm>
            <a:off x="7337721" y="4193207"/>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32" name="Rectangle 31">
            <a:extLst>
              <a:ext uri="{FF2B5EF4-FFF2-40B4-BE49-F238E27FC236}">
                <a16:creationId xmlns:a16="http://schemas.microsoft.com/office/drawing/2014/main" id="{DB5D4BB5-380A-70E6-DB19-4927ACC2016E}"/>
              </a:ext>
            </a:extLst>
          </p:cNvPr>
          <p:cNvSpPr/>
          <p:nvPr/>
        </p:nvSpPr>
        <p:spPr>
          <a:xfrm>
            <a:off x="7337721" y="4762763"/>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34" name="Rectangle 33">
            <a:extLst>
              <a:ext uri="{FF2B5EF4-FFF2-40B4-BE49-F238E27FC236}">
                <a16:creationId xmlns:a16="http://schemas.microsoft.com/office/drawing/2014/main" id="{2EB9F865-49D3-5FFC-6BD7-6D9A77FF4E79}"/>
              </a:ext>
            </a:extLst>
          </p:cNvPr>
          <p:cNvSpPr/>
          <p:nvPr/>
        </p:nvSpPr>
        <p:spPr>
          <a:xfrm>
            <a:off x="9587367" y="2470765"/>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35" name="Rectangle 34">
            <a:extLst>
              <a:ext uri="{FF2B5EF4-FFF2-40B4-BE49-F238E27FC236}">
                <a16:creationId xmlns:a16="http://schemas.microsoft.com/office/drawing/2014/main" id="{A60802D0-F2D8-4641-1E9B-2C0E537DB904}"/>
              </a:ext>
            </a:extLst>
          </p:cNvPr>
          <p:cNvSpPr/>
          <p:nvPr/>
        </p:nvSpPr>
        <p:spPr>
          <a:xfrm>
            <a:off x="9587367" y="3040321"/>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
        <p:nvSpPr>
          <p:cNvPr id="36" name="Rectangle 35">
            <a:extLst>
              <a:ext uri="{FF2B5EF4-FFF2-40B4-BE49-F238E27FC236}">
                <a16:creationId xmlns:a16="http://schemas.microsoft.com/office/drawing/2014/main" id="{A43BA25C-83BB-AE7A-DBA1-B4896FB5358E}"/>
              </a:ext>
            </a:extLst>
          </p:cNvPr>
          <p:cNvSpPr/>
          <p:nvPr/>
        </p:nvSpPr>
        <p:spPr>
          <a:xfrm>
            <a:off x="9587367" y="3626589"/>
            <a:ext cx="2025512" cy="461665"/>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spAutoFit/>
          </a:bodyPr>
          <a:lstStyle/>
          <a:p>
            <a:pPr>
              <a:spcAft>
                <a:spcPts val="300"/>
              </a:spcAft>
              <a:buClr>
                <a:schemeClr val="accent1"/>
              </a:buClr>
            </a:pPr>
            <a:r>
              <a:rPr lang="en-US" sz="1200" dirty="0">
                <a:solidFill>
                  <a:schemeClr val="tx1"/>
                </a:solidFill>
              </a:rPr>
              <a:t>Example customer need here</a:t>
            </a:r>
          </a:p>
        </p:txBody>
      </p:sp>
    </p:spTree>
    <p:extLst>
      <p:ext uri="{BB962C8B-B14F-4D97-AF65-F5344CB8AC3E}">
        <p14:creationId xmlns:p14="http://schemas.microsoft.com/office/powerpoint/2010/main" val="282886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…and ran a number of innovation accelerators</a:t>
            </a:r>
          </a:p>
        </p:txBody>
      </p:sp>
      <p:sp>
        <p:nvSpPr>
          <p:cNvPr id="8" name="Rectangle 7">
            <a:extLst>
              <a:ext uri="{FF2B5EF4-FFF2-40B4-BE49-F238E27FC236}">
                <a16:creationId xmlns:a16="http://schemas.microsoft.com/office/drawing/2014/main" id="{510BF390-466D-3BCD-4507-863E740165FD}"/>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33B8D7EA-88CD-75CB-ABE0-E4500580F738}"/>
              </a:ext>
            </a:extLst>
          </p:cNvPr>
          <p:cNvSpPr/>
          <p:nvPr/>
        </p:nvSpPr>
        <p:spPr>
          <a:xfrm>
            <a:off x="585639"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Hackathon</a:t>
            </a:r>
          </a:p>
        </p:txBody>
      </p:sp>
      <p:grpSp>
        <p:nvGrpSpPr>
          <p:cNvPr id="10" name="Group 9">
            <a:extLst>
              <a:ext uri="{FF2B5EF4-FFF2-40B4-BE49-F238E27FC236}">
                <a16:creationId xmlns:a16="http://schemas.microsoft.com/office/drawing/2014/main" id="{E81D378A-9D92-853D-6C64-04FD145BA214}"/>
              </a:ext>
            </a:extLst>
          </p:cNvPr>
          <p:cNvGrpSpPr/>
          <p:nvPr/>
        </p:nvGrpSpPr>
        <p:grpSpPr>
          <a:xfrm>
            <a:off x="4113812" y="1643846"/>
            <a:ext cx="3947282" cy="4384814"/>
            <a:chOff x="4113812" y="2381692"/>
            <a:chExt cx="3947282" cy="3646968"/>
          </a:xfrm>
        </p:grpSpPr>
        <p:cxnSp>
          <p:nvCxnSpPr>
            <p:cNvPr id="11" name="Straight Connector 10">
              <a:extLst>
                <a:ext uri="{FF2B5EF4-FFF2-40B4-BE49-F238E27FC236}">
                  <a16:creationId xmlns:a16="http://schemas.microsoft.com/office/drawing/2014/main" id="{CE40C74C-ACD8-9EF9-A9BF-D7397AC779D8}"/>
                </a:ext>
              </a:extLst>
            </p:cNvPr>
            <p:cNvCxnSpPr>
              <a:cxnSpLocks/>
            </p:cNvCxnSpPr>
            <p:nvPr/>
          </p:nvCxnSpPr>
          <p:spPr>
            <a:xfrm flipV="1">
              <a:off x="4113812" y="2381693"/>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941BE9-76EE-B331-A13E-203E2C02739C}"/>
                </a:ext>
              </a:extLst>
            </p:cNvPr>
            <p:cNvCxnSpPr>
              <a:cxnSpLocks/>
            </p:cNvCxnSpPr>
            <p:nvPr/>
          </p:nvCxnSpPr>
          <p:spPr>
            <a:xfrm flipV="1">
              <a:off x="8061094" y="2381692"/>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4781C86-545E-9720-F95E-772ECC38BD2D}"/>
              </a:ext>
            </a:extLst>
          </p:cNvPr>
          <p:cNvSpPr/>
          <p:nvPr/>
        </p:nvSpPr>
        <p:spPr>
          <a:xfrm>
            <a:off x="585640" y="3889248"/>
            <a:ext cx="3348408" cy="215022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An event where teams are tasked with ideating and developing a fully functioning product in a short period of time (1-2 days)</a:t>
            </a:r>
          </a:p>
          <a:p>
            <a:pPr marL="285750" indent="-285750">
              <a:lnSpc>
                <a:spcPct val="120000"/>
              </a:lnSpc>
              <a:buFont typeface="Arial" panose="020B0604020202020204" pitchFamily="34" charset="0"/>
              <a:buChar char="•"/>
            </a:pPr>
            <a:r>
              <a:rPr lang="en-US" sz="1400" dirty="0">
                <a:solidFill>
                  <a:schemeClr val="tx1"/>
                </a:solidFill>
              </a:rPr>
              <a:t>Products are judged by a panel of experts</a:t>
            </a:r>
          </a:p>
          <a:p>
            <a:pPr marL="285750" indent="-285750">
              <a:lnSpc>
                <a:spcPct val="120000"/>
              </a:lnSpc>
              <a:buFont typeface="Arial" panose="020B0604020202020204" pitchFamily="34" charset="0"/>
              <a:buChar char="•"/>
            </a:pPr>
            <a:r>
              <a:rPr lang="en-US" sz="1400" dirty="0">
                <a:solidFill>
                  <a:schemeClr val="tx1"/>
                </a:solidFill>
              </a:rPr>
              <a:t>Winning products are selected for further development</a:t>
            </a:r>
          </a:p>
        </p:txBody>
      </p:sp>
      <p:sp>
        <p:nvSpPr>
          <p:cNvPr id="14" name="Rectangle 13">
            <a:extLst>
              <a:ext uri="{FF2B5EF4-FFF2-40B4-BE49-F238E27FC236}">
                <a16:creationId xmlns:a16="http://schemas.microsoft.com/office/drawing/2014/main" id="{C6360DDF-A109-0A41-C43E-0154C1883555}"/>
              </a:ext>
            </a:extLst>
          </p:cNvPr>
          <p:cNvSpPr/>
          <p:nvPr/>
        </p:nvSpPr>
        <p:spPr>
          <a:xfrm>
            <a:off x="8252434" y="3889248"/>
            <a:ext cx="3348408" cy="215022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An event where participants are invited to present their idea or product in 5 minutes or less</a:t>
            </a:r>
          </a:p>
          <a:p>
            <a:pPr marL="285750" indent="-285750">
              <a:lnSpc>
                <a:spcPct val="120000"/>
              </a:lnSpc>
              <a:buFont typeface="Arial" panose="020B0604020202020204" pitchFamily="34" charset="0"/>
              <a:buChar char="•"/>
            </a:pPr>
            <a:r>
              <a:rPr lang="en-US" sz="1400" dirty="0">
                <a:solidFill>
                  <a:schemeClr val="tx1"/>
                </a:solidFill>
              </a:rPr>
              <a:t>Pitches are judged by a panel of experts</a:t>
            </a:r>
          </a:p>
          <a:p>
            <a:pPr marL="285750" indent="-285750">
              <a:lnSpc>
                <a:spcPct val="120000"/>
              </a:lnSpc>
              <a:buFont typeface="Arial" panose="020B0604020202020204" pitchFamily="34" charset="0"/>
              <a:buChar char="•"/>
            </a:pPr>
            <a:r>
              <a:rPr lang="en-US" sz="1400" dirty="0">
                <a:solidFill>
                  <a:schemeClr val="tx1"/>
                </a:solidFill>
              </a:rPr>
              <a:t>Winning pitches receive investment and/or partnership opportunities to further develop their product</a:t>
            </a:r>
          </a:p>
        </p:txBody>
      </p:sp>
      <p:sp>
        <p:nvSpPr>
          <p:cNvPr id="15" name="Rectangle 14">
            <a:extLst>
              <a:ext uri="{FF2B5EF4-FFF2-40B4-BE49-F238E27FC236}">
                <a16:creationId xmlns:a16="http://schemas.microsoft.com/office/drawing/2014/main" id="{BF35D553-2C14-D247-0D25-3728BCB9423A}"/>
              </a:ext>
            </a:extLst>
          </p:cNvPr>
          <p:cNvSpPr/>
          <p:nvPr/>
        </p:nvSpPr>
        <p:spPr>
          <a:xfrm>
            <a:off x="4293576" y="3889248"/>
            <a:ext cx="3576175" cy="215022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A dedicated team that is separated from the larger organization, and tasked with researching and prototyping new products</a:t>
            </a:r>
          </a:p>
          <a:p>
            <a:pPr marL="285750" indent="-285750">
              <a:lnSpc>
                <a:spcPct val="120000"/>
              </a:lnSpc>
              <a:buFont typeface="Arial" panose="020B0604020202020204" pitchFamily="34" charset="0"/>
              <a:buChar char="•"/>
            </a:pPr>
            <a:r>
              <a:rPr lang="en-US" sz="1400" dirty="0">
                <a:solidFill>
                  <a:schemeClr val="tx1"/>
                </a:solidFill>
              </a:rPr>
              <a:t>Products are evaluated and received funding to move from prototype to fully-fledged product development</a:t>
            </a:r>
          </a:p>
        </p:txBody>
      </p:sp>
      <p:sp>
        <p:nvSpPr>
          <p:cNvPr id="16" name="Rectangle 15">
            <a:extLst>
              <a:ext uri="{FF2B5EF4-FFF2-40B4-BE49-F238E27FC236}">
                <a16:creationId xmlns:a16="http://schemas.microsoft.com/office/drawing/2014/main" id="{AF0AC921-FAB9-3B91-ABEA-2E4671759C92}"/>
              </a:ext>
            </a:extLst>
          </p:cNvPr>
          <p:cNvSpPr/>
          <p:nvPr/>
        </p:nvSpPr>
        <p:spPr>
          <a:xfrm>
            <a:off x="4279892" y="1643846"/>
            <a:ext cx="3590892"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Innovation “garage”</a:t>
            </a:r>
          </a:p>
        </p:txBody>
      </p:sp>
      <p:sp>
        <p:nvSpPr>
          <p:cNvPr id="17" name="Rectangle 16">
            <a:extLst>
              <a:ext uri="{FF2B5EF4-FFF2-40B4-BE49-F238E27FC236}">
                <a16:creationId xmlns:a16="http://schemas.microsoft.com/office/drawing/2014/main" id="{4E06EAAD-D565-340D-1B99-D6F300A2730D}"/>
              </a:ext>
            </a:extLst>
          </p:cNvPr>
          <p:cNvSpPr/>
          <p:nvPr/>
        </p:nvSpPr>
        <p:spPr>
          <a:xfrm>
            <a:off x="8228667"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Pitch night</a:t>
            </a:r>
          </a:p>
        </p:txBody>
      </p:sp>
      <p:pic>
        <p:nvPicPr>
          <p:cNvPr id="25" name="Picture 24">
            <a:extLst>
              <a:ext uri="{FF2B5EF4-FFF2-40B4-BE49-F238E27FC236}">
                <a16:creationId xmlns:a16="http://schemas.microsoft.com/office/drawing/2014/main" id="{B05AA56C-F8C2-8409-B919-3381D24DC523}"/>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67968" y="2433647"/>
            <a:ext cx="1921966" cy="1281311"/>
          </a:xfrm>
          <a:prstGeom prst="rect">
            <a:avLst/>
          </a:prstGeom>
        </p:spPr>
      </p:pic>
      <p:pic>
        <p:nvPicPr>
          <p:cNvPr id="27" name="Picture 26">
            <a:extLst>
              <a:ext uri="{FF2B5EF4-FFF2-40B4-BE49-F238E27FC236}">
                <a16:creationId xmlns:a16="http://schemas.microsoft.com/office/drawing/2014/main" id="{93A6974F-FD63-6760-DA63-C0F7523B2C6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149932" y="2429599"/>
            <a:ext cx="1892135" cy="1261423"/>
          </a:xfrm>
          <a:prstGeom prst="rect">
            <a:avLst/>
          </a:prstGeom>
        </p:spPr>
      </p:pic>
      <p:pic>
        <p:nvPicPr>
          <p:cNvPr id="29" name="Picture 28">
            <a:extLst>
              <a:ext uri="{FF2B5EF4-FFF2-40B4-BE49-F238E27FC236}">
                <a16:creationId xmlns:a16="http://schemas.microsoft.com/office/drawing/2014/main" id="{214CD3AC-8DB8-B584-9219-AA46B978B0D3}"/>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8951017" y="2429598"/>
            <a:ext cx="1892135" cy="1261423"/>
          </a:xfrm>
          <a:prstGeom prst="rect">
            <a:avLst/>
          </a:prstGeom>
        </p:spPr>
      </p:pic>
    </p:spTree>
    <p:extLst>
      <p:ext uri="{BB962C8B-B14F-4D97-AF65-F5344CB8AC3E}">
        <p14:creationId xmlns:p14="http://schemas.microsoft.com/office/powerpoint/2010/main" val="171028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267090370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Table of Contents</a:t>
            </a:r>
          </a:p>
        </p:txBody>
      </p:sp>
      <p:sp>
        <p:nvSpPr>
          <p:cNvPr id="4" name="Text Placeholder 2">
            <a:hlinkClick r:id="rId10" action="ppaction://hlinksldjump"/>
            <a:extLst>
              <a:ext uri="{FF2B5EF4-FFF2-40B4-BE49-F238E27FC236}">
                <a16:creationId xmlns:a16="http://schemas.microsoft.com/office/drawing/2014/main" id="{2B0E3D90-4B0C-DF50-DBF6-19D6CEF58CB1}"/>
              </a:ext>
            </a:extLst>
          </p:cNvPr>
          <p:cNvSpPr txBox="1">
            <a:spLocks/>
          </p:cNvSpPr>
          <p:nvPr>
            <p:custDataLst>
              <p:tags r:id="rId2"/>
            </p:custDataLst>
          </p:nvPr>
        </p:nvSpPr>
        <p:spPr bwMode="auto">
          <a:xfrm>
            <a:off x="3517900" y="215741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Customer research and </a:t>
            </a:r>
            <a:r>
              <a:rPr lang="en-US"/>
              <a:t>needs analysis</a:t>
            </a:r>
            <a:endParaRPr lang="en-US" dirty="0"/>
          </a:p>
        </p:txBody>
      </p:sp>
      <p:sp>
        <p:nvSpPr>
          <p:cNvPr id="128" name="Text Placeholder 2">
            <a:extLst>
              <a:ext uri="{FF2B5EF4-FFF2-40B4-BE49-F238E27FC236}">
                <a16:creationId xmlns:a16="http://schemas.microsoft.com/office/drawing/2014/main" id="{FB554A96-1945-E9C5-0089-337DB6B24FE3}"/>
              </a:ext>
            </a:extLst>
          </p:cNvPr>
          <p:cNvSpPr txBox="1">
            <a:spLocks/>
          </p:cNvSpPr>
          <p:nvPr>
            <p:custDataLst>
              <p:tags r:id="rId3"/>
            </p:custDataLst>
          </p:nvPr>
        </p:nvSpPr>
        <p:spPr bwMode="auto">
          <a:xfrm>
            <a:off x="3517900" y="2635250"/>
            <a:ext cx="5157788" cy="477838"/>
          </a:xfrm>
          <a:prstGeom prst="rect">
            <a:avLst/>
          </a:prstGeom>
          <a:solidFill>
            <a:schemeClr val="accent1"/>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b="1" dirty="0">
                <a:solidFill>
                  <a:schemeClr val="tx2"/>
                </a:solidFill>
              </a:rPr>
              <a:t>Ideation and </a:t>
            </a:r>
            <a:r>
              <a:rPr lang="en-US" b="1">
                <a:solidFill>
                  <a:schemeClr val="tx2"/>
                </a:solidFill>
              </a:rPr>
              <a:t>solution prioritization</a:t>
            </a:r>
            <a:endParaRPr lang="en-US" b="1" dirty="0">
              <a:solidFill>
                <a:schemeClr val="tx2"/>
              </a:solidFill>
            </a:endParaRPr>
          </a:p>
        </p:txBody>
      </p:sp>
      <p:sp>
        <p:nvSpPr>
          <p:cNvPr id="16" name="Text Placeholder 2">
            <a:hlinkClick r:id="rId11" action="ppaction://hlinksldjump"/>
            <a:extLst>
              <a:ext uri="{FF2B5EF4-FFF2-40B4-BE49-F238E27FC236}">
                <a16:creationId xmlns:a16="http://schemas.microsoft.com/office/drawing/2014/main" id="{0E8BA91D-AEA3-6763-0421-F4573B3F62A1}"/>
              </a:ext>
            </a:extLst>
          </p:cNvPr>
          <p:cNvSpPr txBox="1">
            <a:spLocks/>
          </p:cNvSpPr>
          <p:nvPr>
            <p:custDataLst>
              <p:tags r:id="rId4"/>
            </p:custDataLst>
          </p:nvPr>
        </p:nvSpPr>
        <p:spPr bwMode="auto">
          <a:xfrm>
            <a:off x="3517900" y="3113088"/>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development</a:t>
            </a:r>
            <a:endParaRPr lang="en-US" dirty="0"/>
          </a:p>
        </p:txBody>
      </p:sp>
      <p:sp>
        <p:nvSpPr>
          <p:cNvPr id="12" name="Text Placeholder 2">
            <a:hlinkClick r:id="rId12" action="ppaction://hlinksldjump"/>
            <a:extLst>
              <a:ext uri="{FF2B5EF4-FFF2-40B4-BE49-F238E27FC236}">
                <a16:creationId xmlns:a16="http://schemas.microsoft.com/office/drawing/2014/main" id="{1787E954-77EF-60BB-99F8-69507A62A673}"/>
              </a:ext>
            </a:extLst>
          </p:cNvPr>
          <p:cNvSpPr txBox="1">
            <a:spLocks/>
          </p:cNvSpPr>
          <p:nvPr>
            <p:custDataLst>
              <p:tags r:id="rId5"/>
            </p:custDataLst>
          </p:nvPr>
        </p:nvSpPr>
        <p:spPr bwMode="auto">
          <a:xfrm>
            <a:off x="3517900" y="3590925"/>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positioning </a:t>
            </a:r>
            <a:r>
              <a:rPr lang="en-US" dirty="0"/>
              <a:t>strategy</a:t>
            </a:r>
          </a:p>
        </p:txBody>
      </p:sp>
      <p:sp>
        <p:nvSpPr>
          <p:cNvPr id="9" name="Text Placeholder 2">
            <a:hlinkClick r:id="rId13" action="ppaction://hlinksldjump"/>
            <a:extLst>
              <a:ext uri="{FF2B5EF4-FFF2-40B4-BE49-F238E27FC236}">
                <a16:creationId xmlns:a16="http://schemas.microsoft.com/office/drawing/2014/main" id="{50B17A99-28E9-5CBF-B7F4-864A6AF98DFE}"/>
              </a:ext>
            </a:extLst>
          </p:cNvPr>
          <p:cNvSpPr txBox="1">
            <a:spLocks/>
          </p:cNvSpPr>
          <p:nvPr>
            <p:custDataLst>
              <p:tags r:id="rId6"/>
            </p:custDataLst>
          </p:nvPr>
        </p:nvSpPr>
        <p:spPr bwMode="auto">
          <a:xfrm>
            <a:off x="3517900" y="406876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Pricing strategy </a:t>
            </a:r>
            <a:r>
              <a:rPr lang="en-US"/>
              <a:t>&amp; optimization</a:t>
            </a:r>
            <a:endParaRPr lang="en-US" dirty="0"/>
          </a:p>
        </p:txBody>
      </p:sp>
    </p:spTree>
    <p:extLst>
      <p:ext uri="{BB962C8B-B14F-4D97-AF65-F5344CB8AC3E}">
        <p14:creationId xmlns:p14="http://schemas.microsoft.com/office/powerpoint/2010/main" val="44905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For each customer problem cluster, we used SCAMPER to ideate solutions</a:t>
            </a:r>
          </a:p>
        </p:txBody>
      </p:sp>
      <p:sp>
        <p:nvSpPr>
          <p:cNvPr id="5" name="Rectangle 4">
            <a:extLst>
              <a:ext uri="{FF2B5EF4-FFF2-40B4-BE49-F238E27FC236}">
                <a16:creationId xmlns:a16="http://schemas.microsoft.com/office/drawing/2014/main" id="{441D5DC2-493E-E78D-5E4C-6CD8DE63F86B}"/>
              </a:ext>
            </a:extLst>
          </p:cNvPr>
          <p:cNvSpPr/>
          <p:nvPr/>
        </p:nvSpPr>
        <p:spPr>
          <a:xfrm>
            <a:off x="6183634"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622300" indent="-334963">
              <a:lnSpc>
                <a:spcPct val="120000"/>
              </a:lnSpc>
              <a:spcAft>
                <a:spcPts val="600"/>
              </a:spcAft>
              <a:buFont typeface="+mj-lt"/>
              <a:buAutoNum type="arabicPeriod"/>
            </a:pPr>
            <a:r>
              <a:rPr lang="en-US" sz="1400" dirty="0">
                <a:solidFill>
                  <a:schemeClr val="tx1"/>
                </a:solidFill>
              </a:rPr>
              <a:t>Take an existing customer pain-point and their existing solution or solutions.</a:t>
            </a:r>
          </a:p>
          <a:p>
            <a:pPr marL="622300" indent="-334963">
              <a:lnSpc>
                <a:spcPct val="120000"/>
              </a:lnSpc>
              <a:spcAft>
                <a:spcPts val="600"/>
              </a:spcAft>
              <a:buFont typeface="+mj-lt"/>
              <a:buAutoNum type="arabicPeriod"/>
            </a:pPr>
            <a:r>
              <a:rPr lang="en-US" sz="1400" dirty="0">
                <a:solidFill>
                  <a:schemeClr val="tx1"/>
                </a:solidFill>
              </a:rPr>
              <a:t>Ask yourself questions regarding each of the seven elements (substitute, combine, adapt, modify, put to another use, eliminate, rearrange).</a:t>
            </a:r>
          </a:p>
          <a:p>
            <a:pPr marL="622300" indent="-334963">
              <a:lnSpc>
                <a:spcPct val="120000"/>
              </a:lnSpc>
              <a:spcAft>
                <a:spcPts val="600"/>
              </a:spcAft>
              <a:buFont typeface="+mj-lt"/>
              <a:buAutoNum type="arabicPeriod"/>
            </a:pPr>
            <a:r>
              <a:rPr lang="en-US" sz="1400" dirty="0">
                <a:solidFill>
                  <a:schemeClr val="tx1"/>
                </a:solidFill>
              </a:rPr>
              <a:t>Apply the questions to values, benefits, services, touch points, product attributes, pricing, markets or any other aspect of the product that might be relevant.</a:t>
            </a:r>
          </a:p>
          <a:p>
            <a:pPr marL="622300" indent="-334963">
              <a:lnSpc>
                <a:spcPct val="120000"/>
              </a:lnSpc>
              <a:spcAft>
                <a:spcPts val="600"/>
              </a:spcAft>
              <a:buFont typeface="+mj-lt"/>
              <a:buAutoNum type="arabicPeriod"/>
            </a:pPr>
            <a:r>
              <a:rPr lang="en-US" sz="1400" dirty="0">
                <a:solidFill>
                  <a:schemeClr val="tx1"/>
                </a:solidFill>
              </a:rPr>
              <a:t>Evaluate the options that you come up with and ask yourself whether any could be viable alternative solutions to the customer pain-point.</a:t>
            </a:r>
          </a:p>
          <a:p>
            <a:pPr marL="622300" indent="-334963">
              <a:lnSpc>
                <a:spcPct val="120000"/>
              </a:lnSpc>
              <a:spcAft>
                <a:spcPts val="600"/>
              </a:spcAft>
              <a:buFont typeface="+mj-lt"/>
              <a:buAutoNum type="arabicPeriod"/>
            </a:pPr>
            <a:r>
              <a:rPr lang="en-US" sz="1400" dirty="0">
                <a:solidFill>
                  <a:schemeClr val="tx1"/>
                </a:solidFill>
              </a:rPr>
              <a:t>Explore the good ideas futher.</a:t>
            </a:r>
          </a:p>
        </p:txBody>
      </p:sp>
      <p:sp>
        <p:nvSpPr>
          <p:cNvPr id="7" name="Rectangle 6">
            <a:extLst>
              <a:ext uri="{FF2B5EF4-FFF2-40B4-BE49-F238E27FC236}">
                <a16:creationId xmlns:a16="http://schemas.microsoft.com/office/drawing/2014/main" id="{18D634DF-9E9C-6C1B-46EB-91AB06038F20}"/>
              </a:ext>
            </a:extLst>
          </p:cNvPr>
          <p:cNvSpPr/>
          <p:nvPr/>
        </p:nvSpPr>
        <p:spPr>
          <a:xfrm>
            <a:off x="6183634"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How to use SCAMPER</a:t>
            </a:r>
          </a:p>
        </p:txBody>
      </p:sp>
      <p:sp>
        <p:nvSpPr>
          <p:cNvPr id="3" name="Pentagon 2">
            <a:extLst>
              <a:ext uri="{FF2B5EF4-FFF2-40B4-BE49-F238E27FC236}">
                <a16:creationId xmlns:a16="http://schemas.microsoft.com/office/drawing/2014/main" id="{ABA1DCE6-CBEA-768E-0E43-C01CB51B4E3E}"/>
              </a:ext>
            </a:extLst>
          </p:cNvPr>
          <p:cNvSpPr/>
          <p:nvPr/>
        </p:nvSpPr>
        <p:spPr>
          <a:xfrm>
            <a:off x="458786" y="1513683"/>
            <a:ext cx="5965163" cy="4713497"/>
          </a:xfrm>
          <a:prstGeom prst="homePlate">
            <a:avLst>
              <a:gd name="adj" fmla="val 13411"/>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9" name="Straight Connector 8">
            <a:extLst>
              <a:ext uri="{FF2B5EF4-FFF2-40B4-BE49-F238E27FC236}">
                <a16:creationId xmlns:a16="http://schemas.microsoft.com/office/drawing/2014/main" id="{0A7CEE41-4F3E-E4F6-841E-65EE4E03A108}"/>
              </a:ext>
            </a:extLst>
          </p:cNvPr>
          <p:cNvCxnSpPr>
            <a:cxnSpLocks/>
          </p:cNvCxnSpPr>
          <p:nvPr/>
        </p:nvCxnSpPr>
        <p:spPr>
          <a:xfrm>
            <a:off x="668296" y="2306055"/>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00B0DE5-8096-4647-9CB0-B03DB701CD8B}"/>
              </a:ext>
            </a:extLst>
          </p:cNvPr>
          <p:cNvSpPr/>
          <p:nvPr/>
        </p:nvSpPr>
        <p:spPr>
          <a:xfrm>
            <a:off x="673265" y="1735514"/>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Substitute</a:t>
            </a:r>
          </a:p>
        </p:txBody>
      </p:sp>
      <p:sp>
        <p:nvSpPr>
          <p:cNvPr id="13" name="Rectangle 12">
            <a:extLst>
              <a:ext uri="{FF2B5EF4-FFF2-40B4-BE49-F238E27FC236}">
                <a16:creationId xmlns:a16="http://schemas.microsoft.com/office/drawing/2014/main" id="{F5C71C32-216B-E349-4058-007138092611}"/>
              </a:ext>
            </a:extLst>
          </p:cNvPr>
          <p:cNvSpPr/>
          <p:nvPr/>
        </p:nvSpPr>
        <p:spPr>
          <a:xfrm>
            <a:off x="1884489" y="1735514"/>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things can be substituted to improve the current solution?</a:t>
            </a:r>
          </a:p>
        </p:txBody>
      </p:sp>
      <p:cxnSp>
        <p:nvCxnSpPr>
          <p:cNvPr id="14" name="Straight Connector 13">
            <a:extLst>
              <a:ext uri="{FF2B5EF4-FFF2-40B4-BE49-F238E27FC236}">
                <a16:creationId xmlns:a16="http://schemas.microsoft.com/office/drawing/2014/main" id="{ED9B67F4-8970-AF6C-C25C-C6DB6B1C4E7B}"/>
              </a:ext>
            </a:extLst>
          </p:cNvPr>
          <p:cNvCxnSpPr>
            <a:cxnSpLocks/>
          </p:cNvCxnSpPr>
          <p:nvPr/>
        </p:nvCxnSpPr>
        <p:spPr>
          <a:xfrm>
            <a:off x="668296" y="2928439"/>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241AB4-141B-BC9A-0A95-3D32269B55B3}"/>
              </a:ext>
            </a:extLst>
          </p:cNvPr>
          <p:cNvSpPr/>
          <p:nvPr/>
        </p:nvSpPr>
        <p:spPr>
          <a:xfrm>
            <a:off x="673265" y="2357898"/>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Combine</a:t>
            </a:r>
          </a:p>
        </p:txBody>
      </p:sp>
      <p:sp>
        <p:nvSpPr>
          <p:cNvPr id="16" name="Rectangle 15">
            <a:extLst>
              <a:ext uri="{FF2B5EF4-FFF2-40B4-BE49-F238E27FC236}">
                <a16:creationId xmlns:a16="http://schemas.microsoft.com/office/drawing/2014/main" id="{5C2EC1B3-0633-D071-C67C-E16ADE3092F1}"/>
              </a:ext>
            </a:extLst>
          </p:cNvPr>
          <p:cNvSpPr/>
          <p:nvPr/>
        </p:nvSpPr>
        <p:spPr>
          <a:xfrm>
            <a:off x="1884489" y="2357898"/>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can two or more parts of the current solution be combined to improve it?</a:t>
            </a:r>
          </a:p>
        </p:txBody>
      </p:sp>
      <p:cxnSp>
        <p:nvCxnSpPr>
          <p:cNvPr id="17" name="Straight Connector 16">
            <a:extLst>
              <a:ext uri="{FF2B5EF4-FFF2-40B4-BE49-F238E27FC236}">
                <a16:creationId xmlns:a16="http://schemas.microsoft.com/office/drawing/2014/main" id="{62C276D9-E152-7BEB-6D16-D91D4B7B0591}"/>
              </a:ext>
            </a:extLst>
          </p:cNvPr>
          <p:cNvCxnSpPr>
            <a:cxnSpLocks/>
          </p:cNvCxnSpPr>
          <p:nvPr/>
        </p:nvCxnSpPr>
        <p:spPr>
          <a:xfrm>
            <a:off x="668296" y="3552891"/>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24907D7-F3A7-5401-C0D6-922592A6153E}"/>
              </a:ext>
            </a:extLst>
          </p:cNvPr>
          <p:cNvSpPr/>
          <p:nvPr/>
        </p:nvSpPr>
        <p:spPr>
          <a:xfrm>
            <a:off x="673265" y="2982350"/>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Adapt</a:t>
            </a:r>
          </a:p>
        </p:txBody>
      </p:sp>
      <p:sp>
        <p:nvSpPr>
          <p:cNvPr id="19" name="Rectangle 18">
            <a:extLst>
              <a:ext uri="{FF2B5EF4-FFF2-40B4-BE49-F238E27FC236}">
                <a16:creationId xmlns:a16="http://schemas.microsoft.com/office/drawing/2014/main" id="{E79DF8EF-8D95-EF2F-D874-AC86F4DB7D3D}"/>
              </a:ext>
            </a:extLst>
          </p:cNvPr>
          <p:cNvSpPr/>
          <p:nvPr/>
        </p:nvSpPr>
        <p:spPr>
          <a:xfrm>
            <a:off x="1884489" y="2982350"/>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ideas can be adapted from other solutions in order to improve this solution?</a:t>
            </a:r>
          </a:p>
        </p:txBody>
      </p:sp>
      <p:cxnSp>
        <p:nvCxnSpPr>
          <p:cNvPr id="20" name="Straight Connector 19">
            <a:extLst>
              <a:ext uri="{FF2B5EF4-FFF2-40B4-BE49-F238E27FC236}">
                <a16:creationId xmlns:a16="http://schemas.microsoft.com/office/drawing/2014/main" id="{A8598E0B-C8B2-2AAF-D18F-A12D51FB9514}"/>
              </a:ext>
            </a:extLst>
          </p:cNvPr>
          <p:cNvCxnSpPr>
            <a:cxnSpLocks/>
          </p:cNvCxnSpPr>
          <p:nvPr/>
        </p:nvCxnSpPr>
        <p:spPr>
          <a:xfrm>
            <a:off x="668296" y="4182911"/>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6171877-8910-FE0E-CDFA-985591907BB7}"/>
              </a:ext>
            </a:extLst>
          </p:cNvPr>
          <p:cNvSpPr/>
          <p:nvPr/>
        </p:nvSpPr>
        <p:spPr>
          <a:xfrm>
            <a:off x="673265" y="3612370"/>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Modify</a:t>
            </a:r>
          </a:p>
        </p:txBody>
      </p:sp>
      <p:sp>
        <p:nvSpPr>
          <p:cNvPr id="22" name="Rectangle 21">
            <a:extLst>
              <a:ext uri="{FF2B5EF4-FFF2-40B4-BE49-F238E27FC236}">
                <a16:creationId xmlns:a16="http://schemas.microsoft.com/office/drawing/2014/main" id="{5E68A79E-8129-740D-2FB9-F2697BC790B1}"/>
              </a:ext>
            </a:extLst>
          </p:cNvPr>
          <p:cNvSpPr/>
          <p:nvPr/>
        </p:nvSpPr>
        <p:spPr>
          <a:xfrm>
            <a:off x="1884489" y="3612370"/>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might part of the current solution be changed to improve it?</a:t>
            </a:r>
          </a:p>
        </p:txBody>
      </p:sp>
      <p:cxnSp>
        <p:nvCxnSpPr>
          <p:cNvPr id="23" name="Straight Connector 22">
            <a:extLst>
              <a:ext uri="{FF2B5EF4-FFF2-40B4-BE49-F238E27FC236}">
                <a16:creationId xmlns:a16="http://schemas.microsoft.com/office/drawing/2014/main" id="{5A3C9D14-2E92-AB6D-DA91-3A0A15B4DD01}"/>
              </a:ext>
            </a:extLst>
          </p:cNvPr>
          <p:cNvCxnSpPr>
            <a:cxnSpLocks/>
          </p:cNvCxnSpPr>
          <p:nvPr/>
        </p:nvCxnSpPr>
        <p:spPr>
          <a:xfrm>
            <a:off x="663327" y="4812931"/>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183631E-4029-8C27-EBDF-8B15F8B9B505}"/>
              </a:ext>
            </a:extLst>
          </p:cNvPr>
          <p:cNvSpPr/>
          <p:nvPr/>
        </p:nvSpPr>
        <p:spPr>
          <a:xfrm>
            <a:off x="668296" y="4242390"/>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Put to an-other use</a:t>
            </a:r>
          </a:p>
        </p:txBody>
      </p:sp>
      <p:sp>
        <p:nvSpPr>
          <p:cNvPr id="25" name="Rectangle 24">
            <a:extLst>
              <a:ext uri="{FF2B5EF4-FFF2-40B4-BE49-F238E27FC236}">
                <a16:creationId xmlns:a16="http://schemas.microsoft.com/office/drawing/2014/main" id="{66E2BC13-64A4-1B0E-14D7-9B6DDDC29DC4}"/>
              </a:ext>
            </a:extLst>
          </p:cNvPr>
          <p:cNvSpPr/>
          <p:nvPr/>
        </p:nvSpPr>
        <p:spPr>
          <a:xfrm>
            <a:off x="1879520" y="4242390"/>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Are there other ways to use the existing solution which might improve it?</a:t>
            </a:r>
          </a:p>
        </p:txBody>
      </p:sp>
      <p:cxnSp>
        <p:nvCxnSpPr>
          <p:cNvPr id="26" name="Straight Connector 25">
            <a:extLst>
              <a:ext uri="{FF2B5EF4-FFF2-40B4-BE49-F238E27FC236}">
                <a16:creationId xmlns:a16="http://schemas.microsoft.com/office/drawing/2014/main" id="{51D4EB7B-C6B8-E8A3-71D3-4BDF9E20F057}"/>
              </a:ext>
            </a:extLst>
          </p:cNvPr>
          <p:cNvCxnSpPr>
            <a:cxnSpLocks/>
          </p:cNvCxnSpPr>
          <p:nvPr/>
        </p:nvCxnSpPr>
        <p:spPr>
          <a:xfrm>
            <a:off x="658358" y="5434805"/>
            <a:ext cx="492204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0D65E78-888E-90B0-B62C-BC8CD24693DB}"/>
              </a:ext>
            </a:extLst>
          </p:cNvPr>
          <p:cNvSpPr/>
          <p:nvPr/>
        </p:nvSpPr>
        <p:spPr>
          <a:xfrm>
            <a:off x="663327" y="4864264"/>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Eliminate</a:t>
            </a:r>
          </a:p>
        </p:txBody>
      </p:sp>
      <p:sp>
        <p:nvSpPr>
          <p:cNvPr id="28" name="Rectangle 27">
            <a:extLst>
              <a:ext uri="{FF2B5EF4-FFF2-40B4-BE49-F238E27FC236}">
                <a16:creationId xmlns:a16="http://schemas.microsoft.com/office/drawing/2014/main" id="{10AFFE48-0883-9BF0-20C4-082CE71B86E0}"/>
              </a:ext>
            </a:extLst>
          </p:cNvPr>
          <p:cNvSpPr/>
          <p:nvPr/>
        </p:nvSpPr>
        <p:spPr>
          <a:xfrm>
            <a:off x="1874551" y="4864264"/>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What could be eliminated or simplified in the current solution to improve it?</a:t>
            </a:r>
          </a:p>
        </p:txBody>
      </p:sp>
      <p:sp>
        <p:nvSpPr>
          <p:cNvPr id="30" name="Rectangle 29">
            <a:extLst>
              <a:ext uri="{FF2B5EF4-FFF2-40B4-BE49-F238E27FC236}">
                <a16:creationId xmlns:a16="http://schemas.microsoft.com/office/drawing/2014/main" id="{94281F61-964D-C61B-24F8-97515B4739CF}"/>
              </a:ext>
            </a:extLst>
          </p:cNvPr>
          <p:cNvSpPr/>
          <p:nvPr/>
        </p:nvSpPr>
        <p:spPr>
          <a:xfrm>
            <a:off x="663327" y="5486648"/>
            <a:ext cx="1097429" cy="51869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Rearrange</a:t>
            </a:r>
          </a:p>
        </p:txBody>
      </p:sp>
      <p:sp>
        <p:nvSpPr>
          <p:cNvPr id="31" name="Rectangle 30">
            <a:extLst>
              <a:ext uri="{FF2B5EF4-FFF2-40B4-BE49-F238E27FC236}">
                <a16:creationId xmlns:a16="http://schemas.microsoft.com/office/drawing/2014/main" id="{5D45A6C1-E011-3348-E779-9C32BA4F52C3}"/>
              </a:ext>
            </a:extLst>
          </p:cNvPr>
          <p:cNvSpPr/>
          <p:nvPr/>
        </p:nvSpPr>
        <p:spPr>
          <a:xfrm>
            <a:off x="1874551" y="5486648"/>
            <a:ext cx="3705851" cy="51869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How might the current solution be rearranged to improve it?</a:t>
            </a:r>
          </a:p>
        </p:txBody>
      </p:sp>
    </p:spTree>
    <p:extLst>
      <p:ext uri="{BB962C8B-B14F-4D97-AF65-F5344CB8AC3E}">
        <p14:creationId xmlns:p14="http://schemas.microsoft.com/office/powerpoint/2010/main" val="1893705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50512928-DCAA-CCF9-8227-BE034C8BC827}"/>
              </a:ext>
            </a:extLst>
          </p:cNvPr>
          <p:cNvSpPr/>
          <p:nvPr/>
        </p:nvSpPr>
        <p:spPr>
          <a:xfrm>
            <a:off x="1297594" y="2303362"/>
            <a:ext cx="9987722" cy="330431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E4A8726B-2209-1CB6-75C0-4026A61596CC}"/>
              </a:ext>
            </a:extLst>
          </p:cNvPr>
          <p:cNvSpPr/>
          <p:nvPr/>
        </p:nvSpPr>
        <p:spPr>
          <a:xfrm>
            <a:off x="1229580" y="5660427"/>
            <a:ext cx="4993856" cy="36998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Old Solution</a:t>
            </a:r>
          </a:p>
        </p:txBody>
      </p:sp>
      <p:sp>
        <p:nvSpPr>
          <p:cNvPr id="11" name="Rectangle 10">
            <a:extLst>
              <a:ext uri="{FF2B5EF4-FFF2-40B4-BE49-F238E27FC236}">
                <a16:creationId xmlns:a16="http://schemas.microsoft.com/office/drawing/2014/main" id="{3615BA71-037C-717E-7129-DBCC476F7666}"/>
              </a:ext>
            </a:extLst>
          </p:cNvPr>
          <p:cNvSpPr/>
          <p:nvPr/>
        </p:nvSpPr>
        <p:spPr>
          <a:xfrm>
            <a:off x="6223451" y="5660427"/>
            <a:ext cx="4993856" cy="36998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New Solution</a:t>
            </a:r>
          </a:p>
        </p:txBody>
      </p:sp>
      <p:sp>
        <p:nvSpPr>
          <p:cNvPr id="13" name="Rectangle 12">
            <a:extLst>
              <a:ext uri="{FF2B5EF4-FFF2-40B4-BE49-F238E27FC236}">
                <a16:creationId xmlns:a16="http://schemas.microsoft.com/office/drawing/2014/main" id="{13AE39D7-C74E-3767-D0F7-A6B58484EFC7}"/>
              </a:ext>
            </a:extLst>
          </p:cNvPr>
          <p:cNvSpPr/>
          <p:nvPr/>
        </p:nvSpPr>
        <p:spPr>
          <a:xfrm rot="16200000">
            <a:off x="199631" y="2905561"/>
            <a:ext cx="1652159" cy="44775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Old Problem</a:t>
            </a:r>
          </a:p>
        </p:txBody>
      </p:sp>
      <p:sp>
        <p:nvSpPr>
          <p:cNvPr id="14" name="Rectangle 13">
            <a:extLst>
              <a:ext uri="{FF2B5EF4-FFF2-40B4-BE49-F238E27FC236}">
                <a16:creationId xmlns:a16="http://schemas.microsoft.com/office/drawing/2014/main" id="{D512448B-F565-123A-F616-D2AAA52503BC}"/>
              </a:ext>
            </a:extLst>
          </p:cNvPr>
          <p:cNvSpPr/>
          <p:nvPr/>
        </p:nvSpPr>
        <p:spPr>
          <a:xfrm rot="16200000">
            <a:off x="199630" y="4557721"/>
            <a:ext cx="1652159" cy="44775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New Problem</a:t>
            </a:r>
          </a:p>
        </p:txBody>
      </p:sp>
      <p:sp>
        <p:nvSpPr>
          <p:cNvPr id="15" name="Rectangle 14">
            <a:extLst>
              <a:ext uri="{FF2B5EF4-FFF2-40B4-BE49-F238E27FC236}">
                <a16:creationId xmlns:a16="http://schemas.microsoft.com/office/drawing/2014/main" id="{6DE5338B-7F2B-3644-9CA4-F3FD9431070E}"/>
              </a:ext>
            </a:extLst>
          </p:cNvPr>
          <p:cNvSpPr/>
          <p:nvPr/>
        </p:nvSpPr>
        <p:spPr>
          <a:xfrm>
            <a:off x="1308689" y="2312877"/>
            <a:ext cx="4976701" cy="1642643"/>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solidFill>
              </a:rPr>
              <a:t>Out-of-Bounds (Not Compelling)</a:t>
            </a: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i="1" dirty="0"/>
              <a:t>Alternative: </a:t>
            </a:r>
            <a:r>
              <a:rPr lang="en-US" dirty="0"/>
              <a:t>For each cluster, we used the New-Old Matrix to ideate solutions</a:t>
            </a:r>
            <a:endParaRPr lang="en-US" i="1" dirty="0"/>
          </a:p>
        </p:txBody>
      </p:sp>
      <p:sp>
        <p:nvSpPr>
          <p:cNvPr id="29" name="Rectangle 28">
            <a:extLst>
              <a:ext uri="{FF2B5EF4-FFF2-40B4-BE49-F238E27FC236}">
                <a16:creationId xmlns:a16="http://schemas.microsoft.com/office/drawing/2014/main" id="{31E24E17-93CD-B1F6-C40E-0A17B13556D8}"/>
              </a:ext>
            </a:extLst>
          </p:cNvPr>
          <p:cNvSpPr/>
          <p:nvPr/>
        </p:nvSpPr>
        <p:spPr>
          <a:xfrm>
            <a:off x="458927" y="1520544"/>
            <a:ext cx="11274147" cy="467375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30" name="Rectangle 29">
            <a:extLst>
              <a:ext uri="{FF2B5EF4-FFF2-40B4-BE49-F238E27FC236}">
                <a16:creationId xmlns:a16="http://schemas.microsoft.com/office/drawing/2014/main" id="{519A5AE9-E3EA-82D9-8F7C-BFDACAF60A2C}"/>
              </a:ext>
            </a:extLst>
          </p:cNvPr>
          <p:cNvSpPr/>
          <p:nvPr/>
        </p:nvSpPr>
        <p:spPr>
          <a:xfrm>
            <a:off x="458926" y="1530721"/>
            <a:ext cx="11274147"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The New-Old Matrix</a:t>
            </a:r>
          </a:p>
        </p:txBody>
      </p:sp>
      <p:sp>
        <p:nvSpPr>
          <p:cNvPr id="32" name="Rectangle 31">
            <a:extLst>
              <a:ext uri="{FF2B5EF4-FFF2-40B4-BE49-F238E27FC236}">
                <a16:creationId xmlns:a16="http://schemas.microsoft.com/office/drawing/2014/main" id="{661FE338-EDFE-EBD7-18B7-32220E334AF6}"/>
              </a:ext>
            </a:extLst>
          </p:cNvPr>
          <p:cNvSpPr/>
          <p:nvPr/>
        </p:nvSpPr>
        <p:spPr>
          <a:xfrm>
            <a:off x="6297523" y="3955520"/>
            <a:ext cx="4986400" cy="1646103"/>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accent2"/>
                </a:solidFill>
              </a:rPr>
              <a:t>Out-of-Bounds (High Risk)</a:t>
            </a:r>
          </a:p>
        </p:txBody>
      </p:sp>
      <p:cxnSp>
        <p:nvCxnSpPr>
          <p:cNvPr id="8" name="Straight Connector 7">
            <a:extLst>
              <a:ext uri="{FF2B5EF4-FFF2-40B4-BE49-F238E27FC236}">
                <a16:creationId xmlns:a16="http://schemas.microsoft.com/office/drawing/2014/main" id="{B7DE1B13-4E15-B7DC-2519-75D6996511B4}"/>
              </a:ext>
            </a:extLst>
          </p:cNvPr>
          <p:cNvCxnSpPr>
            <a:cxnSpLocks/>
            <a:stCxn id="7" idx="0"/>
            <a:endCxn id="7" idx="2"/>
          </p:cNvCxnSpPr>
          <p:nvPr/>
        </p:nvCxnSpPr>
        <p:spPr>
          <a:xfrm>
            <a:off x="6291456" y="2303362"/>
            <a:ext cx="0" cy="3304317"/>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BED74D-5031-DE49-BFBB-6F605E4D9A5C}"/>
              </a:ext>
            </a:extLst>
          </p:cNvPr>
          <p:cNvCxnSpPr>
            <a:cxnSpLocks/>
            <a:stCxn id="7" idx="1"/>
            <a:endCxn id="7" idx="3"/>
          </p:cNvCxnSpPr>
          <p:nvPr/>
        </p:nvCxnSpPr>
        <p:spPr>
          <a:xfrm>
            <a:off x="1297594" y="3955520"/>
            <a:ext cx="9987722" cy="0"/>
          </a:xfrm>
          <a:prstGeom prst="line">
            <a:avLst/>
          </a:prstGeom>
          <a:ln w="19050">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565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We have 10 unique product ideas that must be prioritized</a:t>
            </a:r>
          </a:p>
        </p:txBody>
      </p:sp>
      <p:sp>
        <p:nvSpPr>
          <p:cNvPr id="7" name="Rectangle 6">
            <a:extLst>
              <a:ext uri="{FF2B5EF4-FFF2-40B4-BE49-F238E27FC236}">
                <a16:creationId xmlns:a16="http://schemas.microsoft.com/office/drawing/2014/main" id="{4542480D-7170-DB41-8AA0-F527CAA47472}"/>
              </a:ext>
            </a:extLst>
          </p:cNvPr>
          <p:cNvSpPr/>
          <p:nvPr/>
        </p:nvSpPr>
        <p:spPr>
          <a:xfrm>
            <a:off x="904967" y="1486140"/>
            <a:ext cx="3555399"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FA7C59F2-2982-3343-ACE5-BBA34F98F32C}"/>
              </a:ext>
            </a:extLst>
          </p:cNvPr>
          <p:cNvSpPr>
            <a:spLocks/>
          </p:cNvSpPr>
          <p:nvPr/>
        </p:nvSpPr>
        <p:spPr>
          <a:xfrm>
            <a:off x="904967" y="1506459"/>
            <a:ext cx="35553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Pain-point</a:t>
            </a:r>
          </a:p>
        </p:txBody>
      </p:sp>
      <p:sp>
        <p:nvSpPr>
          <p:cNvPr id="9" name="TextBox 8"/>
          <p:cNvSpPr txBox="1">
            <a:spLocks/>
          </p:cNvSpPr>
          <p:nvPr/>
        </p:nvSpPr>
        <p:spPr>
          <a:xfrm>
            <a:off x="1089274" y="204068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11" name="TextBox 10"/>
          <p:cNvSpPr txBox="1">
            <a:spLocks/>
          </p:cNvSpPr>
          <p:nvPr/>
        </p:nvSpPr>
        <p:spPr>
          <a:xfrm>
            <a:off x="1089274" y="246282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15" name="TextBox 14"/>
          <p:cNvSpPr txBox="1">
            <a:spLocks/>
          </p:cNvSpPr>
          <p:nvPr/>
        </p:nvSpPr>
        <p:spPr>
          <a:xfrm>
            <a:off x="1089274" y="288497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18" name="TextBox 17"/>
          <p:cNvSpPr txBox="1">
            <a:spLocks/>
          </p:cNvSpPr>
          <p:nvPr/>
        </p:nvSpPr>
        <p:spPr>
          <a:xfrm>
            <a:off x="1089274" y="330711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21" name="TextBox 20"/>
          <p:cNvSpPr txBox="1">
            <a:spLocks/>
          </p:cNvSpPr>
          <p:nvPr/>
        </p:nvSpPr>
        <p:spPr>
          <a:xfrm>
            <a:off x="1089274" y="3729258"/>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24" name="TextBox 23"/>
          <p:cNvSpPr txBox="1">
            <a:spLocks/>
          </p:cNvSpPr>
          <p:nvPr/>
        </p:nvSpPr>
        <p:spPr>
          <a:xfrm>
            <a:off x="1089274" y="415140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27" name="TextBox 26"/>
          <p:cNvSpPr txBox="1">
            <a:spLocks/>
          </p:cNvSpPr>
          <p:nvPr/>
        </p:nvSpPr>
        <p:spPr>
          <a:xfrm>
            <a:off x="1089274" y="457354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30" name="TextBox 29"/>
          <p:cNvSpPr txBox="1">
            <a:spLocks/>
          </p:cNvSpPr>
          <p:nvPr/>
        </p:nvSpPr>
        <p:spPr>
          <a:xfrm>
            <a:off x="1089274" y="499569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33" name="TextBox 32"/>
          <p:cNvSpPr txBox="1">
            <a:spLocks/>
          </p:cNvSpPr>
          <p:nvPr/>
        </p:nvSpPr>
        <p:spPr>
          <a:xfrm>
            <a:off x="1089274" y="541783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36" name="TextBox 35"/>
          <p:cNvSpPr txBox="1">
            <a:spLocks/>
          </p:cNvSpPr>
          <p:nvPr/>
        </p:nvSpPr>
        <p:spPr>
          <a:xfrm>
            <a:off x="1089274" y="583997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42" name="Rectangle 41">
            <a:extLst>
              <a:ext uri="{FF2B5EF4-FFF2-40B4-BE49-F238E27FC236}">
                <a16:creationId xmlns:a16="http://schemas.microsoft.com/office/drawing/2014/main" id="{4542480D-7170-DB41-8AA0-F527CAA47472}"/>
              </a:ext>
            </a:extLst>
          </p:cNvPr>
          <p:cNvSpPr/>
          <p:nvPr/>
        </p:nvSpPr>
        <p:spPr>
          <a:xfrm>
            <a:off x="4541321" y="1486140"/>
            <a:ext cx="3555399"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FA7C59F2-2982-3343-ACE5-BBA34F98F32C}"/>
              </a:ext>
            </a:extLst>
          </p:cNvPr>
          <p:cNvSpPr>
            <a:spLocks/>
          </p:cNvSpPr>
          <p:nvPr/>
        </p:nvSpPr>
        <p:spPr>
          <a:xfrm>
            <a:off x="4541321" y="1506459"/>
            <a:ext cx="35553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Customer / Segment</a:t>
            </a:r>
          </a:p>
        </p:txBody>
      </p:sp>
      <p:sp>
        <p:nvSpPr>
          <p:cNvPr id="44" name="TextBox 43"/>
          <p:cNvSpPr txBox="1">
            <a:spLocks/>
          </p:cNvSpPr>
          <p:nvPr/>
        </p:nvSpPr>
        <p:spPr>
          <a:xfrm>
            <a:off x="4725627" y="204068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46" name="TextBox 45"/>
          <p:cNvSpPr txBox="1">
            <a:spLocks/>
          </p:cNvSpPr>
          <p:nvPr/>
        </p:nvSpPr>
        <p:spPr>
          <a:xfrm>
            <a:off x="4725627" y="246282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48" name="TextBox 47"/>
          <p:cNvSpPr txBox="1">
            <a:spLocks/>
          </p:cNvSpPr>
          <p:nvPr/>
        </p:nvSpPr>
        <p:spPr>
          <a:xfrm>
            <a:off x="4725627" y="288497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0" name="TextBox 49"/>
          <p:cNvSpPr txBox="1">
            <a:spLocks/>
          </p:cNvSpPr>
          <p:nvPr/>
        </p:nvSpPr>
        <p:spPr>
          <a:xfrm>
            <a:off x="4725627" y="330711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2" name="TextBox 51"/>
          <p:cNvSpPr txBox="1">
            <a:spLocks/>
          </p:cNvSpPr>
          <p:nvPr/>
        </p:nvSpPr>
        <p:spPr>
          <a:xfrm>
            <a:off x="4725627" y="3729258"/>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4" name="TextBox 53"/>
          <p:cNvSpPr txBox="1">
            <a:spLocks/>
          </p:cNvSpPr>
          <p:nvPr/>
        </p:nvSpPr>
        <p:spPr>
          <a:xfrm>
            <a:off x="4725627" y="415140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6" name="TextBox 55"/>
          <p:cNvSpPr txBox="1">
            <a:spLocks/>
          </p:cNvSpPr>
          <p:nvPr/>
        </p:nvSpPr>
        <p:spPr>
          <a:xfrm>
            <a:off x="4725627" y="457354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8" name="TextBox 57"/>
          <p:cNvSpPr txBox="1">
            <a:spLocks/>
          </p:cNvSpPr>
          <p:nvPr/>
        </p:nvSpPr>
        <p:spPr>
          <a:xfrm>
            <a:off x="4725627" y="499569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60" name="TextBox 59"/>
          <p:cNvSpPr txBox="1">
            <a:spLocks/>
          </p:cNvSpPr>
          <p:nvPr/>
        </p:nvSpPr>
        <p:spPr>
          <a:xfrm>
            <a:off x="4725627" y="541783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62" name="TextBox 61"/>
          <p:cNvSpPr txBox="1">
            <a:spLocks/>
          </p:cNvSpPr>
          <p:nvPr/>
        </p:nvSpPr>
        <p:spPr>
          <a:xfrm>
            <a:off x="4725627" y="583997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65" name="Rectangle 64">
            <a:extLst>
              <a:ext uri="{FF2B5EF4-FFF2-40B4-BE49-F238E27FC236}">
                <a16:creationId xmlns:a16="http://schemas.microsoft.com/office/drawing/2014/main" id="{4542480D-7170-DB41-8AA0-F527CAA47472}"/>
              </a:ext>
            </a:extLst>
          </p:cNvPr>
          <p:cNvSpPr/>
          <p:nvPr/>
        </p:nvSpPr>
        <p:spPr>
          <a:xfrm>
            <a:off x="8177674" y="1486140"/>
            <a:ext cx="3555399"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FA7C59F2-2982-3343-ACE5-BBA34F98F32C}"/>
              </a:ext>
            </a:extLst>
          </p:cNvPr>
          <p:cNvSpPr>
            <a:spLocks/>
          </p:cNvSpPr>
          <p:nvPr/>
        </p:nvSpPr>
        <p:spPr>
          <a:xfrm>
            <a:off x="8177674" y="1506459"/>
            <a:ext cx="35553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Potential solution</a:t>
            </a:r>
          </a:p>
        </p:txBody>
      </p:sp>
      <p:sp>
        <p:nvSpPr>
          <p:cNvPr id="67" name="TextBox 66"/>
          <p:cNvSpPr txBox="1">
            <a:spLocks/>
          </p:cNvSpPr>
          <p:nvPr/>
        </p:nvSpPr>
        <p:spPr>
          <a:xfrm>
            <a:off x="8361981" y="204068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69" name="TextBox 68"/>
          <p:cNvSpPr txBox="1">
            <a:spLocks/>
          </p:cNvSpPr>
          <p:nvPr/>
        </p:nvSpPr>
        <p:spPr>
          <a:xfrm>
            <a:off x="8361981" y="246282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71" name="TextBox 70"/>
          <p:cNvSpPr txBox="1">
            <a:spLocks/>
          </p:cNvSpPr>
          <p:nvPr/>
        </p:nvSpPr>
        <p:spPr>
          <a:xfrm>
            <a:off x="8361981" y="288497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73" name="TextBox 72"/>
          <p:cNvSpPr txBox="1">
            <a:spLocks/>
          </p:cNvSpPr>
          <p:nvPr/>
        </p:nvSpPr>
        <p:spPr>
          <a:xfrm>
            <a:off x="8361981" y="330711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75" name="TextBox 74"/>
          <p:cNvSpPr txBox="1">
            <a:spLocks/>
          </p:cNvSpPr>
          <p:nvPr/>
        </p:nvSpPr>
        <p:spPr>
          <a:xfrm>
            <a:off x="8361981" y="3729258"/>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77" name="TextBox 76"/>
          <p:cNvSpPr txBox="1">
            <a:spLocks/>
          </p:cNvSpPr>
          <p:nvPr/>
        </p:nvSpPr>
        <p:spPr>
          <a:xfrm>
            <a:off x="8361981" y="4151402"/>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79" name="TextBox 78"/>
          <p:cNvSpPr txBox="1">
            <a:spLocks/>
          </p:cNvSpPr>
          <p:nvPr/>
        </p:nvSpPr>
        <p:spPr>
          <a:xfrm>
            <a:off x="8361981" y="457354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81" name="TextBox 80"/>
          <p:cNvSpPr txBox="1">
            <a:spLocks/>
          </p:cNvSpPr>
          <p:nvPr/>
        </p:nvSpPr>
        <p:spPr>
          <a:xfrm>
            <a:off x="8361981" y="4995690"/>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83" name="TextBox 82"/>
          <p:cNvSpPr txBox="1">
            <a:spLocks/>
          </p:cNvSpPr>
          <p:nvPr/>
        </p:nvSpPr>
        <p:spPr>
          <a:xfrm>
            <a:off x="8361981" y="5417834"/>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85" name="TextBox 84"/>
          <p:cNvSpPr txBox="1">
            <a:spLocks/>
          </p:cNvSpPr>
          <p:nvPr/>
        </p:nvSpPr>
        <p:spPr>
          <a:xfrm>
            <a:off x="8361981" y="5839976"/>
            <a:ext cx="3186786"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64" name="Straight Connector 63">
            <a:extLst>
              <a:ext uri="{FF2B5EF4-FFF2-40B4-BE49-F238E27FC236}">
                <a16:creationId xmlns:a16="http://schemas.microsoft.com/office/drawing/2014/main" id="{1423F03E-69FF-A3C4-8496-504BD6897CB1}"/>
              </a:ext>
            </a:extLst>
          </p:cNvPr>
          <p:cNvCxnSpPr>
            <a:cxnSpLocks/>
          </p:cNvCxnSpPr>
          <p:nvPr/>
        </p:nvCxnSpPr>
        <p:spPr>
          <a:xfrm>
            <a:off x="477381" y="233207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45E7744-3781-0240-1867-BC501BDA1B90}"/>
              </a:ext>
            </a:extLst>
          </p:cNvPr>
          <p:cNvCxnSpPr>
            <a:cxnSpLocks/>
          </p:cNvCxnSpPr>
          <p:nvPr/>
        </p:nvCxnSpPr>
        <p:spPr>
          <a:xfrm>
            <a:off x="477381" y="275371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9E7A8EB-4909-5C87-B1DB-45507CBC06D5}"/>
              </a:ext>
            </a:extLst>
          </p:cNvPr>
          <p:cNvCxnSpPr>
            <a:cxnSpLocks/>
          </p:cNvCxnSpPr>
          <p:nvPr/>
        </p:nvCxnSpPr>
        <p:spPr>
          <a:xfrm>
            <a:off x="477381" y="317535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4973E6C-4C94-1822-F8E9-A06C9E6E5631}"/>
              </a:ext>
            </a:extLst>
          </p:cNvPr>
          <p:cNvCxnSpPr>
            <a:cxnSpLocks/>
          </p:cNvCxnSpPr>
          <p:nvPr/>
        </p:nvCxnSpPr>
        <p:spPr>
          <a:xfrm>
            <a:off x="477381" y="359699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DB7E3E7-3F8E-38DD-C37C-56F555ACC441}"/>
              </a:ext>
            </a:extLst>
          </p:cNvPr>
          <p:cNvCxnSpPr>
            <a:cxnSpLocks/>
          </p:cNvCxnSpPr>
          <p:nvPr/>
        </p:nvCxnSpPr>
        <p:spPr>
          <a:xfrm>
            <a:off x="477381" y="401863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FA05D92-0C80-D6AE-AF75-E704F19BA2E1}"/>
              </a:ext>
            </a:extLst>
          </p:cNvPr>
          <p:cNvCxnSpPr>
            <a:cxnSpLocks/>
          </p:cNvCxnSpPr>
          <p:nvPr/>
        </p:nvCxnSpPr>
        <p:spPr>
          <a:xfrm>
            <a:off x="477381" y="444027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C07AF0A-F5FA-61FC-B7E6-523355D4B986}"/>
              </a:ext>
            </a:extLst>
          </p:cNvPr>
          <p:cNvCxnSpPr>
            <a:cxnSpLocks/>
          </p:cNvCxnSpPr>
          <p:nvPr/>
        </p:nvCxnSpPr>
        <p:spPr>
          <a:xfrm>
            <a:off x="477381" y="486191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264B4D5-8CC4-31A8-D92B-6EC6E01DA3A2}"/>
              </a:ext>
            </a:extLst>
          </p:cNvPr>
          <p:cNvCxnSpPr>
            <a:cxnSpLocks/>
          </p:cNvCxnSpPr>
          <p:nvPr/>
        </p:nvCxnSpPr>
        <p:spPr>
          <a:xfrm>
            <a:off x="477381" y="528355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17902C4-2E17-8D3D-EE60-2B8C9DBE1D82}"/>
              </a:ext>
            </a:extLst>
          </p:cNvPr>
          <p:cNvCxnSpPr>
            <a:cxnSpLocks/>
          </p:cNvCxnSpPr>
          <p:nvPr/>
        </p:nvCxnSpPr>
        <p:spPr>
          <a:xfrm>
            <a:off x="477381" y="570519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C085B5D-A904-3828-F154-A7E56236477C}"/>
              </a:ext>
            </a:extLst>
          </p:cNvPr>
          <p:cNvSpPr/>
          <p:nvPr/>
        </p:nvSpPr>
        <p:spPr>
          <a:xfrm>
            <a:off x="567056" y="199154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A</a:t>
            </a:r>
          </a:p>
        </p:txBody>
      </p:sp>
      <p:sp>
        <p:nvSpPr>
          <p:cNvPr id="5" name="Oval 4">
            <a:extLst>
              <a:ext uri="{FF2B5EF4-FFF2-40B4-BE49-F238E27FC236}">
                <a16:creationId xmlns:a16="http://schemas.microsoft.com/office/drawing/2014/main" id="{2DD588FF-CDC6-9095-3785-1165EDA8ED6C}"/>
              </a:ext>
            </a:extLst>
          </p:cNvPr>
          <p:cNvSpPr/>
          <p:nvPr/>
        </p:nvSpPr>
        <p:spPr>
          <a:xfrm>
            <a:off x="567056" y="241548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B</a:t>
            </a:r>
          </a:p>
        </p:txBody>
      </p:sp>
      <p:sp>
        <p:nvSpPr>
          <p:cNvPr id="6" name="Oval 5">
            <a:extLst>
              <a:ext uri="{FF2B5EF4-FFF2-40B4-BE49-F238E27FC236}">
                <a16:creationId xmlns:a16="http://schemas.microsoft.com/office/drawing/2014/main" id="{A1C78CA4-D437-629E-CF2A-4093DE399CB5}"/>
              </a:ext>
            </a:extLst>
          </p:cNvPr>
          <p:cNvSpPr/>
          <p:nvPr/>
        </p:nvSpPr>
        <p:spPr>
          <a:xfrm>
            <a:off x="567056" y="2839437"/>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C</a:t>
            </a:r>
          </a:p>
        </p:txBody>
      </p:sp>
      <p:sp>
        <p:nvSpPr>
          <p:cNvPr id="10" name="Oval 9">
            <a:extLst>
              <a:ext uri="{FF2B5EF4-FFF2-40B4-BE49-F238E27FC236}">
                <a16:creationId xmlns:a16="http://schemas.microsoft.com/office/drawing/2014/main" id="{45ADAC6D-BC5C-DF5F-ABC7-F940074F6CB0}"/>
              </a:ext>
            </a:extLst>
          </p:cNvPr>
          <p:cNvSpPr/>
          <p:nvPr/>
        </p:nvSpPr>
        <p:spPr>
          <a:xfrm>
            <a:off x="567056" y="3263385"/>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D</a:t>
            </a:r>
          </a:p>
        </p:txBody>
      </p:sp>
      <p:sp>
        <p:nvSpPr>
          <p:cNvPr id="12" name="Oval 11">
            <a:extLst>
              <a:ext uri="{FF2B5EF4-FFF2-40B4-BE49-F238E27FC236}">
                <a16:creationId xmlns:a16="http://schemas.microsoft.com/office/drawing/2014/main" id="{39F58570-2F31-80E9-0E6D-4571B1F1B3BB}"/>
              </a:ext>
            </a:extLst>
          </p:cNvPr>
          <p:cNvSpPr/>
          <p:nvPr/>
        </p:nvSpPr>
        <p:spPr>
          <a:xfrm>
            <a:off x="567056" y="3687333"/>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E</a:t>
            </a:r>
          </a:p>
        </p:txBody>
      </p:sp>
      <p:sp>
        <p:nvSpPr>
          <p:cNvPr id="13" name="Oval 12">
            <a:extLst>
              <a:ext uri="{FF2B5EF4-FFF2-40B4-BE49-F238E27FC236}">
                <a16:creationId xmlns:a16="http://schemas.microsoft.com/office/drawing/2014/main" id="{A2273E12-3FD3-4BD3-3A17-6A2B2714A0EE}"/>
              </a:ext>
            </a:extLst>
          </p:cNvPr>
          <p:cNvSpPr/>
          <p:nvPr/>
        </p:nvSpPr>
        <p:spPr>
          <a:xfrm>
            <a:off x="567056" y="411128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F</a:t>
            </a:r>
          </a:p>
        </p:txBody>
      </p:sp>
      <p:sp>
        <p:nvSpPr>
          <p:cNvPr id="14" name="Oval 13">
            <a:extLst>
              <a:ext uri="{FF2B5EF4-FFF2-40B4-BE49-F238E27FC236}">
                <a16:creationId xmlns:a16="http://schemas.microsoft.com/office/drawing/2014/main" id="{4DB2C972-556A-DFF8-1F2E-642701406B8C}"/>
              </a:ext>
            </a:extLst>
          </p:cNvPr>
          <p:cNvSpPr/>
          <p:nvPr/>
        </p:nvSpPr>
        <p:spPr>
          <a:xfrm>
            <a:off x="567056" y="453522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G</a:t>
            </a:r>
          </a:p>
        </p:txBody>
      </p:sp>
      <p:sp>
        <p:nvSpPr>
          <p:cNvPr id="16" name="Oval 15">
            <a:extLst>
              <a:ext uri="{FF2B5EF4-FFF2-40B4-BE49-F238E27FC236}">
                <a16:creationId xmlns:a16="http://schemas.microsoft.com/office/drawing/2014/main" id="{F805823A-2387-FCE7-F2D4-EE3AFB0FA018}"/>
              </a:ext>
            </a:extLst>
          </p:cNvPr>
          <p:cNvSpPr/>
          <p:nvPr/>
        </p:nvSpPr>
        <p:spPr>
          <a:xfrm>
            <a:off x="567056" y="4959177"/>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H</a:t>
            </a:r>
          </a:p>
        </p:txBody>
      </p:sp>
      <p:sp>
        <p:nvSpPr>
          <p:cNvPr id="17" name="Oval 16">
            <a:extLst>
              <a:ext uri="{FF2B5EF4-FFF2-40B4-BE49-F238E27FC236}">
                <a16:creationId xmlns:a16="http://schemas.microsoft.com/office/drawing/2014/main" id="{2C631CD4-3D24-302D-6B40-0514206A9212}"/>
              </a:ext>
            </a:extLst>
          </p:cNvPr>
          <p:cNvSpPr/>
          <p:nvPr/>
        </p:nvSpPr>
        <p:spPr>
          <a:xfrm>
            <a:off x="567056" y="5383125"/>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I</a:t>
            </a:r>
          </a:p>
        </p:txBody>
      </p:sp>
      <p:sp>
        <p:nvSpPr>
          <p:cNvPr id="19" name="Oval 18">
            <a:extLst>
              <a:ext uri="{FF2B5EF4-FFF2-40B4-BE49-F238E27FC236}">
                <a16:creationId xmlns:a16="http://schemas.microsoft.com/office/drawing/2014/main" id="{3BFBA20A-BBAC-EE78-7F33-0A2600911322}"/>
              </a:ext>
            </a:extLst>
          </p:cNvPr>
          <p:cNvSpPr/>
          <p:nvPr/>
        </p:nvSpPr>
        <p:spPr>
          <a:xfrm>
            <a:off x="567056" y="5807074"/>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J</a:t>
            </a:r>
          </a:p>
        </p:txBody>
      </p:sp>
    </p:spTree>
    <p:extLst>
      <p:ext uri="{BB962C8B-B14F-4D97-AF65-F5344CB8AC3E}">
        <p14:creationId xmlns:p14="http://schemas.microsoft.com/office/powerpoint/2010/main" val="282722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In order to identify the most promising ideas, we mapped all our ideas on a pain-gain matrix</a:t>
            </a:r>
          </a:p>
        </p:txBody>
      </p:sp>
      <p:grpSp>
        <p:nvGrpSpPr>
          <p:cNvPr id="62" name="Group 61">
            <a:extLst>
              <a:ext uri="{FF2B5EF4-FFF2-40B4-BE49-F238E27FC236}">
                <a16:creationId xmlns:a16="http://schemas.microsoft.com/office/drawing/2014/main" id="{836B0C40-4CB2-F658-A48B-2E9C934432EB}"/>
              </a:ext>
            </a:extLst>
          </p:cNvPr>
          <p:cNvGrpSpPr/>
          <p:nvPr/>
        </p:nvGrpSpPr>
        <p:grpSpPr>
          <a:xfrm>
            <a:off x="4198633" y="1486140"/>
            <a:ext cx="7515984" cy="4705110"/>
            <a:chOff x="5831839" y="1513840"/>
            <a:chExt cx="5901232" cy="4705110"/>
          </a:xfrm>
        </p:grpSpPr>
        <p:sp>
          <p:nvSpPr>
            <p:cNvPr id="6" name="Rectangle 5">
              <a:extLst>
                <a:ext uri="{FF2B5EF4-FFF2-40B4-BE49-F238E27FC236}">
                  <a16:creationId xmlns:a16="http://schemas.microsoft.com/office/drawing/2014/main" id="{8A54ED83-30AC-3BA3-15BB-AF77818D66FB}"/>
                </a:ext>
              </a:extLst>
            </p:cNvPr>
            <p:cNvSpPr/>
            <p:nvPr/>
          </p:nvSpPr>
          <p:spPr>
            <a:xfrm>
              <a:off x="5831840" y="1513840"/>
              <a:ext cx="5901231" cy="470511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7" name="Rectangle 6">
              <a:extLst>
                <a:ext uri="{FF2B5EF4-FFF2-40B4-BE49-F238E27FC236}">
                  <a16:creationId xmlns:a16="http://schemas.microsoft.com/office/drawing/2014/main" id="{3A9319E6-70AA-62B1-84BE-8E3536BAABB4}"/>
                </a:ext>
              </a:extLst>
            </p:cNvPr>
            <p:cNvSpPr/>
            <p:nvPr/>
          </p:nvSpPr>
          <p:spPr>
            <a:xfrm>
              <a:off x="5831839" y="1513840"/>
              <a:ext cx="590123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Product Prioritization Matrix (i.e. Pain-Gain Matrix)</a:t>
              </a:r>
            </a:p>
          </p:txBody>
        </p:sp>
        <p:sp>
          <p:nvSpPr>
            <p:cNvPr id="22" name="Rectangle 21">
              <a:extLst>
                <a:ext uri="{FF2B5EF4-FFF2-40B4-BE49-F238E27FC236}">
                  <a16:creationId xmlns:a16="http://schemas.microsoft.com/office/drawing/2014/main" id="{CA376D15-3690-DE6E-AD21-AC98BD9370BA}"/>
                </a:ext>
              </a:extLst>
            </p:cNvPr>
            <p:cNvSpPr/>
            <p:nvPr/>
          </p:nvSpPr>
          <p:spPr>
            <a:xfrm>
              <a:off x="6511969" y="2174112"/>
              <a:ext cx="4973783" cy="3427519"/>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23" name="Straight Connector 22">
              <a:extLst>
                <a:ext uri="{FF2B5EF4-FFF2-40B4-BE49-F238E27FC236}">
                  <a16:creationId xmlns:a16="http://schemas.microsoft.com/office/drawing/2014/main" id="{16E06931-CE5D-868B-EB58-37651CBAF919}"/>
                </a:ext>
              </a:extLst>
            </p:cNvPr>
            <p:cNvCxnSpPr>
              <a:cxnSpLocks/>
              <a:stCxn id="22" idx="0"/>
              <a:endCxn id="22" idx="2"/>
            </p:cNvCxnSpPr>
            <p:nvPr/>
          </p:nvCxnSpPr>
          <p:spPr>
            <a:xfrm>
              <a:off x="8998861" y="2174112"/>
              <a:ext cx="0" cy="3427519"/>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04B07C-2F85-E0F8-2DC2-DA9E5118D26D}"/>
                </a:ext>
              </a:extLst>
            </p:cNvPr>
            <p:cNvCxnSpPr>
              <a:stCxn id="22" idx="1"/>
              <a:endCxn id="22" idx="3"/>
            </p:cNvCxnSpPr>
            <p:nvPr/>
          </p:nvCxnSpPr>
          <p:spPr>
            <a:xfrm>
              <a:off x="6511969" y="3887871"/>
              <a:ext cx="4973783" cy="0"/>
            </a:xfrm>
            <a:prstGeom prst="line">
              <a:avLst/>
            </a:prstGeom>
            <a:ln w="1905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5EF6EA2-A5B3-80EA-86BF-2A4056C18D86}"/>
                </a:ext>
              </a:extLst>
            </p:cNvPr>
            <p:cNvSpPr/>
            <p:nvPr/>
          </p:nvSpPr>
          <p:spPr>
            <a:xfrm>
              <a:off x="6478099" y="5656346"/>
              <a:ext cx="2486889"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 effort/cost</a:t>
              </a:r>
            </a:p>
          </p:txBody>
        </p:sp>
        <p:sp>
          <p:nvSpPr>
            <p:cNvPr id="26" name="Rectangle 25">
              <a:extLst>
                <a:ext uri="{FF2B5EF4-FFF2-40B4-BE49-F238E27FC236}">
                  <a16:creationId xmlns:a16="http://schemas.microsoft.com/office/drawing/2014/main" id="{5309EAA3-FB9E-8BA4-491D-2F2B3783E787}"/>
                </a:ext>
              </a:extLst>
            </p:cNvPr>
            <p:cNvSpPr/>
            <p:nvPr/>
          </p:nvSpPr>
          <p:spPr>
            <a:xfrm>
              <a:off x="8964995" y="5656346"/>
              <a:ext cx="2486889"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Low effort/cost</a:t>
              </a:r>
            </a:p>
          </p:txBody>
        </p:sp>
        <p:sp>
          <p:nvSpPr>
            <p:cNvPr id="27" name="Rectangle 26">
              <a:extLst>
                <a:ext uri="{FF2B5EF4-FFF2-40B4-BE49-F238E27FC236}">
                  <a16:creationId xmlns:a16="http://schemas.microsoft.com/office/drawing/2014/main" id="{055D74B3-BCBB-836A-3B53-93DBA98DE1A1}"/>
                </a:ext>
              </a:extLst>
            </p:cNvPr>
            <p:cNvSpPr/>
            <p:nvPr/>
          </p:nvSpPr>
          <p:spPr>
            <a:xfrm rot="16200000">
              <a:off x="5429330" y="2839103"/>
              <a:ext cx="1713760"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High impact</a:t>
              </a:r>
            </a:p>
          </p:txBody>
        </p:sp>
        <p:sp>
          <p:nvSpPr>
            <p:cNvPr id="28" name="Rectangle 27">
              <a:extLst>
                <a:ext uri="{FF2B5EF4-FFF2-40B4-BE49-F238E27FC236}">
                  <a16:creationId xmlns:a16="http://schemas.microsoft.com/office/drawing/2014/main" id="{6DFA6C0C-D8DA-797F-6F5C-03940DD85DFF}"/>
                </a:ext>
              </a:extLst>
            </p:cNvPr>
            <p:cNvSpPr/>
            <p:nvPr/>
          </p:nvSpPr>
          <p:spPr>
            <a:xfrm rot="16200000">
              <a:off x="5429330" y="4552863"/>
              <a:ext cx="1713760"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Low impact</a:t>
              </a:r>
            </a:p>
          </p:txBody>
        </p:sp>
        <p:sp>
          <p:nvSpPr>
            <p:cNvPr id="29" name="Rectangle 28">
              <a:extLst>
                <a:ext uri="{FF2B5EF4-FFF2-40B4-BE49-F238E27FC236}">
                  <a16:creationId xmlns:a16="http://schemas.microsoft.com/office/drawing/2014/main" id="{93190A6B-6141-DB14-C59F-F6F428B38546}"/>
                </a:ext>
              </a:extLst>
            </p:cNvPr>
            <p:cNvSpPr/>
            <p:nvPr/>
          </p:nvSpPr>
          <p:spPr>
            <a:xfrm>
              <a:off x="6663343" y="2243329"/>
              <a:ext cx="2184145"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Big Bets</a:t>
              </a:r>
            </a:p>
          </p:txBody>
        </p:sp>
        <p:sp>
          <p:nvSpPr>
            <p:cNvPr id="30" name="Rectangle 29">
              <a:extLst>
                <a:ext uri="{FF2B5EF4-FFF2-40B4-BE49-F238E27FC236}">
                  <a16:creationId xmlns:a16="http://schemas.microsoft.com/office/drawing/2014/main" id="{C03E3DBF-CD31-CA91-DF40-30B86205B4B2}"/>
                </a:ext>
              </a:extLst>
            </p:cNvPr>
            <p:cNvSpPr/>
            <p:nvPr/>
          </p:nvSpPr>
          <p:spPr>
            <a:xfrm>
              <a:off x="9150234" y="2242583"/>
              <a:ext cx="2184145"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No Brainers</a:t>
              </a:r>
            </a:p>
          </p:txBody>
        </p:sp>
        <p:sp>
          <p:nvSpPr>
            <p:cNvPr id="31" name="Rectangle 30">
              <a:extLst>
                <a:ext uri="{FF2B5EF4-FFF2-40B4-BE49-F238E27FC236}">
                  <a16:creationId xmlns:a16="http://schemas.microsoft.com/office/drawing/2014/main" id="{5BC4B4A8-D4D4-763E-64F9-A8AF3F719B55}"/>
                </a:ext>
              </a:extLst>
            </p:cNvPr>
            <p:cNvSpPr/>
            <p:nvPr/>
          </p:nvSpPr>
          <p:spPr>
            <a:xfrm>
              <a:off x="6663343" y="3956342"/>
              <a:ext cx="2184145"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Avoidables</a:t>
              </a:r>
            </a:p>
          </p:txBody>
        </p:sp>
        <p:sp>
          <p:nvSpPr>
            <p:cNvPr id="33" name="Rectangle 32">
              <a:extLst>
                <a:ext uri="{FF2B5EF4-FFF2-40B4-BE49-F238E27FC236}">
                  <a16:creationId xmlns:a16="http://schemas.microsoft.com/office/drawing/2014/main" id="{34504946-C82F-5BBF-4887-B60DC731DEB8}"/>
                </a:ext>
              </a:extLst>
            </p:cNvPr>
            <p:cNvSpPr/>
            <p:nvPr/>
          </p:nvSpPr>
          <p:spPr>
            <a:xfrm>
              <a:off x="9150234" y="3955596"/>
              <a:ext cx="2184145" cy="38377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50000"/>
                      <a:lumOff val="50000"/>
                    </a:schemeClr>
                  </a:solidFill>
                </a:rPr>
                <a:t>Quick Wins</a:t>
              </a:r>
            </a:p>
          </p:txBody>
        </p:sp>
      </p:grpSp>
      <p:sp>
        <p:nvSpPr>
          <p:cNvPr id="47" name="Rectangle 46">
            <a:extLst>
              <a:ext uri="{FF2B5EF4-FFF2-40B4-BE49-F238E27FC236}">
                <a16:creationId xmlns:a16="http://schemas.microsoft.com/office/drawing/2014/main" id="{A16615D3-DEF6-2F61-83E4-64BD0C30BE13}"/>
              </a:ext>
            </a:extLst>
          </p:cNvPr>
          <p:cNvSpPr/>
          <p:nvPr/>
        </p:nvSpPr>
        <p:spPr>
          <a:xfrm>
            <a:off x="458927" y="1486140"/>
            <a:ext cx="3555399"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080C7EF0-B74E-25B4-6253-F66925E44739}"/>
              </a:ext>
            </a:extLst>
          </p:cNvPr>
          <p:cNvSpPr>
            <a:spLocks/>
          </p:cNvSpPr>
          <p:nvPr/>
        </p:nvSpPr>
        <p:spPr>
          <a:xfrm>
            <a:off x="458927" y="1486140"/>
            <a:ext cx="35553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Product idea</a:t>
            </a:r>
          </a:p>
        </p:txBody>
      </p:sp>
      <p:sp>
        <p:nvSpPr>
          <p:cNvPr id="49" name="TextBox 48">
            <a:extLst>
              <a:ext uri="{FF2B5EF4-FFF2-40B4-BE49-F238E27FC236}">
                <a16:creationId xmlns:a16="http://schemas.microsoft.com/office/drawing/2014/main" id="{FAF01B79-4325-80D6-71AF-784DAA86E17B}"/>
              </a:ext>
            </a:extLst>
          </p:cNvPr>
          <p:cNvSpPr txBox="1">
            <a:spLocks/>
          </p:cNvSpPr>
          <p:nvPr/>
        </p:nvSpPr>
        <p:spPr>
          <a:xfrm>
            <a:off x="946992" y="2040682"/>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0" name="TextBox 49">
            <a:extLst>
              <a:ext uri="{FF2B5EF4-FFF2-40B4-BE49-F238E27FC236}">
                <a16:creationId xmlns:a16="http://schemas.microsoft.com/office/drawing/2014/main" id="{76711AB7-D283-848B-CB66-F6E23A3F1671}"/>
              </a:ext>
            </a:extLst>
          </p:cNvPr>
          <p:cNvSpPr txBox="1">
            <a:spLocks/>
          </p:cNvSpPr>
          <p:nvPr/>
        </p:nvSpPr>
        <p:spPr>
          <a:xfrm>
            <a:off x="946992" y="2462826"/>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1" name="TextBox 50">
            <a:extLst>
              <a:ext uri="{FF2B5EF4-FFF2-40B4-BE49-F238E27FC236}">
                <a16:creationId xmlns:a16="http://schemas.microsoft.com/office/drawing/2014/main" id="{1D3F37A4-719A-2C7F-6A35-AFB50B660AF2}"/>
              </a:ext>
            </a:extLst>
          </p:cNvPr>
          <p:cNvSpPr txBox="1">
            <a:spLocks/>
          </p:cNvSpPr>
          <p:nvPr/>
        </p:nvSpPr>
        <p:spPr>
          <a:xfrm>
            <a:off x="946992" y="2884970"/>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2" name="TextBox 51">
            <a:extLst>
              <a:ext uri="{FF2B5EF4-FFF2-40B4-BE49-F238E27FC236}">
                <a16:creationId xmlns:a16="http://schemas.microsoft.com/office/drawing/2014/main" id="{B1318BFD-524B-387B-9C44-79A261FCE583}"/>
              </a:ext>
            </a:extLst>
          </p:cNvPr>
          <p:cNvSpPr txBox="1">
            <a:spLocks/>
          </p:cNvSpPr>
          <p:nvPr/>
        </p:nvSpPr>
        <p:spPr>
          <a:xfrm>
            <a:off x="946992" y="3307114"/>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3" name="TextBox 52">
            <a:extLst>
              <a:ext uri="{FF2B5EF4-FFF2-40B4-BE49-F238E27FC236}">
                <a16:creationId xmlns:a16="http://schemas.microsoft.com/office/drawing/2014/main" id="{E8615855-E52B-60CE-EFC4-E524DA484283}"/>
              </a:ext>
            </a:extLst>
          </p:cNvPr>
          <p:cNvSpPr txBox="1">
            <a:spLocks/>
          </p:cNvSpPr>
          <p:nvPr/>
        </p:nvSpPr>
        <p:spPr>
          <a:xfrm>
            <a:off x="946992" y="3729258"/>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4" name="TextBox 53">
            <a:extLst>
              <a:ext uri="{FF2B5EF4-FFF2-40B4-BE49-F238E27FC236}">
                <a16:creationId xmlns:a16="http://schemas.microsoft.com/office/drawing/2014/main" id="{527A9692-2101-00FD-4908-BC4EEB78A3C5}"/>
              </a:ext>
            </a:extLst>
          </p:cNvPr>
          <p:cNvSpPr txBox="1">
            <a:spLocks/>
          </p:cNvSpPr>
          <p:nvPr/>
        </p:nvSpPr>
        <p:spPr>
          <a:xfrm>
            <a:off x="946992" y="4151402"/>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5" name="TextBox 54">
            <a:extLst>
              <a:ext uri="{FF2B5EF4-FFF2-40B4-BE49-F238E27FC236}">
                <a16:creationId xmlns:a16="http://schemas.microsoft.com/office/drawing/2014/main" id="{1DFDD676-C4FD-CFE7-9811-422D96B95693}"/>
              </a:ext>
            </a:extLst>
          </p:cNvPr>
          <p:cNvSpPr txBox="1">
            <a:spLocks/>
          </p:cNvSpPr>
          <p:nvPr/>
        </p:nvSpPr>
        <p:spPr>
          <a:xfrm>
            <a:off x="946992" y="4573546"/>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6" name="TextBox 55">
            <a:extLst>
              <a:ext uri="{FF2B5EF4-FFF2-40B4-BE49-F238E27FC236}">
                <a16:creationId xmlns:a16="http://schemas.microsoft.com/office/drawing/2014/main" id="{0F1ADDF9-D5AB-E088-41B4-4C4D8199FF6B}"/>
              </a:ext>
            </a:extLst>
          </p:cNvPr>
          <p:cNvSpPr txBox="1">
            <a:spLocks/>
          </p:cNvSpPr>
          <p:nvPr/>
        </p:nvSpPr>
        <p:spPr>
          <a:xfrm>
            <a:off x="946992" y="4995690"/>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7" name="TextBox 56">
            <a:extLst>
              <a:ext uri="{FF2B5EF4-FFF2-40B4-BE49-F238E27FC236}">
                <a16:creationId xmlns:a16="http://schemas.microsoft.com/office/drawing/2014/main" id="{8FD691E7-0F36-30A9-859E-9FAC714002AA}"/>
              </a:ext>
            </a:extLst>
          </p:cNvPr>
          <p:cNvSpPr txBox="1">
            <a:spLocks/>
          </p:cNvSpPr>
          <p:nvPr/>
        </p:nvSpPr>
        <p:spPr>
          <a:xfrm>
            <a:off x="946992" y="5417834"/>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58" name="TextBox 57">
            <a:extLst>
              <a:ext uri="{FF2B5EF4-FFF2-40B4-BE49-F238E27FC236}">
                <a16:creationId xmlns:a16="http://schemas.microsoft.com/office/drawing/2014/main" id="{9D81C3DE-1CA0-3A40-8EC6-FBBCF2F04986}"/>
              </a:ext>
            </a:extLst>
          </p:cNvPr>
          <p:cNvSpPr txBox="1">
            <a:spLocks/>
          </p:cNvSpPr>
          <p:nvPr/>
        </p:nvSpPr>
        <p:spPr>
          <a:xfrm>
            <a:off x="946992" y="5839976"/>
            <a:ext cx="2913805"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grpSp>
        <p:nvGrpSpPr>
          <p:cNvPr id="60" name="Group 59">
            <a:extLst>
              <a:ext uri="{FF2B5EF4-FFF2-40B4-BE49-F238E27FC236}">
                <a16:creationId xmlns:a16="http://schemas.microsoft.com/office/drawing/2014/main" id="{E453D0BD-7827-6E7B-B2DA-0C9A4586749D}"/>
              </a:ext>
            </a:extLst>
          </p:cNvPr>
          <p:cNvGrpSpPr/>
          <p:nvPr/>
        </p:nvGrpSpPr>
        <p:grpSpPr>
          <a:xfrm>
            <a:off x="477382" y="2332072"/>
            <a:ext cx="3513828" cy="3373120"/>
            <a:chOff x="477381" y="2332072"/>
            <a:chExt cx="11257909" cy="3373120"/>
          </a:xfrm>
        </p:grpSpPr>
        <p:cxnSp>
          <p:nvCxnSpPr>
            <p:cNvPr id="20" name="Straight Connector 19">
              <a:extLst>
                <a:ext uri="{FF2B5EF4-FFF2-40B4-BE49-F238E27FC236}">
                  <a16:creationId xmlns:a16="http://schemas.microsoft.com/office/drawing/2014/main" id="{8BABDDE8-8809-606D-36BC-C923CF887848}"/>
                </a:ext>
              </a:extLst>
            </p:cNvPr>
            <p:cNvCxnSpPr>
              <a:cxnSpLocks/>
            </p:cNvCxnSpPr>
            <p:nvPr/>
          </p:nvCxnSpPr>
          <p:spPr>
            <a:xfrm>
              <a:off x="477381" y="233207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C3B00-6989-A425-9905-F51A4B36950E}"/>
                </a:ext>
              </a:extLst>
            </p:cNvPr>
            <p:cNvCxnSpPr>
              <a:cxnSpLocks/>
            </p:cNvCxnSpPr>
            <p:nvPr/>
          </p:nvCxnSpPr>
          <p:spPr>
            <a:xfrm>
              <a:off x="477381" y="275371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623522-6546-B441-2A49-4D395F41F8F3}"/>
                </a:ext>
              </a:extLst>
            </p:cNvPr>
            <p:cNvCxnSpPr>
              <a:cxnSpLocks/>
            </p:cNvCxnSpPr>
            <p:nvPr/>
          </p:nvCxnSpPr>
          <p:spPr>
            <a:xfrm>
              <a:off x="477381" y="317535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4CDC4FC-D6D8-5C3A-52C8-014A39F37D3D}"/>
                </a:ext>
              </a:extLst>
            </p:cNvPr>
            <p:cNvCxnSpPr>
              <a:cxnSpLocks/>
            </p:cNvCxnSpPr>
            <p:nvPr/>
          </p:nvCxnSpPr>
          <p:spPr>
            <a:xfrm>
              <a:off x="477381" y="359699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B9A3AE-2AD3-304A-DBCC-B89BE9EC8B58}"/>
                </a:ext>
              </a:extLst>
            </p:cNvPr>
            <p:cNvCxnSpPr>
              <a:cxnSpLocks/>
            </p:cNvCxnSpPr>
            <p:nvPr/>
          </p:nvCxnSpPr>
          <p:spPr>
            <a:xfrm>
              <a:off x="477381" y="401863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55EC6E3-88A3-183A-0C9F-EBE3F0051F22}"/>
                </a:ext>
              </a:extLst>
            </p:cNvPr>
            <p:cNvCxnSpPr>
              <a:cxnSpLocks/>
            </p:cNvCxnSpPr>
            <p:nvPr/>
          </p:nvCxnSpPr>
          <p:spPr>
            <a:xfrm>
              <a:off x="477381" y="444027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E9E750-EB1F-83D2-58EE-0A6B7EE3CB65}"/>
                </a:ext>
              </a:extLst>
            </p:cNvPr>
            <p:cNvCxnSpPr>
              <a:cxnSpLocks/>
            </p:cNvCxnSpPr>
            <p:nvPr/>
          </p:nvCxnSpPr>
          <p:spPr>
            <a:xfrm>
              <a:off x="477381" y="486191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87D715-5146-4DB4-3C0B-5710106DC31A}"/>
                </a:ext>
              </a:extLst>
            </p:cNvPr>
            <p:cNvCxnSpPr>
              <a:cxnSpLocks/>
            </p:cNvCxnSpPr>
            <p:nvPr/>
          </p:nvCxnSpPr>
          <p:spPr>
            <a:xfrm>
              <a:off x="477381" y="528355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AFFF1E-EE9B-9BED-9A50-96ED9A9E1E5E}"/>
                </a:ext>
              </a:extLst>
            </p:cNvPr>
            <p:cNvCxnSpPr>
              <a:cxnSpLocks/>
            </p:cNvCxnSpPr>
            <p:nvPr/>
          </p:nvCxnSpPr>
          <p:spPr>
            <a:xfrm>
              <a:off x="477381" y="5705192"/>
              <a:ext cx="1125790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3" name="Oval 62">
            <a:extLst>
              <a:ext uri="{FF2B5EF4-FFF2-40B4-BE49-F238E27FC236}">
                <a16:creationId xmlns:a16="http://schemas.microsoft.com/office/drawing/2014/main" id="{B20C2DF7-C31D-D541-D786-9515FB5B98B0}"/>
              </a:ext>
            </a:extLst>
          </p:cNvPr>
          <p:cNvSpPr/>
          <p:nvPr/>
        </p:nvSpPr>
        <p:spPr>
          <a:xfrm>
            <a:off x="578207" y="199154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A</a:t>
            </a:r>
          </a:p>
        </p:txBody>
      </p:sp>
      <p:sp>
        <p:nvSpPr>
          <p:cNvPr id="64" name="Oval 63">
            <a:extLst>
              <a:ext uri="{FF2B5EF4-FFF2-40B4-BE49-F238E27FC236}">
                <a16:creationId xmlns:a16="http://schemas.microsoft.com/office/drawing/2014/main" id="{74A9EB26-0E83-1850-6B32-9334AC76F279}"/>
              </a:ext>
            </a:extLst>
          </p:cNvPr>
          <p:cNvSpPr/>
          <p:nvPr/>
        </p:nvSpPr>
        <p:spPr>
          <a:xfrm>
            <a:off x="578207" y="241548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B</a:t>
            </a:r>
          </a:p>
        </p:txBody>
      </p:sp>
      <p:sp>
        <p:nvSpPr>
          <p:cNvPr id="65" name="Oval 64">
            <a:extLst>
              <a:ext uri="{FF2B5EF4-FFF2-40B4-BE49-F238E27FC236}">
                <a16:creationId xmlns:a16="http://schemas.microsoft.com/office/drawing/2014/main" id="{8AF758EB-6B79-C3D4-61FD-B822E93515C0}"/>
              </a:ext>
            </a:extLst>
          </p:cNvPr>
          <p:cNvSpPr/>
          <p:nvPr/>
        </p:nvSpPr>
        <p:spPr>
          <a:xfrm>
            <a:off x="578207" y="2839437"/>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C</a:t>
            </a:r>
          </a:p>
        </p:txBody>
      </p:sp>
      <p:sp>
        <p:nvSpPr>
          <p:cNvPr id="66" name="Oval 65">
            <a:extLst>
              <a:ext uri="{FF2B5EF4-FFF2-40B4-BE49-F238E27FC236}">
                <a16:creationId xmlns:a16="http://schemas.microsoft.com/office/drawing/2014/main" id="{AA9BC195-55C8-C3B0-ACB7-CC2FADDE404D}"/>
              </a:ext>
            </a:extLst>
          </p:cNvPr>
          <p:cNvSpPr/>
          <p:nvPr/>
        </p:nvSpPr>
        <p:spPr>
          <a:xfrm>
            <a:off x="578207" y="3263385"/>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D</a:t>
            </a:r>
          </a:p>
        </p:txBody>
      </p:sp>
      <p:sp>
        <p:nvSpPr>
          <p:cNvPr id="67" name="Oval 66">
            <a:extLst>
              <a:ext uri="{FF2B5EF4-FFF2-40B4-BE49-F238E27FC236}">
                <a16:creationId xmlns:a16="http://schemas.microsoft.com/office/drawing/2014/main" id="{9BD979E2-F8A4-62E2-3BE3-1BB71743FA05}"/>
              </a:ext>
            </a:extLst>
          </p:cNvPr>
          <p:cNvSpPr/>
          <p:nvPr/>
        </p:nvSpPr>
        <p:spPr>
          <a:xfrm>
            <a:off x="578207" y="3687333"/>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E</a:t>
            </a:r>
          </a:p>
        </p:txBody>
      </p:sp>
      <p:sp>
        <p:nvSpPr>
          <p:cNvPr id="68" name="Oval 67">
            <a:extLst>
              <a:ext uri="{FF2B5EF4-FFF2-40B4-BE49-F238E27FC236}">
                <a16:creationId xmlns:a16="http://schemas.microsoft.com/office/drawing/2014/main" id="{906F1A5B-9C0A-3482-31D9-8D789FC9E48A}"/>
              </a:ext>
            </a:extLst>
          </p:cNvPr>
          <p:cNvSpPr/>
          <p:nvPr/>
        </p:nvSpPr>
        <p:spPr>
          <a:xfrm>
            <a:off x="578207" y="411128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F</a:t>
            </a:r>
          </a:p>
        </p:txBody>
      </p:sp>
      <p:sp>
        <p:nvSpPr>
          <p:cNvPr id="69" name="Oval 68">
            <a:extLst>
              <a:ext uri="{FF2B5EF4-FFF2-40B4-BE49-F238E27FC236}">
                <a16:creationId xmlns:a16="http://schemas.microsoft.com/office/drawing/2014/main" id="{0498C959-9D1D-BEA3-1F32-F4041E18904D}"/>
              </a:ext>
            </a:extLst>
          </p:cNvPr>
          <p:cNvSpPr/>
          <p:nvPr/>
        </p:nvSpPr>
        <p:spPr>
          <a:xfrm>
            <a:off x="578207" y="453522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G</a:t>
            </a:r>
          </a:p>
        </p:txBody>
      </p:sp>
      <p:sp>
        <p:nvSpPr>
          <p:cNvPr id="70" name="Oval 69">
            <a:extLst>
              <a:ext uri="{FF2B5EF4-FFF2-40B4-BE49-F238E27FC236}">
                <a16:creationId xmlns:a16="http://schemas.microsoft.com/office/drawing/2014/main" id="{F0DEFE94-836B-D634-204C-17BA8EEDC9AF}"/>
              </a:ext>
            </a:extLst>
          </p:cNvPr>
          <p:cNvSpPr/>
          <p:nvPr/>
        </p:nvSpPr>
        <p:spPr>
          <a:xfrm>
            <a:off x="578207" y="4959177"/>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H</a:t>
            </a:r>
          </a:p>
        </p:txBody>
      </p:sp>
      <p:sp>
        <p:nvSpPr>
          <p:cNvPr id="71" name="Oval 70">
            <a:extLst>
              <a:ext uri="{FF2B5EF4-FFF2-40B4-BE49-F238E27FC236}">
                <a16:creationId xmlns:a16="http://schemas.microsoft.com/office/drawing/2014/main" id="{2B6CF406-58EA-82C4-2BB4-451C4FDA2978}"/>
              </a:ext>
            </a:extLst>
          </p:cNvPr>
          <p:cNvSpPr/>
          <p:nvPr/>
        </p:nvSpPr>
        <p:spPr>
          <a:xfrm>
            <a:off x="578207" y="5383125"/>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I</a:t>
            </a:r>
          </a:p>
        </p:txBody>
      </p:sp>
      <p:sp>
        <p:nvSpPr>
          <p:cNvPr id="72" name="Oval 71">
            <a:extLst>
              <a:ext uri="{FF2B5EF4-FFF2-40B4-BE49-F238E27FC236}">
                <a16:creationId xmlns:a16="http://schemas.microsoft.com/office/drawing/2014/main" id="{ABA5FA4E-6AA5-3961-48A9-78007F1AB226}"/>
              </a:ext>
            </a:extLst>
          </p:cNvPr>
          <p:cNvSpPr/>
          <p:nvPr/>
        </p:nvSpPr>
        <p:spPr>
          <a:xfrm>
            <a:off x="578207" y="5807074"/>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J</a:t>
            </a:r>
          </a:p>
        </p:txBody>
      </p:sp>
      <p:sp>
        <p:nvSpPr>
          <p:cNvPr id="73" name="Oval 72">
            <a:extLst>
              <a:ext uri="{FF2B5EF4-FFF2-40B4-BE49-F238E27FC236}">
                <a16:creationId xmlns:a16="http://schemas.microsoft.com/office/drawing/2014/main" id="{404ACC87-5732-A4A8-35E9-5A6BA4E05FB8}"/>
              </a:ext>
            </a:extLst>
          </p:cNvPr>
          <p:cNvSpPr/>
          <p:nvPr/>
        </p:nvSpPr>
        <p:spPr>
          <a:xfrm>
            <a:off x="7366531" y="3244993"/>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A</a:t>
            </a:r>
          </a:p>
        </p:txBody>
      </p:sp>
      <p:sp>
        <p:nvSpPr>
          <p:cNvPr id="74" name="Oval 73">
            <a:extLst>
              <a:ext uri="{FF2B5EF4-FFF2-40B4-BE49-F238E27FC236}">
                <a16:creationId xmlns:a16="http://schemas.microsoft.com/office/drawing/2014/main" id="{365419C5-F2E2-FF83-7D74-97BC29B45862}"/>
              </a:ext>
            </a:extLst>
          </p:cNvPr>
          <p:cNvSpPr/>
          <p:nvPr/>
        </p:nvSpPr>
        <p:spPr>
          <a:xfrm>
            <a:off x="10450504" y="2318458"/>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B</a:t>
            </a:r>
          </a:p>
        </p:txBody>
      </p:sp>
      <p:sp>
        <p:nvSpPr>
          <p:cNvPr id="75" name="Oval 74">
            <a:extLst>
              <a:ext uri="{FF2B5EF4-FFF2-40B4-BE49-F238E27FC236}">
                <a16:creationId xmlns:a16="http://schemas.microsoft.com/office/drawing/2014/main" id="{7BFD6D86-18BB-78C2-5F64-C4341AA8ED05}"/>
              </a:ext>
            </a:extLst>
          </p:cNvPr>
          <p:cNvSpPr/>
          <p:nvPr/>
        </p:nvSpPr>
        <p:spPr>
          <a:xfrm>
            <a:off x="8791674" y="4092890"/>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C</a:t>
            </a:r>
          </a:p>
        </p:txBody>
      </p:sp>
      <p:sp>
        <p:nvSpPr>
          <p:cNvPr id="76" name="Oval 75">
            <a:extLst>
              <a:ext uri="{FF2B5EF4-FFF2-40B4-BE49-F238E27FC236}">
                <a16:creationId xmlns:a16="http://schemas.microsoft.com/office/drawing/2014/main" id="{1C1FA49A-B394-0838-7CC8-8D938B764538}"/>
              </a:ext>
            </a:extLst>
          </p:cNvPr>
          <p:cNvSpPr/>
          <p:nvPr/>
        </p:nvSpPr>
        <p:spPr>
          <a:xfrm>
            <a:off x="7893238" y="3545036"/>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D</a:t>
            </a:r>
          </a:p>
        </p:txBody>
      </p:sp>
      <p:sp>
        <p:nvSpPr>
          <p:cNvPr id="77" name="Oval 76">
            <a:extLst>
              <a:ext uri="{FF2B5EF4-FFF2-40B4-BE49-F238E27FC236}">
                <a16:creationId xmlns:a16="http://schemas.microsoft.com/office/drawing/2014/main" id="{41BAC811-703E-3427-C76A-7B5B6A712BA5}"/>
              </a:ext>
            </a:extLst>
          </p:cNvPr>
          <p:cNvSpPr/>
          <p:nvPr/>
        </p:nvSpPr>
        <p:spPr>
          <a:xfrm>
            <a:off x="7520323" y="4118487"/>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E</a:t>
            </a:r>
          </a:p>
        </p:txBody>
      </p:sp>
      <p:sp>
        <p:nvSpPr>
          <p:cNvPr id="78" name="Oval 77">
            <a:extLst>
              <a:ext uri="{FF2B5EF4-FFF2-40B4-BE49-F238E27FC236}">
                <a16:creationId xmlns:a16="http://schemas.microsoft.com/office/drawing/2014/main" id="{3AB03942-8D29-0B90-EA7A-FD81DCB0EA37}"/>
              </a:ext>
            </a:extLst>
          </p:cNvPr>
          <p:cNvSpPr/>
          <p:nvPr/>
        </p:nvSpPr>
        <p:spPr>
          <a:xfrm>
            <a:off x="10268023" y="3091780"/>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F</a:t>
            </a:r>
          </a:p>
        </p:txBody>
      </p:sp>
      <p:sp>
        <p:nvSpPr>
          <p:cNvPr id="79" name="Oval 78">
            <a:extLst>
              <a:ext uri="{FF2B5EF4-FFF2-40B4-BE49-F238E27FC236}">
                <a16:creationId xmlns:a16="http://schemas.microsoft.com/office/drawing/2014/main" id="{6A644677-27DE-D410-E0B8-CD4F0DD743EF}"/>
              </a:ext>
            </a:extLst>
          </p:cNvPr>
          <p:cNvSpPr/>
          <p:nvPr/>
        </p:nvSpPr>
        <p:spPr>
          <a:xfrm>
            <a:off x="5330754" y="3100920"/>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G</a:t>
            </a:r>
          </a:p>
        </p:txBody>
      </p:sp>
      <p:sp>
        <p:nvSpPr>
          <p:cNvPr id="80" name="Oval 79">
            <a:extLst>
              <a:ext uri="{FF2B5EF4-FFF2-40B4-BE49-F238E27FC236}">
                <a16:creationId xmlns:a16="http://schemas.microsoft.com/office/drawing/2014/main" id="{B62A9586-EF1E-B956-441B-A1665B389439}"/>
              </a:ext>
            </a:extLst>
          </p:cNvPr>
          <p:cNvSpPr/>
          <p:nvPr/>
        </p:nvSpPr>
        <p:spPr>
          <a:xfrm>
            <a:off x="6982255" y="2934068"/>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H</a:t>
            </a:r>
          </a:p>
        </p:txBody>
      </p:sp>
      <p:sp>
        <p:nvSpPr>
          <p:cNvPr id="81" name="Oval 80">
            <a:extLst>
              <a:ext uri="{FF2B5EF4-FFF2-40B4-BE49-F238E27FC236}">
                <a16:creationId xmlns:a16="http://schemas.microsoft.com/office/drawing/2014/main" id="{DDB7D678-9324-59C9-8FD9-46C83AC7C39D}"/>
              </a:ext>
            </a:extLst>
          </p:cNvPr>
          <p:cNvSpPr/>
          <p:nvPr/>
        </p:nvSpPr>
        <p:spPr>
          <a:xfrm>
            <a:off x="6199832" y="466139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I</a:t>
            </a:r>
          </a:p>
        </p:txBody>
      </p:sp>
      <p:sp>
        <p:nvSpPr>
          <p:cNvPr id="82" name="Oval 81">
            <a:extLst>
              <a:ext uri="{FF2B5EF4-FFF2-40B4-BE49-F238E27FC236}">
                <a16:creationId xmlns:a16="http://schemas.microsoft.com/office/drawing/2014/main" id="{498AE0C8-2315-68B6-26EA-9E647B2E265B}"/>
              </a:ext>
            </a:extLst>
          </p:cNvPr>
          <p:cNvSpPr/>
          <p:nvPr/>
        </p:nvSpPr>
        <p:spPr>
          <a:xfrm>
            <a:off x="6616743" y="5097972"/>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J</a:t>
            </a:r>
          </a:p>
        </p:txBody>
      </p:sp>
    </p:spTree>
    <p:extLst>
      <p:ext uri="{BB962C8B-B14F-4D97-AF65-F5344CB8AC3E}">
        <p14:creationId xmlns:p14="http://schemas.microsoft.com/office/powerpoint/2010/main" val="144647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i="1" dirty="0"/>
              <a:t>Alternative: </a:t>
            </a:r>
            <a:r>
              <a:rPr lang="en-US" dirty="0"/>
              <a:t>We use Priority Poker to prioritize ideas</a:t>
            </a:r>
            <a:endParaRPr lang="en-US" i="1" dirty="0"/>
          </a:p>
        </p:txBody>
      </p:sp>
      <p:sp>
        <p:nvSpPr>
          <p:cNvPr id="9" name="Rectangle 8">
            <a:extLst>
              <a:ext uri="{FF2B5EF4-FFF2-40B4-BE49-F238E27FC236}">
                <a16:creationId xmlns:a16="http://schemas.microsoft.com/office/drawing/2014/main" id="{8926F948-88A1-DD5C-E10E-148B77A6F9C8}"/>
              </a:ext>
            </a:extLst>
          </p:cNvPr>
          <p:cNvSpPr/>
          <p:nvPr/>
        </p:nvSpPr>
        <p:spPr>
          <a:xfrm>
            <a:off x="468084" y="1526032"/>
            <a:ext cx="8135178" cy="334187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D46D251B-81B3-FA78-28D6-C5D0D4274037}"/>
              </a:ext>
            </a:extLst>
          </p:cNvPr>
          <p:cNvSpPr/>
          <p:nvPr/>
        </p:nvSpPr>
        <p:spPr>
          <a:xfrm>
            <a:off x="466776" y="1526667"/>
            <a:ext cx="813517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Priority Poker Canvas</a:t>
            </a:r>
            <a:endParaRPr lang="en-US" sz="1300" b="1" dirty="0">
              <a:solidFill>
                <a:schemeClr val="tx1"/>
              </a:solidFill>
            </a:endParaRPr>
          </a:p>
        </p:txBody>
      </p:sp>
      <p:sp>
        <p:nvSpPr>
          <p:cNvPr id="11" name="Rectangle 10">
            <a:extLst>
              <a:ext uri="{FF2B5EF4-FFF2-40B4-BE49-F238E27FC236}">
                <a16:creationId xmlns:a16="http://schemas.microsoft.com/office/drawing/2014/main" id="{0EB0B78B-A896-94FE-385F-1C9486CE1487}"/>
              </a:ext>
            </a:extLst>
          </p:cNvPr>
          <p:cNvSpPr/>
          <p:nvPr/>
        </p:nvSpPr>
        <p:spPr>
          <a:xfrm>
            <a:off x="8792855" y="1526032"/>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2" name="Rectangle 11">
            <a:extLst>
              <a:ext uri="{FF2B5EF4-FFF2-40B4-BE49-F238E27FC236}">
                <a16:creationId xmlns:a16="http://schemas.microsoft.com/office/drawing/2014/main" id="{6ABEB6B6-38D8-5860-EC2D-81CAE1D56121}"/>
              </a:ext>
            </a:extLst>
          </p:cNvPr>
          <p:cNvSpPr/>
          <p:nvPr/>
        </p:nvSpPr>
        <p:spPr>
          <a:xfrm>
            <a:off x="8792854" y="1526032"/>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How to use Priority Poker</a:t>
            </a:r>
          </a:p>
        </p:txBody>
      </p:sp>
      <p:sp>
        <p:nvSpPr>
          <p:cNvPr id="13" name="Rectangle 12">
            <a:extLst>
              <a:ext uri="{FF2B5EF4-FFF2-40B4-BE49-F238E27FC236}">
                <a16:creationId xmlns:a16="http://schemas.microsoft.com/office/drawing/2014/main" id="{38ADF74F-7B81-88AF-1515-1304668BFB4A}"/>
              </a:ext>
            </a:extLst>
          </p:cNvPr>
          <p:cNvSpPr/>
          <p:nvPr/>
        </p:nvSpPr>
        <p:spPr>
          <a:xfrm>
            <a:off x="8891844" y="2100579"/>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spcAft>
                <a:spcPts val="600"/>
              </a:spcAft>
              <a:buClr>
                <a:schemeClr val="accent1"/>
              </a:buClr>
              <a:buFont typeface="+mj-lt"/>
              <a:buAutoNum type="arabicPeriod"/>
            </a:pPr>
            <a:r>
              <a:rPr lang="en-US" sz="1400" dirty="0">
                <a:solidFill>
                  <a:schemeClr val="tx1"/>
                </a:solidFill>
              </a:rPr>
              <a:t>Agree on which solutions to prioritize (see previous slides)</a:t>
            </a:r>
          </a:p>
          <a:p>
            <a:pPr marL="342900" indent="-342900">
              <a:spcAft>
                <a:spcPts val="600"/>
              </a:spcAft>
              <a:buClr>
                <a:schemeClr val="accent1"/>
              </a:buClr>
              <a:buFont typeface="+mj-lt"/>
              <a:buAutoNum type="arabicPeriod"/>
            </a:pPr>
            <a:r>
              <a:rPr lang="en-US" sz="1400" dirty="0">
                <a:solidFill>
                  <a:schemeClr val="tx1"/>
                </a:solidFill>
              </a:rPr>
              <a:t>Determine how many levels of priority you will use (five levels and an “insufficient information” card is most commonly used)</a:t>
            </a:r>
          </a:p>
          <a:p>
            <a:pPr marL="342900" indent="-342900">
              <a:spcAft>
                <a:spcPts val="600"/>
              </a:spcAft>
              <a:buClr>
                <a:schemeClr val="accent1"/>
              </a:buClr>
              <a:buFont typeface="+mj-lt"/>
              <a:buAutoNum type="arabicPeriod"/>
            </a:pPr>
            <a:r>
              <a:rPr lang="en-US" sz="1400" dirty="0">
                <a:solidFill>
                  <a:schemeClr val="tx1"/>
                </a:solidFill>
              </a:rPr>
              <a:t>Give each participant one of each priority card</a:t>
            </a:r>
          </a:p>
          <a:p>
            <a:pPr marL="342900" indent="-342900">
              <a:spcAft>
                <a:spcPts val="600"/>
              </a:spcAft>
              <a:buClr>
                <a:schemeClr val="accent1"/>
              </a:buClr>
              <a:buFont typeface="+mj-lt"/>
              <a:buAutoNum type="arabicPeriod"/>
            </a:pPr>
            <a:r>
              <a:rPr lang="en-US" sz="1400" dirty="0">
                <a:solidFill>
                  <a:schemeClr val="tx1"/>
                </a:solidFill>
              </a:rPr>
              <a:t>Allow 5 minutes for all participants to place their priority cards on solutions</a:t>
            </a:r>
          </a:p>
          <a:p>
            <a:pPr marL="342900" indent="-342900">
              <a:spcAft>
                <a:spcPts val="600"/>
              </a:spcAft>
              <a:buClr>
                <a:schemeClr val="accent1"/>
              </a:buClr>
              <a:buFont typeface="+mj-lt"/>
              <a:buAutoNum type="arabicPeriod"/>
            </a:pPr>
            <a:r>
              <a:rPr lang="en-US" sz="1400" dirty="0">
                <a:solidFill>
                  <a:schemeClr val="tx1"/>
                </a:solidFill>
              </a:rPr>
              <a:t>Sum the numbers of all priority cards on each solution</a:t>
            </a:r>
          </a:p>
        </p:txBody>
      </p:sp>
      <p:sp>
        <p:nvSpPr>
          <p:cNvPr id="55" name="Rectangle 54">
            <a:extLst>
              <a:ext uri="{FF2B5EF4-FFF2-40B4-BE49-F238E27FC236}">
                <a16:creationId xmlns:a16="http://schemas.microsoft.com/office/drawing/2014/main" id="{5B052A41-37D4-3FB8-BD0D-653ABB59616C}"/>
              </a:ext>
            </a:extLst>
          </p:cNvPr>
          <p:cNvSpPr/>
          <p:nvPr/>
        </p:nvSpPr>
        <p:spPr>
          <a:xfrm>
            <a:off x="460182" y="5079322"/>
            <a:ext cx="8135178" cy="112046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endParaRPr lang="en-US" sz="1400" dirty="0">
              <a:solidFill>
                <a:schemeClr val="tx1"/>
              </a:solidFill>
            </a:endParaRPr>
          </a:p>
        </p:txBody>
      </p:sp>
      <p:sp>
        <p:nvSpPr>
          <p:cNvPr id="48" name="Folded Corner 47">
            <a:extLst>
              <a:ext uri="{FF2B5EF4-FFF2-40B4-BE49-F238E27FC236}">
                <a16:creationId xmlns:a16="http://schemas.microsoft.com/office/drawing/2014/main" id="{3F08F081-A859-8110-D195-371669100DB7}"/>
              </a:ext>
            </a:extLst>
          </p:cNvPr>
          <p:cNvSpPr/>
          <p:nvPr/>
        </p:nvSpPr>
        <p:spPr>
          <a:xfrm>
            <a:off x="1081402"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Very High Priority</a:t>
            </a:r>
          </a:p>
          <a:p>
            <a:pPr algn="ctr">
              <a:spcAft>
                <a:spcPts val="900"/>
              </a:spcAft>
              <a:buClr>
                <a:schemeClr val="accent1"/>
              </a:buClr>
            </a:pPr>
            <a:r>
              <a:rPr lang="en-US" sz="2400" b="1" dirty="0">
                <a:solidFill>
                  <a:schemeClr val="accent2"/>
                </a:solidFill>
              </a:rPr>
              <a:t>5</a:t>
            </a:r>
          </a:p>
        </p:txBody>
      </p:sp>
      <p:sp>
        <p:nvSpPr>
          <p:cNvPr id="56" name="Folded Corner 55">
            <a:extLst>
              <a:ext uri="{FF2B5EF4-FFF2-40B4-BE49-F238E27FC236}">
                <a16:creationId xmlns:a16="http://schemas.microsoft.com/office/drawing/2014/main" id="{977252AE-A23C-872D-2B38-FF228B8ABDCF}"/>
              </a:ext>
            </a:extLst>
          </p:cNvPr>
          <p:cNvSpPr/>
          <p:nvPr/>
        </p:nvSpPr>
        <p:spPr>
          <a:xfrm>
            <a:off x="2276280"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High Priority</a:t>
            </a:r>
          </a:p>
          <a:p>
            <a:pPr algn="ctr">
              <a:spcAft>
                <a:spcPts val="900"/>
              </a:spcAft>
              <a:buClr>
                <a:schemeClr val="accent1"/>
              </a:buClr>
            </a:pPr>
            <a:r>
              <a:rPr lang="en-US" sz="2400" b="1" dirty="0">
                <a:solidFill>
                  <a:schemeClr val="accent2"/>
                </a:solidFill>
              </a:rPr>
              <a:t>4</a:t>
            </a:r>
          </a:p>
        </p:txBody>
      </p:sp>
      <p:sp>
        <p:nvSpPr>
          <p:cNvPr id="57" name="Folded Corner 56">
            <a:extLst>
              <a:ext uri="{FF2B5EF4-FFF2-40B4-BE49-F238E27FC236}">
                <a16:creationId xmlns:a16="http://schemas.microsoft.com/office/drawing/2014/main" id="{6EF6AB33-4936-244C-553A-90F3924B54EA}"/>
              </a:ext>
            </a:extLst>
          </p:cNvPr>
          <p:cNvSpPr/>
          <p:nvPr/>
        </p:nvSpPr>
        <p:spPr>
          <a:xfrm>
            <a:off x="3471158"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Medium Priority</a:t>
            </a:r>
          </a:p>
          <a:p>
            <a:pPr algn="ctr">
              <a:spcAft>
                <a:spcPts val="900"/>
              </a:spcAft>
              <a:buClr>
                <a:schemeClr val="accent1"/>
              </a:buClr>
            </a:pPr>
            <a:r>
              <a:rPr lang="en-US" sz="2400" b="1" dirty="0">
                <a:solidFill>
                  <a:schemeClr val="accent2"/>
                </a:solidFill>
              </a:rPr>
              <a:t>3</a:t>
            </a:r>
          </a:p>
        </p:txBody>
      </p:sp>
      <p:sp>
        <p:nvSpPr>
          <p:cNvPr id="58" name="Folded Corner 57">
            <a:extLst>
              <a:ext uri="{FF2B5EF4-FFF2-40B4-BE49-F238E27FC236}">
                <a16:creationId xmlns:a16="http://schemas.microsoft.com/office/drawing/2014/main" id="{A0BD1358-6690-C964-1F68-E2E15DDC01D9}"/>
              </a:ext>
            </a:extLst>
          </p:cNvPr>
          <p:cNvSpPr/>
          <p:nvPr/>
        </p:nvSpPr>
        <p:spPr>
          <a:xfrm>
            <a:off x="4666036"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Low</a:t>
            </a:r>
            <a:br>
              <a:rPr lang="en-US" sz="1200" b="1" dirty="0">
                <a:solidFill>
                  <a:schemeClr val="tx1"/>
                </a:solidFill>
              </a:rPr>
            </a:br>
            <a:r>
              <a:rPr lang="en-US" sz="1200" b="1" dirty="0">
                <a:solidFill>
                  <a:schemeClr val="tx1"/>
                </a:solidFill>
              </a:rPr>
              <a:t>Priority</a:t>
            </a:r>
          </a:p>
          <a:p>
            <a:pPr algn="ctr">
              <a:spcAft>
                <a:spcPts val="900"/>
              </a:spcAft>
              <a:buClr>
                <a:schemeClr val="accent1"/>
              </a:buClr>
            </a:pPr>
            <a:r>
              <a:rPr lang="en-US" sz="2400" b="1" dirty="0">
                <a:solidFill>
                  <a:schemeClr val="accent2"/>
                </a:solidFill>
              </a:rPr>
              <a:t>2</a:t>
            </a:r>
          </a:p>
        </p:txBody>
      </p:sp>
      <p:sp>
        <p:nvSpPr>
          <p:cNvPr id="59" name="Folded Corner 58">
            <a:extLst>
              <a:ext uri="{FF2B5EF4-FFF2-40B4-BE49-F238E27FC236}">
                <a16:creationId xmlns:a16="http://schemas.microsoft.com/office/drawing/2014/main" id="{EA5430A9-70FA-9D34-2B38-401EC241F92D}"/>
              </a:ext>
            </a:extLst>
          </p:cNvPr>
          <p:cNvSpPr/>
          <p:nvPr/>
        </p:nvSpPr>
        <p:spPr>
          <a:xfrm>
            <a:off x="5860914"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Very Low Priority</a:t>
            </a:r>
          </a:p>
          <a:p>
            <a:pPr algn="ctr">
              <a:spcAft>
                <a:spcPts val="900"/>
              </a:spcAft>
              <a:buClr>
                <a:schemeClr val="accent1"/>
              </a:buClr>
            </a:pPr>
            <a:r>
              <a:rPr lang="en-US" sz="2400" b="1" dirty="0">
                <a:solidFill>
                  <a:schemeClr val="accent2"/>
                </a:solidFill>
              </a:rPr>
              <a:t>1</a:t>
            </a:r>
          </a:p>
        </p:txBody>
      </p:sp>
      <p:sp>
        <p:nvSpPr>
          <p:cNvPr id="60" name="Folded Corner 59">
            <a:extLst>
              <a:ext uri="{FF2B5EF4-FFF2-40B4-BE49-F238E27FC236}">
                <a16:creationId xmlns:a16="http://schemas.microsoft.com/office/drawing/2014/main" id="{28279FFB-AA75-F8EB-423B-00E765F1B591}"/>
              </a:ext>
            </a:extLst>
          </p:cNvPr>
          <p:cNvSpPr/>
          <p:nvPr/>
        </p:nvSpPr>
        <p:spPr>
          <a:xfrm>
            <a:off x="7055791" y="5261737"/>
            <a:ext cx="958338" cy="1020826"/>
          </a:xfrm>
          <a:prstGeom prst="foldedCorner">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t">
            <a:noAutofit/>
          </a:bodyPr>
          <a:lstStyle/>
          <a:p>
            <a:pPr algn="ctr">
              <a:spcAft>
                <a:spcPts val="900"/>
              </a:spcAft>
              <a:buClr>
                <a:schemeClr val="accent1"/>
              </a:buClr>
            </a:pPr>
            <a:r>
              <a:rPr lang="en-US" sz="1200" b="1" dirty="0">
                <a:solidFill>
                  <a:schemeClr val="tx1"/>
                </a:solidFill>
              </a:rPr>
              <a:t>Insufficient Information</a:t>
            </a:r>
          </a:p>
          <a:p>
            <a:pPr algn="ctr">
              <a:spcAft>
                <a:spcPts val="900"/>
              </a:spcAft>
              <a:buClr>
                <a:schemeClr val="accent1"/>
              </a:buClr>
            </a:pPr>
            <a:r>
              <a:rPr lang="en-US" sz="2400" b="1" dirty="0">
                <a:solidFill>
                  <a:schemeClr val="accent2"/>
                </a:solidFill>
              </a:rPr>
              <a:t>?</a:t>
            </a:r>
          </a:p>
        </p:txBody>
      </p:sp>
      <p:sp>
        <p:nvSpPr>
          <p:cNvPr id="49" name="Rectangle 48">
            <a:extLst>
              <a:ext uri="{FF2B5EF4-FFF2-40B4-BE49-F238E27FC236}">
                <a16:creationId xmlns:a16="http://schemas.microsoft.com/office/drawing/2014/main" id="{6F8D889C-06DB-F82B-F9BC-710E6379CB3B}"/>
              </a:ext>
            </a:extLst>
          </p:cNvPr>
          <p:cNvSpPr/>
          <p:nvPr/>
        </p:nvSpPr>
        <p:spPr>
          <a:xfrm>
            <a:off x="764548" y="2234353"/>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67" name="Rectangle 66">
            <a:extLst>
              <a:ext uri="{FF2B5EF4-FFF2-40B4-BE49-F238E27FC236}">
                <a16:creationId xmlns:a16="http://schemas.microsoft.com/office/drawing/2014/main" id="{7E314A73-ACC7-7853-7B22-1457B5DB202A}"/>
              </a:ext>
            </a:extLst>
          </p:cNvPr>
          <p:cNvSpPr/>
          <p:nvPr/>
        </p:nvSpPr>
        <p:spPr>
          <a:xfrm>
            <a:off x="2303194" y="2234353"/>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68" name="Rectangle 67">
            <a:extLst>
              <a:ext uri="{FF2B5EF4-FFF2-40B4-BE49-F238E27FC236}">
                <a16:creationId xmlns:a16="http://schemas.microsoft.com/office/drawing/2014/main" id="{FF8136F1-76D7-3B97-01A1-63B31530488A}"/>
              </a:ext>
            </a:extLst>
          </p:cNvPr>
          <p:cNvSpPr/>
          <p:nvPr/>
        </p:nvSpPr>
        <p:spPr>
          <a:xfrm>
            <a:off x="3841840" y="2234353"/>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69" name="Rectangle 68">
            <a:extLst>
              <a:ext uri="{FF2B5EF4-FFF2-40B4-BE49-F238E27FC236}">
                <a16:creationId xmlns:a16="http://schemas.microsoft.com/office/drawing/2014/main" id="{96420A24-2D9C-729A-1CB9-C13E6F5EEF0A}"/>
              </a:ext>
            </a:extLst>
          </p:cNvPr>
          <p:cNvSpPr/>
          <p:nvPr/>
        </p:nvSpPr>
        <p:spPr>
          <a:xfrm>
            <a:off x="5380486" y="2234353"/>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0" name="Rectangle 69">
            <a:extLst>
              <a:ext uri="{FF2B5EF4-FFF2-40B4-BE49-F238E27FC236}">
                <a16:creationId xmlns:a16="http://schemas.microsoft.com/office/drawing/2014/main" id="{0D8D87BA-5488-1DC4-D3B2-04E21B2E3ECF}"/>
              </a:ext>
            </a:extLst>
          </p:cNvPr>
          <p:cNvSpPr/>
          <p:nvPr/>
        </p:nvSpPr>
        <p:spPr>
          <a:xfrm>
            <a:off x="6919131" y="2234353"/>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1" name="Rectangle 70">
            <a:extLst>
              <a:ext uri="{FF2B5EF4-FFF2-40B4-BE49-F238E27FC236}">
                <a16:creationId xmlns:a16="http://schemas.microsoft.com/office/drawing/2014/main" id="{C9996DB0-6FB9-74DC-D690-CE0D840399F4}"/>
              </a:ext>
            </a:extLst>
          </p:cNvPr>
          <p:cNvSpPr/>
          <p:nvPr/>
        </p:nvSpPr>
        <p:spPr>
          <a:xfrm>
            <a:off x="764548" y="3467524"/>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2" name="Rectangle 71">
            <a:extLst>
              <a:ext uri="{FF2B5EF4-FFF2-40B4-BE49-F238E27FC236}">
                <a16:creationId xmlns:a16="http://schemas.microsoft.com/office/drawing/2014/main" id="{3C836947-4540-EAFF-50BE-E245C5DA7DB5}"/>
              </a:ext>
            </a:extLst>
          </p:cNvPr>
          <p:cNvSpPr/>
          <p:nvPr/>
        </p:nvSpPr>
        <p:spPr>
          <a:xfrm>
            <a:off x="2303194" y="3467524"/>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3" name="Rectangle 72">
            <a:extLst>
              <a:ext uri="{FF2B5EF4-FFF2-40B4-BE49-F238E27FC236}">
                <a16:creationId xmlns:a16="http://schemas.microsoft.com/office/drawing/2014/main" id="{15C73B90-2E74-D473-598D-3350D3A1389C}"/>
              </a:ext>
            </a:extLst>
          </p:cNvPr>
          <p:cNvSpPr/>
          <p:nvPr/>
        </p:nvSpPr>
        <p:spPr>
          <a:xfrm>
            <a:off x="3841840" y="3467524"/>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4" name="Rectangle 73">
            <a:extLst>
              <a:ext uri="{FF2B5EF4-FFF2-40B4-BE49-F238E27FC236}">
                <a16:creationId xmlns:a16="http://schemas.microsoft.com/office/drawing/2014/main" id="{1B8F033B-2E05-0193-2B45-19EB792B66E7}"/>
              </a:ext>
            </a:extLst>
          </p:cNvPr>
          <p:cNvSpPr/>
          <p:nvPr/>
        </p:nvSpPr>
        <p:spPr>
          <a:xfrm>
            <a:off x="5380486" y="3467524"/>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Idea </a:t>
            </a:r>
          </a:p>
        </p:txBody>
      </p:sp>
      <p:sp>
        <p:nvSpPr>
          <p:cNvPr id="75" name="Rectangle 74">
            <a:extLst>
              <a:ext uri="{FF2B5EF4-FFF2-40B4-BE49-F238E27FC236}">
                <a16:creationId xmlns:a16="http://schemas.microsoft.com/office/drawing/2014/main" id="{B8984301-BB5C-4CF7-07F5-AFF38EF93F00}"/>
              </a:ext>
            </a:extLst>
          </p:cNvPr>
          <p:cNvSpPr/>
          <p:nvPr/>
        </p:nvSpPr>
        <p:spPr>
          <a:xfrm>
            <a:off x="6919131" y="3467524"/>
            <a:ext cx="1383622" cy="10427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432000" rtlCol="0" anchor="ctr"/>
          <a:lstStyle/>
          <a:p>
            <a:pPr algn="ctr">
              <a:lnSpc>
                <a:spcPct val="120000"/>
              </a:lnSpc>
            </a:pPr>
            <a:r>
              <a:rPr lang="en-US" sz="1400" b="1" dirty="0">
                <a:solidFill>
                  <a:schemeClr val="tx1"/>
                </a:solidFill>
              </a:rPr>
              <a:t>Solution</a:t>
            </a:r>
          </a:p>
        </p:txBody>
      </p:sp>
      <p:sp>
        <p:nvSpPr>
          <p:cNvPr id="91" name="Oval 90">
            <a:extLst>
              <a:ext uri="{FF2B5EF4-FFF2-40B4-BE49-F238E27FC236}">
                <a16:creationId xmlns:a16="http://schemas.microsoft.com/office/drawing/2014/main" id="{720C8DDE-4229-9168-8D24-65B0CE042928}"/>
              </a:ext>
            </a:extLst>
          </p:cNvPr>
          <p:cNvSpPr/>
          <p:nvPr/>
        </p:nvSpPr>
        <p:spPr>
          <a:xfrm>
            <a:off x="1330187" y="278476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A</a:t>
            </a:r>
          </a:p>
        </p:txBody>
      </p:sp>
      <p:sp>
        <p:nvSpPr>
          <p:cNvPr id="92" name="Oval 91">
            <a:extLst>
              <a:ext uri="{FF2B5EF4-FFF2-40B4-BE49-F238E27FC236}">
                <a16:creationId xmlns:a16="http://schemas.microsoft.com/office/drawing/2014/main" id="{7351CD13-C7DF-F05D-FC53-7E6190D08E21}"/>
              </a:ext>
            </a:extLst>
          </p:cNvPr>
          <p:cNvSpPr/>
          <p:nvPr/>
        </p:nvSpPr>
        <p:spPr>
          <a:xfrm>
            <a:off x="2868833" y="278476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B</a:t>
            </a:r>
          </a:p>
        </p:txBody>
      </p:sp>
      <p:sp>
        <p:nvSpPr>
          <p:cNvPr id="93" name="Oval 92">
            <a:extLst>
              <a:ext uri="{FF2B5EF4-FFF2-40B4-BE49-F238E27FC236}">
                <a16:creationId xmlns:a16="http://schemas.microsoft.com/office/drawing/2014/main" id="{E73C30AC-7882-BB47-6C39-94C3C4D4E304}"/>
              </a:ext>
            </a:extLst>
          </p:cNvPr>
          <p:cNvSpPr/>
          <p:nvPr/>
        </p:nvSpPr>
        <p:spPr>
          <a:xfrm>
            <a:off x="4390725" y="278476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C</a:t>
            </a:r>
          </a:p>
        </p:txBody>
      </p:sp>
      <p:sp>
        <p:nvSpPr>
          <p:cNvPr id="94" name="Oval 93">
            <a:extLst>
              <a:ext uri="{FF2B5EF4-FFF2-40B4-BE49-F238E27FC236}">
                <a16:creationId xmlns:a16="http://schemas.microsoft.com/office/drawing/2014/main" id="{BF769475-ABF8-40D7-7BE3-51D2EC07DCB6}"/>
              </a:ext>
            </a:extLst>
          </p:cNvPr>
          <p:cNvSpPr/>
          <p:nvPr/>
        </p:nvSpPr>
        <p:spPr>
          <a:xfrm>
            <a:off x="5929370" y="278476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D</a:t>
            </a:r>
          </a:p>
        </p:txBody>
      </p:sp>
      <p:sp>
        <p:nvSpPr>
          <p:cNvPr id="95" name="Oval 94">
            <a:extLst>
              <a:ext uri="{FF2B5EF4-FFF2-40B4-BE49-F238E27FC236}">
                <a16:creationId xmlns:a16="http://schemas.microsoft.com/office/drawing/2014/main" id="{E5FA0A41-1108-5E48-1E21-E7B00505953D}"/>
              </a:ext>
            </a:extLst>
          </p:cNvPr>
          <p:cNvSpPr/>
          <p:nvPr/>
        </p:nvSpPr>
        <p:spPr>
          <a:xfrm>
            <a:off x="7479183" y="2784761"/>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E</a:t>
            </a:r>
          </a:p>
        </p:txBody>
      </p:sp>
      <p:sp>
        <p:nvSpPr>
          <p:cNvPr id="96" name="Oval 95">
            <a:extLst>
              <a:ext uri="{FF2B5EF4-FFF2-40B4-BE49-F238E27FC236}">
                <a16:creationId xmlns:a16="http://schemas.microsoft.com/office/drawing/2014/main" id="{86118500-D906-9443-55F1-C1788A53B5C0}"/>
              </a:ext>
            </a:extLst>
          </p:cNvPr>
          <p:cNvSpPr/>
          <p:nvPr/>
        </p:nvSpPr>
        <p:spPr>
          <a:xfrm>
            <a:off x="1330187" y="401021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F</a:t>
            </a:r>
          </a:p>
        </p:txBody>
      </p:sp>
      <p:sp>
        <p:nvSpPr>
          <p:cNvPr id="97" name="Oval 96">
            <a:extLst>
              <a:ext uri="{FF2B5EF4-FFF2-40B4-BE49-F238E27FC236}">
                <a16:creationId xmlns:a16="http://schemas.microsoft.com/office/drawing/2014/main" id="{C092B321-DE56-F6D5-0A37-0BD40DDE3E7F}"/>
              </a:ext>
            </a:extLst>
          </p:cNvPr>
          <p:cNvSpPr/>
          <p:nvPr/>
        </p:nvSpPr>
        <p:spPr>
          <a:xfrm>
            <a:off x="2868833" y="401021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G</a:t>
            </a:r>
          </a:p>
        </p:txBody>
      </p:sp>
      <p:sp>
        <p:nvSpPr>
          <p:cNvPr id="98" name="Oval 97">
            <a:extLst>
              <a:ext uri="{FF2B5EF4-FFF2-40B4-BE49-F238E27FC236}">
                <a16:creationId xmlns:a16="http://schemas.microsoft.com/office/drawing/2014/main" id="{DFA9B82E-359D-E409-62C3-CD70C991B921}"/>
              </a:ext>
            </a:extLst>
          </p:cNvPr>
          <p:cNvSpPr/>
          <p:nvPr/>
        </p:nvSpPr>
        <p:spPr>
          <a:xfrm>
            <a:off x="4408193" y="401021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H</a:t>
            </a:r>
          </a:p>
        </p:txBody>
      </p:sp>
      <p:sp>
        <p:nvSpPr>
          <p:cNvPr id="99" name="Oval 98">
            <a:extLst>
              <a:ext uri="{FF2B5EF4-FFF2-40B4-BE49-F238E27FC236}">
                <a16:creationId xmlns:a16="http://schemas.microsoft.com/office/drawing/2014/main" id="{4CA871D5-B3A5-99A7-1257-953B9ECBA59B}"/>
              </a:ext>
            </a:extLst>
          </p:cNvPr>
          <p:cNvSpPr/>
          <p:nvPr/>
        </p:nvSpPr>
        <p:spPr>
          <a:xfrm>
            <a:off x="5946125" y="401021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I</a:t>
            </a:r>
          </a:p>
        </p:txBody>
      </p:sp>
      <p:sp>
        <p:nvSpPr>
          <p:cNvPr id="100" name="Oval 99">
            <a:extLst>
              <a:ext uri="{FF2B5EF4-FFF2-40B4-BE49-F238E27FC236}">
                <a16:creationId xmlns:a16="http://schemas.microsoft.com/office/drawing/2014/main" id="{501B7C79-0BFC-5D85-0EDB-C06C5100E715}"/>
              </a:ext>
            </a:extLst>
          </p:cNvPr>
          <p:cNvSpPr/>
          <p:nvPr/>
        </p:nvSpPr>
        <p:spPr>
          <a:xfrm>
            <a:off x="7479182" y="4010219"/>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J</a:t>
            </a:r>
          </a:p>
        </p:txBody>
      </p:sp>
    </p:spTree>
    <p:extLst>
      <p:ext uri="{BB962C8B-B14F-4D97-AF65-F5344CB8AC3E}">
        <p14:creationId xmlns:p14="http://schemas.microsoft.com/office/powerpoint/2010/main" val="3554160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6BFD2A29-6146-A66E-575C-C95A7136B319}"/>
              </a:ext>
            </a:extLst>
          </p:cNvPr>
          <p:cNvSpPr/>
          <p:nvPr/>
        </p:nvSpPr>
        <p:spPr>
          <a:xfrm>
            <a:off x="458927" y="1513683"/>
            <a:ext cx="11274147" cy="467375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endParaRPr lang="en-US" sz="140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Where does a value proposition fit in the bigger picture?</a:t>
            </a:r>
          </a:p>
        </p:txBody>
      </p:sp>
      <p:sp>
        <p:nvSpPr>
          <p:cNvPr id="6" name="Rectangle 5">
            <a:extLst>
              <a:ext uri="{FF2B5EF4-FFF2-40B4-BE49-F238E27FC236}">
                <a16:creationId xmlns:a16="http://schemas.microsoft.com/office/drawing/2014/main" id="{414A9032-CC25-C7EC-D2D1-7E39A52A9014}"/>
              </a:ext>
            </a:extLst>
          </p:cNvPr>
          <p:cNvSpPr>
            <a:spLocks/>
          </p:cNvSpPr>
          <p:nvPr/>
        </p:nvSpPr>
        <p:spPr>
          <a:xfrm>
            <a:off x="719776" y="2061988"/>
            <a:ext cx="3996027" cy="18735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algn="ctr">
              <a:lnSpc>
                <a:spcPct val="110000"/>
              </a:lnSpc>
            </a:pPr>
            <a:r>
              <a:rPr lang="en-US" sz="1200" dirty="0">
                <a:solidFill>
                  <a:schemeClr val="tx1"/>
                </a:solidFill>
              </a:rPr>
              <a:t>The organization is set up to…</a:t>
            </a:r>
          </a:p>
        </p:txBody>
      </p:sp>
      <p:sp>
        <p:nvSpPr>
          <p:cNvPr id="14" name="Rectangle 13">
            <a:extLst>
              <a:ext uri="{FF2B5EF4-FFF2-40B4-BE49-F238E27FC236}">
                <a16:creationId xmlns:a16="http://schemas.microsoft.com/office/drawing/2014/main" id="{F81BDCAC-380B-2844-B9BC-F939B4F6559B}"/>
              </a:ext>
            </a:extLst>
          </p:cNvPr>
          <p:cNvSpPr/>
          <p:nvPr/>
        </p:nvSpPr>
        <p:spPr>
          <a:xfrm>
            <a:off x="719776" y="1656468"/>
            <a:ext cx="3831626" cy="36795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ctr">
              <a:lnSpc>
                <a:spcPct val="120000"/>
              </a:lnSpc>
            </a:pPr>
            <a:r>
              <a:rPr lang="en-US" sz="1400" b="1" dirty="0">
                <a:solidFill>
                  <a:schemeClr val="tx1"/>
                </a:solidFill>
              </a:rPr>
              <a:t>Organization &amp; Op Model</a:t>
            </a:r>
          </a:p>
        </p:txBody>
      </p:sp>
      <p:grpSp>
        <p:nvGrpSpPr>
          <p:cNvPr id="8" name="Group 7">
            <a:extLst>
              <a:ext uri="{FF2B5EF4-FFF2-40B4-BE49-F238E27FC236}">
                <a16:creationId xmlns:a16="http://schemas.microsoft.com/office/drawing/2014/main" id="{AC378E61-DD6E-6A36-3101-019CBB0BEF1C}"/>
              </a:ext>
            </a:extLst>
          </p:cNvPr>
          <p:cNvGrpSpPr/>
          <p:nvPr/>
        </p:nvGrpSpPr>
        <p:grpSpPr>
          <a:xfrm>
            <a:off x="4774956" y="1656468"/>
            <a:ext cx="3996027" cy="592879"/>
            <a:chOff x="4274910" y="1656468"/>
            <a:chExt cx="4833059" cy="592879"/>
          </a:xfrm>
        </p:grpSpPr>
        <p:sp>
          <p:nvSpPr>
            <p:cNvPr id="7" name="Rectangle 6">
              <a:extLst>
                <a:ext uri="{FF2B5EF4-FFF2-40B4-BE49-F238E27FC236}">
                  <a16:creationId xmlns:a16="http://schemas.microsoft.com/office/drawing/2014/main" id="{E6F42AF8-40FF-A69B-4FF8-DFCF2685CEFF}"/>
                </a:ext>
              </a:extLst>
            </p:cNvPr>
            <p:cNvSpPr/>
            <p:nvPr/>
          </p:nvSpPr>
          <p:spPr>
            <a:xfrm>
              <a:off x="4291998" y="2061988"/>
              <a:ext cx="4815971" cy="18735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algn="ctr">
                <a:lnSpc>
                  <a:spcPct val="110000"/>
                </a:lnSpc>
              </a:pPr>
              <a:r>
                <a:rPr lang="en-US" sz="1200" dirty="0">
                  <a:solidFill>
                    <a:schemeClr val="tx1"/>
                  </a:solidFill>
                </a:rPr>
                <a:t>…deliver a proposition that meets the needs…</a:t>
              </a:r>
            </a:p>
          </p:txBody>
        </p:sp>
        <p:sp>
          <p:nvSpPr>
            <p:cNvPr id="15" name="Rectangle 14">
              <a:extLst>
                <a:ext uri="{FF2B5EF4-FFF2-40B4-BE49-F238E27FC236}">
                  <a16:creationId xmlns:a16="http://schemas.microsoft.com/office/drawing/2014/main" id="{A52BAB42-4AD8-7DEA-07C0-109C3A349EF1}"/>
                </a:ext>
              </a:extLst>
            </p:cNvPr>
            <p:cNvSpPr/>
            <p:nvPr/>
          </p:nvSpPr>
          <p:spPr>
            <a:xfrm>
              <a:off x="4274910" y="1656468"/>
              <a:ext cx="4815971" cy="36795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ctr">
                <a:lnSpc>
                  <a:spcPct val="120000"/>
                </a:lnSpc>
              </a:pPr>
              <a:r>
                <a:rPr lang="en-US" sz="1400" b="1" dirty="0">
                  <a:solidFill>
                    <a:schemeClr val="tx1"/>
                  </a:solidFill>
                </a:rPr>
                <a:t>Value Prop &amp; Go-To-Market</a:t>
              </a:r>
            </a:p>
          </p:txBody>
        </p:sp>
      </p:grpSp>
      <p:sp>
        <p:nvSpPr>
          <p:cNvPr id="123" name="Arrow: Pentagon 14">
            <a:extLst>
              <a:ext uri="{FF2B5EF4-FFF2-40B4-BE49-F238E27FC236}">
                <a16:creationId xmlns:a16="http://schemas.microsoft.com/office/drawing/2014/main" id="{0D285291-3489-EFAD-775A-C9B00F8D92B4}"/>
              </a:ext>
            </a:extLst>
          </p:cNvPr>
          <p:cNvSpPr>
            <a:spLocks/>
          </p:cNvSpPr>
          <p:nvPr/>
        </p:nvSpPr>
        <p:spPr>
          <a:xfrm>
            <a:off x="8818194" y="2376301"/>
            <a:ext cx="2499163" cy="1900820"/>
          </a:xfrm>
          <a:prstGeom prst="homePlate">
            <a:avLst>
              <a:gd name="adj" fmla="val 18866"/>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117" name="Arrow: Pentagon 14">
            <a:extLst>
              <a:ext uri="{FF2B5EF4-FFF2-40B4-BE49-F238E27FC236}">
                <a16:creationId xmlns:a16="http://schemas.microsoft.com/office/drawing/2014/main" id="{A7168FA4-71C6-51E3-C1A2-0FB626BBCF59}"/>
              </a:ext>
            </a:extLst>
          </p:cNvPr>
          <p:cNvSpPr>
            <a:spLocks/>
          </p:cNvSpPr>
          <p:nvPr/>
        </p:nvSpPr>
        <p:spPr>
          <a:xfrm>
            <a:off x="4794321" y="2376301"/>
            <a:ext cx="4193523" cy="1900820"/>
          </a:xfrm>
          <a:prstGeom prst="homePlate">
            <a:avLst>
              <a:gd name="adj" fmla="val 15438"/>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13" name="Arrow: Pentagon 14">
            <a:extLst>
              <a:ext uri="{FF2B5EF4-FFF2-40B4-BE49-F238E27FC236}">
                <a16:creationId xmlns:a16="http://schemas.microsoft.com/office/drawing/2014/main" id="{803D5373-3073-C1E6-0573-AA26EA69970C}"/>
              </a:ext>
            </a:extLst>
          </p:cNvPr>
          <p:cNvSpPr>
            <a:spLocks/>
          </p:cNvSpPr>
          <p:nvPr/>
        </p:nvSpPr>
        <p:spPr>
          <a:xfrm>
            <a:off x="868032" y="2376301"/>
            <a:ext cx="4087498" cy="1900820"/>
          </a:xfrm>
          <a:prstGeom prst="homePlate">
            <a:avLst>
              <a:gd name="adj" fmla="val 15438"/>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115" name="Rectangle: Rounded Corners 76">
            <a:extLst>
              <a:ext uri="{FF2B5EF4-FFF2-40B4-BE49-F238E27FC236}">
                <a16:creationId xmlns:a16="http://schemas.microsoft.com/office/drawing/2014/main" id="{63CCFA1D-4CA6-96E7-D5ED-DFB5F5FDAD6D}"/>
              </a:ext>
            </a:extLst>
          </p:cNvPr>
          <p:cNvSpPr>
            <a:spLocks/>
          </p:cNvSpPr>
          <p:nvPr/>
        </p:nvSpPr>
        <p:spPr>
          <a:xfrm>
            <a:off x="1163247" y="2572215"/>
            <a:ext cx="1396107" cy="1490254"/>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324000" rtlCol="0" anchor="b"/>
          <a:lstStyle/>
          <a:p>
            <a:pPr algn="ctr">
              <a:lnSpc>
                <a:spcPct val="120000"/>
              </a:lnSpc>
            </a:pPr>
            <a:r>
              <a:rPr lang="en-IN" sz="1200" b="1" dirty="0">
                <a:solidFill>
                  <a:schemeClr val="tx1"/>
                </a:solidFill>
              </a:rPr>
              <a:t>Org Design Module</a:t>
            </a:r>
          </a:p>
        </p:txBody>
      </p:sp>
      <p:sp>
        <p:nvSpPr>
          <p:cNvPr id="116" name="Rectangle: Rounded Corners 76">
            <a:extLst>
              <a:ext uri="{FF2B5EF4-FFF2-40B4-BE49-F238E27FC236}">
                <a16:creationId xmlns:a16="http://schemas.microsoft.com/office/drawing/2014/main" id="{4E4FDA40-1139-A5BF-0320-23C53D09C5F0}"/>
              </a:ext>
            </a:extLst>
          </p:cNvPr>
          <p:cNvSpPr>
            <a:spLocks/>
          </p:cNvSpPr>
          <p:nvPr/>
        </p:nvSpPr>
        <p:spPr>
          <a:xfrm>
            <a:off x="2797694" y="2572215"/>
            <a:ext cx="1396107" cy="1490254"/>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324000" rtlCol="0" anchor="b"/>
          <a:lstStyle/>
          <a:p>
            <a:pPr algn="ctr">
              <a:lnSpc>
                <a:spcPct val="120000"/>
              </a:lnSpc>
            </a:pPr>
            <a:r>
              <a:rPr lang="en-IN" sz="1200" b="1" dirty="0">
                <a:solidFill>
                  <a:schemeClr val="tx1"/>
                </a:solidFill>
              </a:rPr>
              <a:t>Operating Model Module</a:t>
            </a:r>
          </a:p>
        </p:txBody>
      </p:sp>
      <p:sp>
        <p:nvSpPr>
          <p:cNvPr id="119" name="Rectangle: Rounded Corners 76">
            <a:extLst>
              <a:ext uri="{FF2B5EF4-FFF2-40B4-BE49-F238E27FC236}">
                <a16:creationId xmlns:a16="http://schemas.microsoft.com/office/drawing/2014/main" id="{7000D0BE-A810-3062-77FE-EE84210C1F4D}"/>
              </a:ext>
            </a:extLst>
          </p:cNvPr>
          <p:cNvSpPr>
            <a:spLocks/>
          </p:cNvSpPr>
          <p:nvPr/>
        </p:nvSpPr>
        <p:spPr>
          <a:xfrm>
            <a:off x="5267001" y="2575588"/>
            <a:ext cx="1396107" cy="1490254"/>
          </a:xfrm>
          <a:prstGeom prst="roundRect">
            <a:avLst>
              <a:gd name="adj" fmla="val 2923"/>
            </a:avLst>
          </a:prstGeom>
          <a:solidFill>
            <a:schemeClr val="accent5"/>
          </a:solid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108000" rIns="0" bIns="324000" rtlCol="0" anchor="b"/>
          <a:lstStyle/>
          <a:p>
            <a:pPr algn="ctr">
              <a:lnSpc>
                <a:spcPct val="120000"/>
              </a:lnSpc>
            </a:pPr>
            <a:r>
              <a:rPr lang="en-IN" sz="1200" b="1" dirty="0">
                <a:solidFill>
                  <a:schemeClr val="tx1"/>
                </a:solidFill>
              </a:rPr>
              <a:t>Value Prop &amp; Pricing Module</a:t>
            </a:r>
          </a:p>
        </p:txBody>
      </p:sp>
      <p:sp>
        <p:nvSpPr>
          <p:cNvPr id="122" name="Rectangle: Rounded Corners 76">
            <a:extLst>
              <a:ext uri="{FF2B5EF4-FFF2-40B4-BE49-F238E27FC236}">
                <a16:creationId xmlns:a16="http://schemas.microsoft.com/office/drawing/2014/main" id="{D2C66E0C-6AF2-EEB1-BD8C-FEB619510B9C}"/>
              </a:ext>
            </a:extLst>
          </p:cNvPr>
          <p:cNvSpPr>
            <a:spLocks/>
          </p:cNvSpPr>
          <p:nvPr/>
        </p:nvSpPr>
        <p:spPr>
          <a:xfrm>
            <a:off x="6896130" y="2563716"/>
            <a:ext cx="1396107" cy="1490254"/>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324000" rtlCol="0" anchor="b"/>
          <a:lstStyle/>
          <a:p>
            <a:pPr algn="ctr">
              <a:lnSpc>
                <a:spcPct val="120000"/>
              </a:lnSpc>
            </a:pPr>
            <a:r>
              <a:rPr lang="en-IN" sz="1200" b="1" dirty="0">
                <a:solidFill>
                  <a:schemeClr val="tx1"/>
                </a:solidFill>
              </a:rPr>
              <a:t>Go-To-Market Module</a:t>
            </a:r>
          </a:p>
        </p:txBody>
      </p:sp>
      <p:sp>
        <p:nvSpPr>
          <p:cNvPr id="126" name="Rectangle 125">
            <a:extLst>
              <a:ext uri="{FF2B5EF4-FFF2-40B4-BE49-F238E27FC236}">
                <a16:creationId xmlns:a16="http://schemas.microsoft.com/office/drawing/2014/main" id="{6E37ADC6-80B0-1E96-3702-38C5FDD4DEDE}"/>
              </a:ext>
            </a:extLst>
          </p:cNvPr>
          <p:cNvSpPr/>
          <p:nvPr/>
        </p:nvSpPr>
        <p:spPr>
          <a:xfrm>
            <a:off x="8706328" y="1636180"/>
            <a:ext cx="2340126" cy="36795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ctr">
              <a:lnSpc>
                <a:spcPct val="120000"/>
              </a:lnSpc>
            </a:pPr>
            <a:r>
              <a:rPr lang="en-US" sz="1400" b="1" dirty="0">
                <a:solidFill>
                  <a:schemeClr val="tx1"/>
                </a:solidFill>
              </a:rPr>
              <a:t>Target Markets</a:t>
            </a:r>
          </a:p>
        </p:txBody>
      </p:sp>
      <p:sp>
        <p:nvSpPr>
          <p:cNvPr id="129" name="Rectangle 128">
            <a:extLst>
              <a:ext uri="{FF2B5EF4-FFF2-40B4-BE49-F238E27FC236}">
                <a16:creationId xmlns:a16="http://schemas.microsoft.com/office/drawing/2014/main" id="{A26EF58C-229B-0246-0581-DECD403233D5}"/>
              </a:ext>
            </a:extLst>
          </p:cNvPr>
          <p:cNvSpPr/>
          <p:nvPr/>
        </p:nvSpPr>
        <p:spPr>
          <a:xfrm>
            <a:off x="8861448" y="2060788"/>
            <a:ext cx="2185006" cy="18735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algn="ctr">
              <a:lnSpc>
                <a:spcPct val="110000"/>
              </a:lnSpc>
            </a:pPr>
            <a:r>
              <a:rPr lang="en-US" sz="1200" dirty="0">
                <a:solidFill>
                  <a:schemeClr val="tx1"/>
                </a:solidFill>
              </a:rPr>
              <a:t>…of the target market</a:t>
            </a:r>
          </a:p>
        </p:txBody>
      </p:sp>
      <p:grpSp>
        <p:nvGrpSpPr>
          <p:cNvPr id="10" name="Group 9">
            <a:extLst>
              <a:ext uri="{FF2B5EF4-FFF2-40B4-BE49-F238E27FC236}">
                <a16:creationId xmlns:a16="http://schemas.microsoft.com/office/drawing/2014/main" id="{B1799438-1FCC-CDC4-7D57-B55DE87F4311}"/>
              </a:ext>
            </a:extLst>
          </p:cNvPr>
          <p:cNvGrpSpPr/>
          <p:nvPr/>
        </p:nvGrpSpPr>
        <p:grpSpPr>
          <a:xfrm>
            <a:off x="868032" y="4744375"/>
            <a:ext cx="10449325" cy="1226659"/>
            <a:chOff x="850606" y="4744375"/>
            <a:chExt cx="10228520" cy="1226659"/>
          </a:xfrm>
        </p:grpSpPr>
        <p:sp>
          <p:nvSpPr>
            <p:cNvPr id="130" name="Arrow: Pentagon 14">
              <a:extLst>
                <a:ext uri="{FF2B5EF4-FFF2-40B4-BE49-F238E27FC236}">
                  <a16:creationId xmlns:a16="http://schemas.microsoft.com/office/drawing/2014/main" id="{F4BD2D18-0400-75A7-97B1-7882E1014B7A}"/>
                </a:ext>
              </a:extLst>
            </p:cNvPr>
            <p:cNvSpPr>
              <a:spLocks/>
            </p:cNvSpPr>
            <p:nvPr/>
          </p:nvSpPr>
          <p:spPr>
            <a:xfrm>
              <a:off x="850606" y="4744375"/>
              <a:ext cx="10228520" cy="1226659"/>
            </a:xfrm>
            <a:prstGeom prst="homePlate">
              <a:avLst>
                <a:gd name="adj" fmla="val 0"/>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sp>
          <p:nvSpPr>
            <p:cNvPr id="132" name="Rectangle: Rounded Corners 76">
              <a:extLst>
                <a:ext uri="{FF2B5EF4-FFF2-40B4-BE49-F238E27FC236}">
                  <a16:creationId xmlns:a16="http://schemas.microsoft.com/office/drawing/2014/main" id="{559F76F1-84BA-5B75-7180-4FF4745AA2FD}"/>
                </a:ext>
              </a:extLst>
            </p:cNvPr>
            <p:cNvSpPr>
              <a:spLocks/>
            </p:cNvSpPr>
            <p:nvPr/>
          </p:nvSpPr>
          <p:spPr>
            <a:xfrm>
              <a:off x="1111120" y="4950484"/>
              <a:ext cx="2283803" cy="868030"/>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4000" tIns="108000" rIns="0" bIns="108000" rtlCol="0" anchor="ctr"/>
            <a:lstStyle/>
            <a:p>
              <a:pPr>
                <a:lnSpc>
                  <a:spcPct val="120000"/>
                </a:lnSpc>
              </a:pPr>
              <a:r>
                <a:rPr lang="en-IN" sz="1200" b="1" dirty="0">
                  <a:solidFill>
                    <a:schemeClr val="tx1"/>
                  </a:solidFill>
                </a:rPr>
                <a:t>Digital Transformation Module</a:t>
              </a:r>
            </a:p>
          </p:txBody>
        </p:sp>
        <p:sp>
          <p:nvSpPr>
            <p:cNvPr id="133" name="Rectangle: Rounded Corners 76">
              <a:extLst>
                <a:ext uri="{FF2B5EF4-FFF2-40B4-BE49-F238E27FC236}">
                  <a16:creationId xmlns:a16="http://schemas.microsoft.com/office/drawing/2014/main" id="{489F8362-9E26-3B2C-413A-81C30B39ACD0}"/>
                </a:ext>
              </a:extLst>
            </p:cNvPr>
            <p:cNvSpPr>
              <a:spLocks/>
            </p:cNvSpPr>
            <p:nvPr/>
          </p:nvSpPr>
          <p:spPr>
            <a:xfrm>
              <a:off x="3595459" y="4950483"/>
              <a:ext cx="2283803" cy="868030"/>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4000" tIns="108000" rIns="0" bIns="108000" rtlCol="0" anchor="ctr"/>
            <a:lstStyle/>
            <a:p>
              <a:pPr>
                <a:lnSpc>
                  <a:spcPct val="120000"/>
                </a:lnSpc>
              </a:pPr>
              <a:r>
                <a:rPr lang="en-IN" sz="1200" b="1" dirty="0">
                  <a:solidFill>
                    <a:schemeClr val="tx1"/>
                  </a:solidFill>
                </a:rPr>
                <a:t>Process Improvement Module</a:t>
              </a:r>
            </a:p>
          </p:txBody>
        </p:sp>
        <p:sp>
          <p:nvSpPr>
            <p:cNvPr id="134" name="Rectangle: Rounded Corners 76">
              <a:extLst>
                <a:ext uri="{FF2B5EF4-FFF2-40B4-BE49-F238E27FC236}">
                  <a16:creationId xmlns:a16="http://schemas.microsoft.com/office/drawing/2014/main" id="{B018B47D-FA7A-A5F7-27FF-2A7103020B89}"/>
                </a:ext>
              </a:extLst>
            </p:cNvPr>
            <p:cNvSpPr>
              <a:spLocks/>
            </p:cNvSpPr>
            <p:nvPr/>
          </p:nvSpPr>
          <p:spPr>
            <a:xfrm>
              <a:off x="6079797" y="4950482"/>
              <a:ext cx="2283803" cy="868030"/>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92000" tIns="108000" rIns="0" bIns="108000" rtlCol="0" anchor="ctr"/>
            <a:lstStyle/>
            <a:p>
              <a:pPr>
                <a:lnSpc>
                  <a:spcPct val="120000"/>
                </a:lnSpc>
              </a:pPr>
              <a:r>
                <a:rPr lang="en-IN" sz="1200" b="1" dirty="0">
                  <a:solidFill>
                    <a:schemeClr val="tx1"/>
                  </a:solidFill>
                </a:rPr>
                <a:t>Mergers &amp; Acquisitions Module</a:t>
              </a:r>
            </a:p>
          </p:txBody>
        </p:sp>
        <p:sp>
          <p:nvSpPr>
            <p:cNvPr id="135" name="Rectangle: Rounded Corners 76">
              <a:extLst>
                <a:ext uri="{FF2B5EF4-FFF2-40B4-BE49-F238E27FC236}">
                  <a16:creationId xmlns:a16="http://schemas.microsoft.com/office/drawing/2014/main" id="{369D7769-CB87-ED51-EA30-99E48D330F0D}"/>
                </a:ext>
              </a:extLst>
            </p:cNvPr>
            <p:cNvSpPr>
              <a:spLocks/>
            </p:cNvSpPr>
            <p:nvPr/>
          </p:nvSpPr>
          <p:spPr>
            <a:xfrm>
              <a:off x="8564137" y="4947215"/>
              <a:ext cx="2283803" cy="868030"/>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84000" tIns="108000" rIns="0" bIns="108000" rtlCol="0" anchor="ctr"/>
            <a:lstStyle/>
            <a:p>
              <a:pPr>
                <a:lnSpc>
                  <a:spcPct val="120000"/>
                </a:lnSpc>
              </a:pPr>
              <a:r>
                <a:rPr lang="en-IN" sz="1200" b="1" dirty="0">
                  <a:solidFill>
                    <a:schemeClr val="tx1"/>
                  </a:solidFill>
                </a:rPr>
                <a:t>Project Management </a:t>
              </a:r>
              <a:br>
                <a:rPr lang="en-IN" sz="1200" b="1" dirty="0">
                  <a:solidFill>
                    <a:schemeClr val="tx1"/>
                  </a:solidFill>
                </a:rPr>
              </a:br>
              <a:r>
                <a:rPr lang="en-IN" sz="1200" b="1" dirty="0">
                  <a:solidFill>
                    <a:schemeClr val="tx1"/>
                  </a:solidFill>
                </a:rPr>
                <a:t>Toolkit</a:t>
              </a:r>
            </a:p>
          </p:txBody>
        </p:sp>
      </p:grpSp>
      <p:sp>
        <p:nvSpPr>
          <p:cNvPr id="158" name="Rectangle 157">
            <a:extLst>
              <a:ext uri="{FF2B5EF4-FFF2-40B4-BE49-F238E27FC236}">
                <a16:creationId xmlns:a16="http://schemas.microsoft.com/office/drawing/2014/main" id="{2C1F653C-F83C-C109-3076-AD728300C0AD}"/>
              </a:ext>
            </a:extLst>
          </p:cNvPr>
          <p:cNvSpPr>
            <a:spLocks/>
          </p:cNvSpPr>
          <p:nvPr/>
        </p:nvSpPr>
        <p:spPr>
          <a:xfrm>
            <a:off x="968040" y="4475182"/>
            <a:ext cx="1314694" cy="18735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bodyPr>
          <a:lstStyle/>
          <a:p>
            <a:pPr>
              <a:lnSpc>
                <a:spcPct val="110000"/>
              </a:lnSpc>
            </a:pPr>
            <a:r>
              <a:rPr lang="en-US" sz="1200" dirty="0">
                <a:solidFill>
                  <a:schemeClr val="tx1"/>
                </a:solidFill>
              </a:rPr>
              <a:t>Supported by…</a:t>
            </a:r>
          </a:p>
        </p:txBody>
      </p:sp>
      <p:sp>
        <p:nvSpPr>
          <p:cNvPr id="124" name="Rectangle: Rounded Corners 76">
            <a:extLst>
              <a:ext uri="{FF2B5EF4-FFF2-40B4-BE49-F238E27FC236}">
                <a16:creationId xmlns:a16="http://schemas.microsoft.com/office/drawing/2014/main" id="{4C8BBADB-3BEA-6605-AF4B-4DCFB5D1620E}"/>
              </a:ext>
            </a:extLst>
          </p:cNvPr>
          <p:cNvSpPr>
            <a:spLocks/>
          </p:cNvSpPr>
          <p:nvPr/>
        </p:nvSpPr>
        <p:spPr>
          <a:xfrm>
            <a:off x="9211019" y="2591959"/>
            <a:ext cx="1396107" cy="1490254"/>
          </a:xfrm>
          <a:prstGeom prst="roundRect">
            <a:avLst>
              <a:gd name="adj" fmla="val 2923"/>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324000" rtlCol="0" anchor="b"/>
          <a:lstStyle/>
          <a:p>
            <a:pPr algn="ctr">
              <a:lnSpc>
                <a:spcPct val="120000"/>
              </a:lnSpc>
            </a:pPr>
            <a:r>
              <a:rPr lang="en-IN" sz="1200" b="1" dirty="0">
                <a:solidFill>
                  <a:schemeClr val="tx1"/>
                </a:solidFill>
              </a:rPr>
              <a:t>Target Market Module</a:t>
            </a:r>
          </a:p>
        </p:txBody>
      </p:sp>
      <p:grpSp>
        <p:nvGrpSpPr>
          <p:cNvPr id="144" name="Group 143">
            <a:extLst>
              <a:ext uri="{FF2B5EF4-FFF2-40B4-BE49-F238E27FC236}">
                <a16:creationId xmlns:a16="http://schemas.microsoft.com/office/drawing/2014/main" id="{1AF2191F-6A5A-A181-9961-E5C642244507}"/>
              </a:ext>
            </a:extLst>
          </p:cNvPr>
          <p:cNvGrpSpPr/>
          <p:nvPr/>
        </p:nvGrpSpPr>
        <p:grpSpPr>
          <a:xfrm>
            <a:off x="5769534" y="2776858"/>
            <a:ext cx="416365" cy="416365"/>
            <a:chOff x="4563453" y="2693653"/>
            <a:chExt cx="416365" cy="416365"/>
          </a:xfrm>
        </p:grpSpPr>
        <p:sp>
          <p:nvSpPr>
            <p:cNvPr id="145" name="Oval 144">
              <a:extLst>
                <a:ext uri="{FF2B5EF4-FFF2-40B4-BE49-F238E27FC236}">
                  <a16:creationId xmlns:a16="http://schemas.microsoft.com/office/drawing/2014/main" id="{42C618A7-355D-F71E-44AC-8017FFD98530}"/>
                </a:ext>
              </a:extLst>
            </p:cNvPr>
            <p:cNvSpPr>
              <a:spLocks/>
            </p:cNvSpPr>
            <p:nvPr/>
          </p:nvSpPr>
          <p:spPr>
            <a:xfrm>
              <a:off x="4563453" y="2693653"/>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46" name="Graphic 145">
              <a:extLst>
                <a:ext uri="{FF2B5EF4-FFF2-40B4-BE49-F238E27FC236}">
                  <a16:creationId xmlns:a16="http://schemas.microsoft.com/office/drawing/2014/main" id="{7039FB57-4A8E-0126-6128-ACE11AF08E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4121" y="2784321"/>
              <a:ext cx="235028" cy="235028"/>
            </a:xfrm>
            <a:prstGeom prst="rect">
              <a:avLst/>
            </a:prstGeom>
          </p:spPr>
        </p:pic>
      </p:grpSp>
      <p:grpSp>
        <p:nvGrpSpPr>
          <p:cNvPr id="149" name="Group 148">
            <a:extLst>
              <a:ext uri="{FF2B5EF4-FFF2-40B4-BE49-F238E27FC236}">
                <a16:creationId xmlns:a16="http://schemas.microsoft.com/office/drawing/2014/main" id="{AEB3E474-B53E-6D02-C908-E943A9B80204}"/>
              </a:ext>
            </a:extLst>
          </p:cNvPr>
          <p:cNvGrpSpPr/>
          <p:nvPr/>
        </p:nvGrpSpPr>
        <p:grpSpPr>
          <a:xfrm>
            <a:off x="3287564" y="2776858"/>
            <a:ext cx="416365" cy="416365"/>
            <a:chOff x="4563453" y="4226903"/>
            <a:chExt cx="416365" cy="416365"/>
          </a:xfrm>
        </p:grpSpPr>
        <p:sp>
          <p:nvSpPr>
            <p:cNvPr id="147" name="Oval 146">
              <a:extLst>
                <a:ext uri="{FF2B5EF4-FFF2-40B4-BE49-F238E27FC236}">
                  <a16:creationId xmlns:a16="http://schemas.microsoft.com/office/drawing/2014/main" id="{98A8D7F6-DE02-AA48-4EC4-7201976A8F2C}"/>
                </a:ext>
              </a:extLst>
            </p:cNvPr>
            <p:cNvSpPr>
              <a:spLocks/>
            </p:cNvSpPr>
            <p:nvPr/>
          </p:nvSpPr>
          <p:spPr>
            <a:xfrm>
              <a:off x="4563453" y="4226903"/>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48" name="Graphic 147">
              <a:extLst>
                <a:ext uri="{FF2B5EF4-FFF2-40B4-BE49-F238E27FC236}">
                  <a16:creationId xmlns:a16="http://schemas.microsoft.com/office/drawing/2014/main" id="{2BB93E31-0545-EE1E-353F-B959A071C1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3488" y="4317571"/>
              <a:ext cx="235028" cy="235028"/>
            </a:xfrm>
            <a:prstGeom prst="rect">
              <a:avLst/>
            </a:prstGeom>
          </p:spPr>
        </p:pic>
      </p:grpSp>
      <p:grpSp>
        <p:nvGrpSpPr>
          <p:cNvPr id="152" name="Group 151">
            <a:extLst>
              <a:ext uri="{FF2B5EF4-FFF2-40B4-BE49-F238E27FC236}">
                <a16:creationId xmlns:a16="http://schemas.microsoft.com/office/drawing/2014/main" id="{08AF6CDA-3AA8-4D78-10CF-1787C7BE0200}"/>
              </a:ext>
            </a:extLst>
          </p:cNvPr>
          <p:cNvGrpSpPr/>
          <p:nvPr/>
        </p:nvGrpSpPr>
        <p:grpSpPr>
          <a:xfrm>
            <a:off x="7381751" y="2776858"/>
            <a:ext cx="416365" cy="416365"/>
            <a:chOff x="5710030" y="2693653"/>
            <a:chExt cx="416365" cy="416365"/>
          </a:xfrm>
        </p:grpSpPr>
        <p:sp>
          <p:nvSpPr>
            <p:cNvPr id="150" name="Oval 149">
              <a:extLst>
                <a:ext uri="{FF2B5EF4-FFF2-40B4-BE49-F238E27FC236}">
                  <a16:creationId xmlns:a16="http://schemas.microsoft.com/office/drawing/2014/main" id="{DAD72AFD-E642-3B95-758B-10694AA2C9E6}"/>
                </a:ext>
              </a:extLst>
            </p:cNvPr>
            <p:cNvSpPr>
              <a:spLocks/>
            </p:cNvSpPr>
            <p:nvPr/>
          </p:nvSpPr>
          <p:spPr>
            <a:xfrm>
              <a:off x="5710030" y="2693653"/>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51" name="Graphic 150">
              <a:extLst>
                <a:ext uri="{FF2B5EF4-FFF2-40B4-BE49-F238E27FC236}">
                  <a16:creationId xmlns:a16="http://schemas.microsoft.com/office/drawing/2014/main" id="{32D95326-95C8-F188-A952-4B581C9A6C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8947" y="2772570"/>
              <a:ext cx="258531" cy="258531"/>
            </a:xfrm>
            <a:prstGeom prst="rect">
              <a:avLst/>
            </a:prstGeom>
          </p:spPr>
        </p:pic>
      </p:grpSp>
      <p:grpSp>
        <p:nvGrpSpPr>
          <p:cNvPr id="16" name="Group 15">
            <a:extLst>
              <a:ext uri="{FF2B5EF4-FFF2-40B4-BE49-F238E27FC236}">
                <a16:creationId xmlns:a16="http://schemas.microsoft.com/office/drawing/2014/main" id="{1E029EDE-3F43-A446-7C0F-D0550936A567}"/>
              </a:ext>
            </a:extLst>
          </p:cNvPr>
          <p:cNvGrpSpPr/>
          <p:nvPr/>
        </p:nvGrpSpPr>
        <p:grpSpPr>
          <a:xfrm>
            <a:off x="1636845" y="2776858"/>
            <a:ext cx="416365" cy="416365"/>
            <a:chOff x="1636845" y="2744000"/>
            <a:chExt cx="416365" cy="416365"/>
          </a:xfrm>
        </p:grpSpPr>
        <p:sp>
          <p:nvSpPr>
            <p:cNvPr id="138" name="Oval 137">
              <a:extLst>
                <a:ext uri="{FF2B5EF4-FFF2-40B4-BE49-F238E27FC236}">
                  <a16:creationId xmlns:a16="http://schemas.microsoft.com/office/drawing/2014/main" id="{F5CF8BC4-52B3-0F46-9038-1B351A735F98}"/>
                </a:ext>
              </a:extLst>
            </p:cNvPr>
            <p:cNvSpPr/>
            <p:nvPr/>
          </p:nvSpPr>
          <p:spPr>
            <a:xfrm>
              <a:off x="1636845" y="2744000"/>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77" name="Picture 176">
              <a:extLst>
                <a:ext uri="{FF2B5EF4-FFF2-40B4-BE49-F238E27FC236}">
                  <a16:creationId xmlns:a16="http://schemas.microsoft.com/office/drawing/2014/main" id="{B6A4B3C9-DC86-CC56-B623-5871F09FEFFD}"/>
                </a:ext>
              </a:extLst>
            </p:cNvPr>
            <p:cNvPicPr>
              <a:picLocks noChangeAspect="1"/>
            </p:cNvPicPr>
            <p:nvPr/>
          </p:nvPicPr>
          <p:blipFill>
            <a:blip r:embed="rId12"/>
            <a:stretch>
              <a:fillRect/>
            </a:stretch>
          </p:blipFill>
          <p:spPr>
            <a:xfrm>
              <a:off x="1738537" y="2831605"/>
              <a:ext cx="219667" cy="219667"/>
            </a:xfrm>
            <a:prstGeom prst="rect">
              <a:avLst/>
            </a:prstGeom>
          </p:spPr>
        </p:pic>
      </p:grpSp>
      <p:grpSp>
        <p:nvGrpSpPr>
          <p:cNvPr id="155" name="Group 154">
            <a:extLst>
              <a:ext uri="{FF2B5EF4-FFF2-40B4-BE49-F238E27FC236}">
                <a16:creationId xmlns:a16="http://schemas.microsoft.com/office/drawing/2014/main" id="{29D3B239-3E23-C5BC-01D1-6C086DECB981}"/>
              </a:ext>
            </a:extLst>
          </p:cNvPr>
          <p:cNvGrpSpPr/>
          <p:nvPr/>
        </p:nvGrpSpPr>
        <p:grpSpPr>
          <a:xfrm>
            <a:off x="9700889" y="2776858"/>
            <a:ext cx="416365" cy="416365"/>
            <a:chOff x="8900044" y="3402585"/>
            <a:chExt cx="416365" cy="416365"/>
          </a:xfrm>
        </p:grpSpPr>
        <p:sp>
          <p:nvSpPr>
            <p:cNvPr id="153" name="Oval 152">
              <a:extLst>
                <a:ext uri="{FF2B5EF4-FFF2-40B4-BE49-F238E27FC236}">
                  <a16:creationId xmlns:a16="http://schemas.microsoft.com/office/drawing/2014/main" id="{A1CDB171-DED2-7BE6-B961-7ECD9459821F}"/>
                </a:ext>
              </a:extLst>
            </p:cNvPr>
            <p:cNvSpPr>
              <a:spLocks/>
            </p:cNvSpPr>
            <p:nvPr/>
          </p:nvSpPr>
          <p:spPr>
            <a:xfrm>
              <a:off x="8900044" y="3402585"/>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54" name="Graphic 153">
              <a:extLst>
                <a:ext uri="{FF2B5EF4-FFF2-40B4-BE49-F238E27FC236}">
                  <a16:creationId xmlns:a16="http://schemas.microsoft.com/office/drawing/2014/main" id="{DA1BDC6A-CC08-F055-CD0F-F7B0324286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66034" y="3468575"/>
              <a:ext cx="284384" cy="284384"/>
            </a:xfrm>
            <a:prstGeom prst="rect">
              <a:avLst/>
            </a:prstGeom>
          </p:spPr>
        </p:pic>
      </p:grpSp>
      <p:grpSp>
        <p:nvGrpSpPr>
          <p:cNvPr id="161" name="Group 160">
            <a:extLst>
              <a:ext uri="{FF2B5EF4-FFF2-40B4-BE49-F238E27FC236}">
                <a16:creationId xmlns:a16="http://schemas.microsoft.com/office/drawing/2014/main" id="{44BF5C90-BD0F-B841-FBA8-D4939280FEDC}"/>
              </a:ext>
            </a:extLst>
          </p:cNvPr>
          <p:cNvGrpSpPr/>
          <p:nvPr/>
        </p:nvGrpSpPr>
        <p:grpSpPr>
          <a:xfrm>
            <a:off x="1304077" y="5201533"/>
            <a:ext cx="416365" cy="416365"/>
            <a:chOff x="1291833" y="3531850"/>
            <a:chExt cx="416365" cy="416365"/>
          </a:xfrm>
        </p:grpSpPr>
        <p:sp>
          <p:nvSpPr>
            <p:cNvPr id="159" name="Oval 158">
              <a:extLst>
                <a:ext uri="{FF2B5EF4-FFF2-40B4-BE49-F238E27FC236}">
                  <a16:creationId xmlns:a16="http://schemas.microsoft.com/office/drawing/2014/main" id="{16D94B46-B394-2571-EA85-3435CB6BB411}"/>
                </a:ext>
              </a:extLst>
            </p:cNvPr>
            <p:cNvSpPr/>
            <p:nvPr/>
          </p:nvSpPr>
          <p:spPr>
            <a:xfrm>
              <a:off x="1291833" y="3531850"/>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60" name="Graphic 159">
              <a:extLst>
                <a:ext uri="{FF2B5EF4-FFF2-40B4-BE49-F238E27FC236}">
                  <a16:creationId xmlns:a16="http://schemas.microsoft.com/office/drawing/2014/main" id="{13CB2457-9D65-35F1-835C-3C3DB50D6A8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750" y="3610767"/>
              <a:ext cx="258530" cy="258530"/>
            </a:xfrm>
            <a:prstGeom prst="rect">
              <a:avLst/>
            </a:prstGeom>
          </p:spPr>
        </p:pic>
      </p:grpSp>
      <p:grpSp>
        <p:nvGrpSpPr>
          <p:cNvPr id="167" name="Group 166">
            <a:extLst>
              <a:ext uri="{FF2B5EF4-FFF2-40B4-BE49-F238E27FC236}">
                <a16:creationId xmlns:a16="http://schemas.microsoft.com/office/drawing/2014/main" id="{A6EE06F4-81F9-85F4-9949-AC5C801F3EBA}"/>
              </a:ext>
            </a:extLst>
          </p:cNvPr>
          <p:cNvGrpSpPr/>
          <p:nvPr/>
        </p:nvGrpSpPr>
        <p:grpSpPr>
          <a:xfrm>
            <a:off x="3835551" y="5201533"/>
            <a:ext cx="416365" cy="416365"/>
            <a:chOff x="1689320" y="3100560"/>
            <a:chExt cx="416365" cy="416365"/>
          </a:xfrm>
        </p:grpSpPr>
        <p:sp>
          <p:nvSpPr>
            <p:cNvPr id="165" name="Oval 164">
              <a:extLst>
                <a:ext uri="{FF2B5EF4-FFF2-40B4-BE49-F238E27FC236}">
                  <a16:creationId xmlns:a16="http://schemas.microsoft.com/office/drawing/2014/main" id="{4CC530F0-2DA6-B642-0367-9CD0C76F9269}"/>
                </a:ext>
              </a:extLst>
            </p:cNvPr>
            <p:cNvSpPr/>
            <p:nvPr/>
          </p:nvSpPr>
          <p:spPr>
            <a:xfrm>
              <a:off x="1689320" y="3100560"/>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66" name="Graphic 165">
              <a:extLst>
                <a:ext uri="{FF2B5EF4-FFF2-40B4-BE49-F238E27FC236}">
                  <a16:creationId xmlns:a16="http://schemas.microsoft.com/office/drawing/2014/main" id="{EE037FE5-DCE5-F377-4FD1-3871C2C6BB7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768237" y="3179477"/>
              <a:ext cx="258530" cy="258530"/>
            </a:xfrm>
            <a:prstGeom prst="rect">
              <a:avLst/>
            </a:prstGeom>
          </p:spPr>
        </p:pic>
      </p:grpSp>
      <p:grpSp>
        <p:nvGrpSpPr>
          <p:cNvPr id="170" name="Group 169">
            <a:extLst>
              <a:ext uri="{FF2B5EF4-FFF2-40B4-BE49-F238E27FC236}">
                <a16:creationId xmlns:a16="http://schemas.microsoft.com/office/drawing/2014/main" id="{3DB1CC32-B1FC-AF39-DD51-545F59A20498}"/>
              </a:ext>
            </a:extLst>
          </p:cNvPr>
          <p:cNvGrpSpPr/>
          <p:nvPr/>
        </p:nvGrpSpPr>
        <p:grpSpPr>
          <a:xfrm>
            <a:off x="6367025" y="5201533"/>
            <a:ext cx="416365" cy="416365"/>
            <a:chOff x="1291833" y="2563873"/>
            <a:chExt cx="416365" cy="416365"/>
          </a:xfrm>
        </p:grpSpPr>
        <p:sp>
          <p:nvSpPr>
            <p:cNvPr id="168" name="Oval 167">
              <a:extLst>
                <a:ext uri="{FF2B5EF4-FFF2-40B4-BE49-F238E27FC236}">
                  <a16:creationId xmlns:a16="http://schemas.microsoft.com/office/drawing/2014/main" id="{B22C5B0F-CB99-68F8-CA7F-4080BC888156}"/>
                </a:ext>
              </a:extLst>
            </p:cNvPr>
            <p:cNvSpPr>
              <a:spLocks/>
            </p:cNvSpPr>
            <p:nvPr/>
          </p:nvSpPr>
          <p:spPr>
            <a:xfrm>
              <a:off x="1291833" y="2563873"/>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69" name="Graphic 168">
              <a:extLst>
                <a:ext uri="{FF2B5EF4-FFF2-40B4-BE49-F238E27FC236}">
                  <a16:creationId xmlns:a16="http://schemas.microsoft.com/office/drawing/2014/main" id="{08739C28-16DF-98E5-1F97-6506C317B93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82502" y="2654542"/>
              <a:ext cx="235028" cy="235028"/>
            </a:xfrm>
            <a:prstGeom prst="rect">
              <a:avLst/>
            </a:prstGeom>
          </p:spPr>
        </p:pic>
      </p:grpSp>
      <p:grpSp>
        <p:nvGrpSpPr>
          <p:cNvPr id="173" name="Group 172">
            <a:extLst>
              <a:ext uri="{FF2B5EF4-FFF2-40B4-BE49-F238E27FC236}">
                <a16:creationId xmlns:a16="http://schemas.microsoft.com/office/drawing/2014/main" id="{DE538AFE-944C-F671-95B3-C30A8CE8B32D}"/>
              </a:ext>
            </a:extLst>
          </p:cNvPr>
          <p:cNvGrpSpPr/>
          <p:nvPr/>
        </p:nvGrpSpPr>
        <p:grpSpPr>
          <a:xfrm>
            <a:off x="8898499" y="5201532"/>
            <a:ext cx="416365" cy="416365"/>
            <a:chOff x="1291833" y="4499828"/>
            <a:chExt cx="416365" cy="416365"/>
          </a:xfrm>
        </p:grpSpPr>
        <p:sp>
          <p:nvSpPr>
            <p:cNvPr id="171" name="Oval 170">
              <a:extLst>
                <a:ext uri="{FF2B5EF4-FFF2-40B4-BE49-F238E27FC236}">
                  <a16:creationId xmlns:a16="http://schemas.microsoft.com/office/drawing/2014/main" id="{402D30CE-67F7-7735-6829-A14650AEC7C1}"/>
                </a:ext>
              </a:extLst>
            </p:cNvPr>
            <p:cNvSpPr/>
            <p:nvPr/>
          </p:nvSpPr>
          <p:spPr>
            <a:xfrm>
              <a:off x="1291833" y="4499828"/>
              <a:ext cx="416365" cy="41636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200" dirty="0">
                <a:solidFill>
                  <a:schemeClr val="tx1"/>
                </a:solidFill>
              </a:endParaRPr>
            </a:p>
          </p:txBody>
        </p:sp>
        <p:pic>
          <p:nvPicPr>
            <p:cNvPr id="172" name="Graphic 171">
              <a:extLst>
                <a:ext uri="{FF2B5EF4-FFF2-40B4-BE49-F238E27FC236}">
                  <a16:creationId xmlns:a16="http://schemas.microsoft.com/office/drawing/2014/main" id="{AB67A8E5-B689-3869-4E95-7EC0150B1B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70750" y="4578745"/>
              <a:ext cx="258530" cy="258530"/>
            </a:xfrm>
            <a:prstGeom prst="rect">
              <a:avLst/>
            </a:prstGeom>
          </p:spPr>
        </p:pic>
      </p:grpSp>
    </p:spTree>
    <p:extLst>
      <p:ext uri="{BB962C8B-B14F-4D97-AF65-F5344CB8AC3E}">
        <p14:creationId xmlns:p14="http://schemas.microsoft.com/office/powerpoint/2010/main" val="3358722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4462BD29-9C89-F82F-A068-5A6AD7F3F258}"/>
              </a:ext>
            </a:extLst>
          </p:cNvPr>
          <p:cNvSpPr/>
          <p:nvPr/>
        </p:nvSpPr>
        <p:spPr>
          <a:xfrm>
            <a:off x="468084" y="1526032"/>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6" name="Rectangle 25">
            <a:extLst>
              <a:ext uri="{FF2B5EF4-FFF2-40B4-BE49-F238E27FC236}">
                <a16:creationId xmlns:a16="http://schemas.microsoft.com/office/drawing/2014/main" id="{8F46B5E0-FDEE-D311-289C-6EC3768A34B2}"/>
              </a:ext>
            </a:extLst>
          </p:cNvPr>
          <p:cNvSpPr/>
          <p:nvPr/>
        </p:nvSpPr>
        <p:spPr>
          <a:xfrm>
            <a:off x="466776" y="1526667"/>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The Kano Model</a:t>
            </a:r>
            <a:endParaRPr lang="en-US" sz="1300" b="1" dirty="0">
              <a:solidFill>
                <a:schemeClr val="tx1"/>
              </a:solidFill>
            </a:endParaRPr>
          </a:p>
        </p:txBody>
      </p:sp>
      <p:sp>
        <p:nvSpPr>
          <p:cNvPr id="27" name="Rectangle 26">
            <a:extLst>
              <a:ext uri="{FF2B5EF4-FFF2-40B4-BE49-F238E27FC236}">
                <a16:creationId xmlns:a16="http://schemas.microsoft.com/office/drawing/2014/main" id="{042881D6-943B-7255-9B5A-15CAD0DC84EA}"/>
              </a:ext>
            </a:extLst>
          </p:cNvPr>
          <p:cNvSpPr/>
          <p:nvPr/>
        </p:nvSpPr>
        <p:spPr>
          <a:xfrm>
            <a:off x="8792855" y="1526032"/>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8" name="Rectangle 27">
            <a:extLst>
              <a:ext uri="{FF2B5EF4-FFF2-40B4-BE49-F238E27FC236}">
                <a16:creationId xmlns:a16="http://schemas.microsoft.com/office/drawing/2014/main" id="{4D72B931-BD76-7484-A34A-FF89C8176666}"/>
              </a:ext>
            </a:extLst>
          </p:cNvPr>
          <p:cNvSpPr/>
          <p:nvPr/>
        </p:nvSpPr>
        <p:spPr>
          <a:xfrm>
            <a:off x="8792854" y="1526032"/>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Definitions</a:t>
            </a:r>
          </a:p>
        </p:txBody>
      </p:sp>
      <p:sp>
        <p:nvSpPr>
          <p:cNvPr id="31" name="Rectangle 30">
            <a:extLst>
              <a:ext uri="{FF2B5EF4-FFF2-40B4-BE49-F238E27FC236}">
                <a16:creationId xmlns:a16="http://schemas.microsoft.com/office/drawing/2014/main" id="{3ACFA27A-8087-4BF4-2F6E-5A8FC7416536}"/>
              </a:ext>
            </a:extLst>
          </p:cNvPr>
          <p:cNvSpPr/>
          <p:nvPr/>
        </p:nvSpPr>
        <p:spPr>
          <a:xfrm>
            <a:off x="8891844" y="2100579"/>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Clr>
                <a:schemeClr val="accent1"/>
              </a:buClr>
              <a:buFont typeface="Arial" panose="020B0604020202020204" pitchFamily="34" charset="0"/>
              <a:buChar char="•"/>
            </a:pPr>
            <a:r>
              <a:rPr lang="en-US" sz="1400" b="1" dirty="0">
                <a:solidFill>
                  <a:schemeClr val="accent1"/>
                </a:solidFill>
              </a:rPr>
              <a:t>Excitement features </a:t>
            </a:r>
            <a:r>
              <a:rPr lang="en-US" sz="1400" dirty="0">
                <a:solidFill>
                  <a:schemeClr val="tx1"/>
                </a:solidFill>
              </a:rPr>
              <a:t>result in a large amount of customer delight. However, if you don’t have the features, customers may not realize it.</a:t>
            </a:r>
          </a:p>
          <a:p>
            <a:pPr marL="285750" indent="-285750">
              <a:spcAft>
                <a:spcPts val="600"/>
              </a:spcAft>
              <a:buClr>
                <a:schemeClr val="accent1"/>
              </a:buClr>
              <a:buFont typeface="Arial" panose="020B0604020202020204" pitchFamily="34" charset="0"/>
              <a:buChar char="•"/>
            </a:pPr>
            <a:r>
              <a:rPr lang="en-US" sz="1400" b="1" dirty="0">
                <a:solidFill>
                  <a:schemeClr val="accent4"/>
                </a:solidFill>
              </a:rPr>
              <a:t>Performance features </a:t>
            </a:r>
            <a:r>
              <a:rPr lang="en-US" sz="1400" dirty="0">
                <a:solidFill>
                  <a:schemeClr val="tx1"/>
                </a:solidFill>
              </a:rPr>
              <a:t>result in a proportional increase of customer satisfaction as you improve them (e.g. file storage)</a:t>
            </a:r>
          </a:p>
          <a:p>
            <a:pPr marL="285750" indent="-285750">
              <a:spcAft>
                <a:spcPts val="600"/>
              </a:spcAft>
              <a:buClr>
                <a:schemeClr val="accent1"/>
              </a:buClr>
              <a:buFont typeface="Arial" panose="020B0604020202020204" pitchFamily="34" charset="0"/>
              <a:buChar char="•"/>
            </a:pPr>
            <a:r>
              <a:rPr lang="en-US" sz="1400" b="1" dirty="0">
                <a:solidFill>
                  <a:schemeClr val="accent2"/>
                </a:solidFill>
              </a:rPr>
              <a:t>Threshold features </a:t>
            </a:r>
            <a:r>
              <a:rPr lang="en-US" sz="1400" dirty="0">
                <a:solidFill>
                  <a:schemeClr val="tx1"/>
                </a:solidFill>
              </a:rPr>
              <a:t>are the features that your product needs in order to be competitive. They are often taken for granted by customers.</a:t>
            </a: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i="1" dirty="0"/>
              <a:t>Alternative: </a:t>
            </a:r>
            <a:r>
              <a:rPr lang="en-US" dirty="0"/>
              <a:t>We used the Kano Model to prioritize each product feature</a:t>
            </a:r>
            <a:endParaRPr lang="en-US" i="1" dirty="0"/>
          </a:p>
        </p:txBody>
      </p:sp>
      <p:sp>
        <p:nvSpPr>
          <p:cNvPr id="17" name="Rectangle 16">
            <a:extLst>
              <a:ext uri="{FF2B5EF4-FFF2-40B4-BE49-F238E27FC236}">
                <a16:creationId xmlns:a16="http://schemas.microsoft.com/office/drawing/2014/main" id="{C1D400A1-D982-2320-550B-CBC060DBA5EF}"/>
              </a:ext>
            </a:extLst>
          </p:cNvPr>
          <p:cNvSpPr/>
          <p:nvPr/>
        </p:nvSpPr>
        <p:spPr>
          <a:xfrm>
            <a:off x="1181785" y="5672619"/>
            <a:ext cx="6879042" cy="36998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Product Function</a:t>
            </a:r>
          </a:p>
        </p:txBody>
      </p:sp>
      <p:sp>
        <p:nvSpPr>
          <p:cNvPr id="19" name="Rectangle 18">
            <a:extLst>
              <a:ext uri="{FF2B5EF4-FFF2-40B4-BE49-F238E27FC236}">
                <a16:creationId xmlns:a16="http://schemas.microsoft.com/office/drawing/2014/main" id="{38084DA9-FA3B-E2AB-D5CA-0894C450E77A}"/>
              </a:ext>
            </a:extLst>
          </p:cNvPr>
          <p:cNvSpPr/>
          <p:nvPr/>
        </p:nvSpPr>
        <p:spPr>
          <a:xfrm rot="16200000">
            <a:off x="-659550" y="3813509"/>
            <a:ext cx="3304309" cy="30839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Customer Delight</a:t>
            </a:r>
          </a:p>
        </p:txBody>
      </p:sp>
      <p:cxnSp>
        <p:nvCxnSpPr>
          <p:cNvPr id="23" name="Straight Connector 22">
            <a:extLst>
              <a:ext uri="{FF2B5EF4-FFF2-40B4-BE49-F238E27FC236}">
                <a16:creationId xmlns:a16="http://schemas.microsoft.com/office/drawing/2014/main" id="{92EDAA99-3EB0-CAFC-4C52-FD9936C6121E}"/>
              </a:ext>
            </a:extLst>
          </p:cNvPr>
          <p:cNvCxnSpPr>
            <a:cxnSpLocks/>
          </p:cNvCxnSpPr>
          <p:nvPr/>
        </p:nvCxnSpPr>
        <p:spPr>
          <a:xfrm>
            <a:off x="1228895" y="2343918"/>
            <a:ext cx="0" cy="3304317"/>
          </a:xfrm>
          <a:prstGeom prst="line">
            <a:avLst/>
          </a:prstGeom>
          <a:ln w="19050">
            <a:solidFill>
              <a:schemeClr val="accent5"/>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D098B3-DD8D-2E5C-0245-104044BC1EE3}"/>
              </a:ext>
            </a:extLst>
          </p:cNvPr>
          <p:cNvCxnSpPr>
            <a:cxnSpLocks/>
          </p:cNvCxnSpPr>
          <p:nvPr/>
        </p:nvCxnSpPr>
        <p:spPr>
          <a:xfrm>
            <a:off x="1228630" y="5632063"/>
            <a:ext cx="6879050" cy="0"/>
          </a:xfrm>
          <a:prstGeom prst="line">
            <a:avLst/>
          </a:prstGeom>
          <a:ln w="1905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F3AFFA-DD0C-ADF5-2C0E-8C71AF76BBCB}"/>
              </a:ext>
            </a:extLst>
          </p:cNvPr>
          <p:cNvCxnSpPr>
            <a:cxnSpLocks/>
          </p:cNvCxnSpPr>
          <p:nvPr/>
        </p:nvCxnSpPr>
        <p:spPr>
          <a:xfrm flipH="1">
            <a:off x="1433241" y="2437280"/>
            <a:ext cx="6431977" cy="2984877"/>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0DA987DA-7A9C-470D-E82B-4D4B6A271DA1}"/>
              </a:ext>
            </a:extLst>
          </p:cNvPr>
          <p:cNvSpPr/>
          <p:nvPr/>
        </p:nvSpPr>
        <p:spPr>
          <a:xfrm>
            <a:off x="1402080" y="2365248"/>
            <a:ext cx="4645152" cy="1682496"/>
          </a:xfrm>
          <a:custGeom>
            <a:avLst/>
            <a:gdLst>
              <a:gd name="connsiteX0" fmla="*/ 0 w 4645152"/>
              <a:gd name="connsiteY0" fmla="*/ 1682496 h 1682496"/>
              <a:gd name="connsiteX1" fmla="*/ 2487168 w 4645152"/>
              <a:gd name="connsiteY1" fmla="*/ 1328928 h 1682496"/>
              <a:gd name="connsiteX2" fmla="*/ 4645152 w 4645152"/>
              <a:gd name="connsiteY2" fmla="*/ 0 h 1682496"/>
            </a:gdLst>
            <a:ahLst/>
            <a:cxnLst>
              <a:cxn ang="0">
                <a:pos x="connsiteX0" y="connsiteY0"/>
              </a:cxn>
              <a:cxn ang="0">
                <a:pos x="connsiteX1" y="connsiteY1"/>
              </a:cxn>
              <a:cxn ang="0">
                <a:pos x="connsiteX2" y="connsiteY2"/>
              </a:cxn>
            </a:cxnLst>
            <a:rect l="l" t="t" r="r" b="b"/>
            <a:pathLst>
              <a:path w="4645152" h="1682496">
                <a:moveTo>
                  <a:pt x="0" y="1682496"/>
                </a:moveTo>
                <a:cubicBezTo>
                  <a:pt x="856488" y="1645920"/>
                  <a:pt x="1712976" y="1609344"/>
                  <a:pt x="2487168" y="1328928"/>
                </a:cubicBezTo>
                <a:cubicBezTo>
                  <a:pt x="3261360" y="1048512"/>
                  <a:pt x="3953256" y="524256"/>
                  <a:pt x="4645152" y="0"/>
                </a:cubicBezTo>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43">
            <a:extLst>
              <a:ext uri="{FF2B5EF4-FFF2-40B4-BE49-F238E27FC236}">
                <a16:creationId xmlns:a16="http://schemas.microsoft.com/office/drawing/2014/main" id="{7A01C3AF-B0A2-6418-9A2B-4E94B59649A3}"/>
              </a:ext>
            </a:extLst>
          </p:cNvPr>
          <p:cNvSpPr/>
          <p:nvPr/>
        </p:nvSpPr>
        <p:spPr>
          <a:xfrm flipH="1" flipV="1">
            <a:off x="3221218" y="3778667"/>
            <a:ext cx="4644000" cy="1681200"/>
          </a:xfrm>
          <a:custGeom>
            <a:avLst/>
            <a:gdLst>
              <a:gd name="connsiteX0" fmla="*/ 0 w 4645152"/>
              <a:gd name="connsiteY0" fmla="*/ 1682496 h 1682496"/>
              <a:gd name="connsiteX1" fmla="*/ 2487168 w 4645152"/>
              <a:gd name="connsiteY1" fmla="*/ 1328928 h 1682496"/>
              <a:gd name="connsiteX2" fmla="*/ 4645152 w 4645152"/>
              <a:gd name="connsiteY2" fmla="*/ 0 h 1682496"/>
            </a:gdLst>
            <a:ahLst/>
            <a:cxnLst>
              <a:cxn ang="0">
                <a:pos x="connsiteX0" y="connsiteY0"/>
              </a:cxn>
              <a:cxn ang="0">
                <a:pos x="connsiteX1" y="connsiteY1"/>
              </a:cxn>
              <a:cxn ang="0">
                <a:pos x="connsiteX2" y="connsiteY2"/>
              </a:cxn>
            </a:cxnLst>
            <a:rect l="l" t="t" r="r" b="b"/>
            <a:pathLst>
              <a:path w="4645152" h="1682496">
                <a:moveTo>
                  <a:pt x="0" y="1682496"/>
                </a:moveTo>
                <a:cubicBezTo>
                  <a:pt x="856488" y="1645920"/>
                  <a:pt x="1712976" y="1609344"/>
                  <a:pt x="2487168" y="1328928"/>
                </a:cubicBezTo>
                <a:cubicBezTo>
                  <a:pt x="3261360" y="1048512"/>
                  <a:pt x="3953256" y="524256"/>
                  <a:pt x="4645152" y="0"/>
                </a:cubicBezTo>
              </a:path>
            </a:pathLst>
          </a:cu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34DECA7-51F9-387E-FEE1-4F8DBBC53171}"/>
              </a:ext>
            </a:extLst>
          </p:cNvPr>
          <p:cNvSpPr/>
          <p:nvPr/>
        </p:nvSpPr>
        <p:spPr>
          <a:xfrm>
            <a:off x="3558410" y="2216273"/>
            <a:ext cx="2484468" cy="3699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solidFill>
              </a:rPr>
              <a:t>Excitement Features</a:t>
            </a:r>
          </a:p>
        </p:txBody>
      </p:sp>
      <p:sp>
        <p:nvSpPr>
          <p:cNvPr id="47" name="Rectangle 46">
            <a:extLst>
              <a:ext uri="{FF2B5EF4-FFF2-40B4-BE49-F238E27FC236}">
                <a16:creationId xmlns:a16="http://schemas.microsoft.com/office/drawing/2014/main" id="{9AEF640B-8850-53C8-A6D0-6D9C423F31A7}"/>
              </a:ext>
            </a:extLst>
          </p:cNvPr>
          <p:cNvSpPr/>
          <p:nvPr/>
        </p:nvSpPr>
        <p:spPr>
          <a:xfrm>
            <a:off x="5777382" y="3974500"/>
            <a:ext cx="2484468" cy="3699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rPr>
              <a:t>Threshold Features</a:t>
            </a:r>
          </a:p>
        </p:txBody>
      </p:sp>
      <p:sp>
        <p:nvSpPr>
          <p:cNvPr id="48" name="Rectangle 47">
            <a:extLst>
              <a:ext uri="{FF2B5EF4-FFF2-40B4-BE49-F238E27FC236}">
                <a16:creationId xmlns:a16="http://schemas.microsoft.com/office/drawing/2014/main" id="{EBC0286A-5C7A-D18E-FC98-62D74070BFF0}"/>
              </a:ext>
            </a:extLst>
          </p:cNvPr>
          <p:cNvSpPr/>
          <p:nvPr/>
        </p:nvSpPr>
        <p:spPr>
          <a:xfrm>
            <a:off x="6164205" y="2003564"/>
            <a:ext cx="2484468" cy="36998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4"/>
                </a:solidFill>
              </a:rPr>
              <a:t>Performance Features</a:t>
            </a:r>
          </a:p>
        </p:txBody>
      </p:sp>
    </p:spTree>
    <p:extLst>
      <p:ext uri="{BB962C8B-B14F-4D97-AF65-F5344CB8AC3E}">
        <p14:creationId xmlns:p14="http://schemas.microsoft.com/office/powerpoint/2010/main" val="277610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We identified two stand-out ideas that we will go deeper into</a:t>
            </a:r>
          </a:p>
        </p:txBody>
      </p:sp>
      <p:sp>
        <p:nvSpPr>
          <p:cNvPr id="42" name="Rectangle 41">
            <a:extLst>
              <a:ext uri="{FF2B5EF4-FFF2-40B4-BE49-F238E27FC236}">
                <a16:creationId xmlns:a16="http://schemas.microsoft.com/office/drawing/2014/main" id="{4542480D-7170-DB41-8AA0-F527CAA47472}"/>
              </a:ext>
            </a:extLst>
          </p:cNvPr>
          <p:cNvSpPr/>
          <p:nvPr/>
        </p:nvSpPr>
        <p:spPr>
          <a:xfrm>
            <a:off x="793456" y="1486140"/>
            <a:ext cx="3208978"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FA7C59F2-2982-3343-ACE5-BBA34F98F32C}"/>
              </a:ext>
            </a:extLst>
          </p:cNvPr>
          <p:cNvSpPr>
            <a:spLocks/>
          </p:cNvSpPr>
          <p:nvPr/>
        </p:nvSpPr>
        <p:spPr>
          <a:xfrm>
            <a:off x="793456" y="1486139"/>
            <a:ext cx="320897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Customer / Segment</a:t>
            </a:r>
          </a:p>
        </p:txBody>
      </p:sp>
      <p:sp>
        <p:nvSpPr>
          <p:cNvPr id="44" name="TextBox 43"/>
          <p:cNvSpPr txBox="1">
            <a:spLocks/>
          </p:cNvSpPr>
          <p:nvPr/>
        </p:nvSpPr>
        <p:spPr>
          <a:xfrm>
            <a:off x="959805" y="2037459"/>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45" name="Straight Connector 44">
            <a:extLst>
              <a:ext uri="{FF2B5EF4-FFF2-40B4-BE49-F238E27FC236}">
                <a16:creationId xmlns:a16="http://schemas.microsoft.com/office/drawing/2014/main" id="{989CE357-0E5D-E247-942D-761401B9D636}"/>
              </a:ext>
            </a:extLst>
          </p:cNvPr>
          <p:cNvCxnSpPr>
            <a:cxnSpLocks/>
          </p:cNvCxnSpPr>
          <p:nvPr/>
        </p:nvCxnSpPr>
        <p:spPr>
          <a:xfrm>
            <a:off x="959805" y="2355712"/>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TextBox 45"/>
          <p:cNvSpPr txBox="1">
            <a:spLocks/>
          </p:cNvSpPr>
          <p:nvPr/>
        </p:nvSpPr>
        <p:spPr>
          <a:xfrm>
            <a:off x="959805" y="245960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47" name="Straight Connector 46">
            <a:extLst>
              <a:ext uri="{FF2B5EF4-FFF2-40B4-BE49-F238E27FC236}">
                <a16:creationId xmlns:a16="http://schemas.microsoft.com/office/drawing/2014/main" id="{989CE357-0E5D-E247-942D-761401B9D636}"/>
              </a:ext>
            </a:extLst>
          </p:cNvPr>
          <p:cNvCxnSpPr>
            <a:cxnSpLocks/>
          </p:cNvCxnSpPr>
          <p:nvPr/>
        </p:nvCxnSpPr>
        <p:spPr>
          <a:xfrm>
            <a:off x="959805" y="2777856"/>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TextBox 47"/>
          <p:cNvSpPr txBox="1">
            <a:spLocks/>
          </p:cNvSpPr>
          <p:nvPr/>
        </p:nvSpPr>
        <p:spPr>
          <a:xfrm>
            <a:off x="959805" y="2881747"/>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49" name="Straight Connector 48">
            <a:extLst>
              <a:ext uri="{FF2B5EF4-FFF2-40B4-BE49-F238E27FC236}">
                <a16:creationId xmlns:a16="http://schemas.microsoft.com/office/drawing/2014/main" id="{989CE357-0E5D-E247-942D-761401B9D636}"/>
              </a:ext>
            </a:extLst>
          </p:cNvPr>
          <p:cNvCxnSpPr>
            <a:cxnSpLocks/>
          </p:cNvCxnSpPr>
          <p:nvPr/>
        </p:nvCxnSpPr>
        <p:spPr>
          <a:xfrm>
            <a:off x="959805" y="3200000"/>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0" name="TextBox 49"/>
          <p:cNvSpPr txBox="1">
            <a:spLocks/>
          </p:cNvSpPr>
          <p:nvPr/>
        </p:nvSpPr>
        <p:spPr>
          <a:xfrm>
            <a:off x="959805" y="3303891"/>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51" name="Straight Connector 50">
            <a:extLst>
              <a:ext uri="{FF2B5EF4-FFF2-40B4-BE49-F238E27FC236}">
                <a16:creationId xmlns:a16="http://schemas.microsoft.com/office/drawing/2014/main" id="{989CE357-0E5D-E247-942D-761401B9D636}"/>
              </a:ext>
            </a:extLst>
          </p:cNvPr>
          <p:cNvCxnSpPr>
            <a:cxnSpLocks/>
          </p:cNvCxnSpPr>
          <p:nvPr/>
        </p:nvCxnSpPr>
        <p:spPr>
          <a:xfrm>
            <a:off x="959805" y="3622144"/>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p:cNvSpPr txBox="1">
            <a:spLocks/>
          </p:cNvSpPr>
          <p:nvPr/>
        </p:nvSpPr>
        <p:spPr>
          <a:xfrm>
            <a:off x="959805" y="3726035"/>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53" name="Straight Connector 52">
            <a:extLst>
              <a:ext uri="{FF2B5EF4-FFF2-40B4-BE49-F238E27FC236}">
                <a16:creationId xmlns:a16="http://schemas.microsoft.com/office/drawing/2014/main" id="{989CE357-0E5D-E247-942D-761401B9D636}"/>
              </a:ext>
            </a:extLst>
          </p:cNvPr>
          <p:cNvCxnSpPr>
            <a:cxnSpLocks/>
          </p:cNvCxnSpPr>
          <p:nvPr/>
        </p:nvCxnSpPr>
        <p:spPr>
          <a:xfrm>
            <a:off x="959805" y="4044288"/>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4" name="TextBox 53"/>
          <p:cNvSpPr txBox="1">
            <a:spLocks/>
          </p:cNvSpPr>
          <p:nvPr/>
        </p:nvSpPr>
        <p:spPr>
          <a:xfrm>
            <a:off x="959805" y="4148179"/>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55" name="Straight Connector 54">
            <a:extLst>
              <a:ext uri="{FF2B5EF4-FFF2-40B4-BE49-F238E27FC236}">
                <a16:creationId xmlns:a16="http://schemas.microsoft.com/office/drawing/2014/main" id="{989CE357-0E5D-E247-942D-761401B9D636}"/>
              </a:ext>
            </a:extLst>
          </p:cNvPr>
          <p:cNvCxnSpPr>
            <a:cxnSpLocks/>
          </p:cNvCxnSpPr>
          <p:nvPr/>
        </p:nvCxnSpPr>
        <p:spPr>
          <a:xfrm>
            <a:off x="959805" y="4466432"/>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p:cNvSpPr txBox="1">
            <a:spLocks/>
          </p:cNvSpPr>
          <p:nvPr/>
        </p:nvSpPr>
        <p:spPr>
          <a:xfrm>
            <a:off x="959805" y="457032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57" name="Straight Connector 56">
            <a:extLst>
              <a:ext uri="{FF2B5EF4-FFF2-40B4-BE49-F238E27FC236}">
                <a16:creationId xmlns:a16="http://schemas.microsoft.com/office/drawing/2014/main" id="{989CE357-0E5D-E247-942D-761401B9D636}"/>
              </a:ext>
            </a:extLst>
          </p:cNvPr>
          <p:cNvCxnSpPr>
            <a:cxnSpLocks/>
          </p:cNvCxnSpPr>
          <p:nvPr/>
        </p:nvCxnSpPr>
        <p:spPr>
          <a:xfrm>
            <a:off x="959805" y="4888576"/>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TextBox 57"/>
          <p:cNvSpPr txBox="1">
            <a:spLocks/>
          </p:cNvSpPr>
          <p:nvPr/>
        </p:nvSpPr>
        <p:spPr>
          <a:xfrm>
            <a:off x="959805" y="4992467"/>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59" name="Straight Connector 58">
            <a:extLst>
              <a:ext uri="{FF2B5EF4-FFF2-40B4-BE49-F238E27FC236}">
                <a16:creationId xmlns:a16="http://schemas.microsoft.com/office/drawing/2014/main" id="{989CE357-0E5D-E247-942D-761401B9D636}"/>
              </a:ext>
            </a:extLst>
          </p:cNvPr>
          <p:cNvCxnSpPr>
            <a:cxnSpLocks/>
          </p:cNvCxnSpPr>
          <p:nvPr/>
        </p:nvCxnSpPr>
        <p:spPr>
          <a:xfrm>
            <a:off x="959805" y="5310720"/>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0" name="TextBox 59"/>
          <p:cNvSpPr txBox="1">
            <a:spLocks/>
          </p:cNvSpPr>
          <p:nvPr/>
        </p:nvSpPr>
        <p:spPr>
          <a:xfrm>
            <a:off x="959805" y="5414611"/>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61" name="Straight Connector 60">
            <a:extLst>
              <a:ext uri="{FF2B5EF4-FFF2-40B4-BE49-F238E27FC236}">
                <a16:creationId xmlns:a16="http://schemas.microsoft.com/office/drawing/2014/main" id="{989CE357-0E5D-E247-942D-761401B9D636}"/>
              </a:ext>
            </a:extLst>
          </p:cNvPr>
          <p:cNvCxnSpPr>
            <a:cxnSpLocks/>
          </p:cNvCxnSpPr>
          <p:nvPr/>
        </p:nvCxnSpPr>
        <p:spPr>
          <a:xfrm>
            <a:off x="959805" y="5732864"/>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TextBox 61"/>
          <p:cNvSpPr txBox="1">
            <a:spLocks/>
          </p:cNvSpPr>
          <p:nvPr/>
        </p:nvSpPr>
        <p:spPr>
          <a:xfrm>
            <a:off x="959805" y="583675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65" name="Rectangle 64">
            <a:extLst>
              <a:ext uri="{FF2B5EF4-FFF2-40B4-BE49-F238E27FC236}">
                <a16:creationId xmlns:a16="http://schemas.microsoft.com/office/drawing/2014/main" id="{4542480D-7170-DB41-8AA0-F527CAA47472}"/>
              </a:ext>
            </a:extLst>
          </p:cNvPr>
          <p:cNvSpPr/>
          <p:nvPr/>
        </p:nvSpPr>
        <p:spPr>
          <a:xfrm>
            <a:off x="4102669" y="1486140"/>
            <a:ext cx="3208978"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FA7C59F2-2982-3343-ACE5-BBA34F98F32C}"/>
              </a:ext>
            </a:extLst>
          </p:cNvPr>
          <p:cNvSpPr>
            <a:spLocks/>
          </p:cNvSpPr>
          <p:nvPr/>
        </p:nvSpPr>
        <p:spPr>
          <a:xfrm>
            <a:off x="4102669" y="1486139"/>
            <a:ext cx="320897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Potential solution</a:t>
            </a:r>
          </a:p>
        </p:txBody>
      </p:sp>
      <p:sp>
        <p:nvSpPr>
          <p:cNvPr id="67" name="TextBox 66"/>
          <p:cNvSpPr txBox="1">
            <a:spLocks/>
          </p:cNvSpPr>
          <p:nvPr/>
        </p:nvSpPr>
        <p:spPr>
          <a:xfrm>
            <a:off x="4269018" y="2037459"/>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68" name="Straight Connector 67">
            <a:extLst>
              <a:ext uri="{FF2B5EF4-FFF2-40B4-BE49-F238E27FC236}">
                <a16:creationId xmlns:a16="http://schemas.microsoft.com/office/drawing/2014/main" id="{989CE357-0E5D-E247-942D-761401B9D636}"/>
              </a:ext>
            </a:extLst>
          </p:cNvPr>
          <p:cNvCxnSpPr>
            <a:cxnSpLocks/>
          </p:cNvCxnSpPr>
          <p:nvPr/>
        </p:nvCxnSpPr>
        <p:spPr>
          <a:xfrm>
            <a:off x="4269018" y="2355712"/>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9" name="TextBox 68"/>
          <p:cNvSpPr txBox="1">
            <a:spLocks/>
          </p:cNvSpPr>
          <p:nvPr/>
        </p:nvSpPr>
        <p:spPr>
          <a:xfrm>
            <a:off x="4269018" y="245960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70" name="Straight Connector 69">
            <a:extLst>
              <a:ext uri="{FF2B5EF4-FFF2-40B4-BE49-F238E27FC236}">
                <a16:creationId xmlns:a16="http://schemas.microsoft.com/office/drawing/2014/main" id="{989CE357-0E5D-E247-942D-761401B9D636}"/>
              </a:ext>
            </a:extLst>
          </p:cNvPr>
          <p:cNvCxnSpPr>
            <a:cxnSpLocks/>
          </p:cNvCxnSpPr>
          <p:nvPr/>
        </p:nvCxnSpPr>
        <p:spPr>
          <a:xfrm>
            <a:off x="4269018" y="2777856"/>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TextBox 70"/>
          <p:cNvSpPr txBox="1">
            <a:spLocks/>
          </p:cNvSpPr>
          <p:nvPr/>
        </p:nvSpPr>
        <p:spPr>
          <a:xfrm>
            <a:off x="4269018" y="2881747"/>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72" name="Straight Connector 71">
            <a:extLst>
              <a:ext uri="{FF2B5EF4-FFF2-40B4-BE49-F238E27FC236}">
                <a16:creationId xmlns:a16="http://schemas.microsoft.com/office/drawing/2014/main" id="{989CE357-0E5D-E247-942D-761401B9D636}"/>
              </a:ext>
            </a:extLst>
          </p:cNvPr>
          <p:cNvCxnSpPr>
            <a:cxnSpLocks/>
          </p:cNvCxnSpPr>
          <p:nvPr/>
        </p:nvCxnSpPr>
        <p:spPr>
          <a:xfrm>
            <a:off x="4269018" y="3200000"/>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TextBox 72"/>
          <p:cNvSpPr txBox="1">
            <a:spLocks/>
          </p:cNvSpPr>
          <p:nvPr/>
        </p:nvSpPr>
        <p:spPr>
          <a:xfrm>
            <a:off x="4269018" y="3303891"/>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74" name="Straight Connector 73">
            <a:extLst>
              <a:ext uri="{FF2B5EF4-FFF2-40B4-BE49-F238E27FC236}">
                <a16:creationId xmlns:a16="http://schemas.microsoft.com/office/drawing/2014/main" id="{989CE357-0E5D-E247-942D-761401B9D636}"/>
              </a:ext>
            </a:extLst>
          </p:cNvPr>
          <p:cNvCxnSpPr>
            <a:cxnSpLocks/>
          </p:cNvCxnSpPr>
          <p:nvPr/>
        </p:nvCxnSpPr>
        <p:spPr>
          <a:xfrm>
            <a:off x="4269018" y="3622144"/>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5" name="TextBox 74"/>
          <p:cNvSpPr txBox="1">
            <a:spLocks/>
          </p:cNvSpPr>
          <p:nvPr/>
        </p:nvSpPr>
        <p:spPr>
          <a:xfrm>
            <a:off x="4269018" y="3726035"/>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76" name="Straight Connector 75">
            <a:extLst>
              <a:ext uri="{FF2B5EF4-FFF2-40B4-BE49-F238E27FC236}">
                <a16:creationId xmlns:a16="http://schemas.microsoft.com/office/drawing/2014/main" id="{989CE357-0E5D-E247-942D-761401B9D636}"/>
              </a:ext>
            </a:extLst>
          </p:cNvPr>
          <p:cNvCxnSpPr>
            <a:cxnSpLocks/>
          </p:cNvCxnSpPr>
          <p:nvPr/>
        </p:nvCxnSpPr>
        <p:spPr>
          <a:xfrm>
            <a:off x="4269018" y="4044288"/>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TextBox 76"/>
          <p:cNvSpPr txBox="1">
            <a:spLocks/>
          </p:cNvSpPr>
          <p:nvPr/>
        </p:nvSpPr>
        <p:spPr>
          <a:xfrm>
            <a:off x="4269018" y="4148179"/>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78" name="Straight Connector 77">
            <a:extLst>
              <a:ext uri="{FF2B5EF4-FFF2-40B4-BE49-F238E27FC236}">
                <a16:creationId xmlns:a16="http://schemas.microsoft.com/office/drawing/2014/main" id="{989CE357-0E5D-E247-942D-761401B9D636}"/>
              </a:ext>
            </a:extLst>
          </p:cNvPr>
          <p:cNvCxnSpPr>
            <a:cxnSpLocks/>
          </p:cNvCxnSpPr>
          <p:nvPr/>
        </p:nvCxnSpPr>
        <p:spPr>
          <a:xfrm>
            <a:off x="4269018" y="4466432"/>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TextBox 78"/>
          <p:cNvSpPr txBox="1">
            <a:spLocks/>
          </p:cNvSpPr>
          <p:nvPr/>
        </p:nvSpPr>
        <p:spPr>
          <a:xfrm>
            <a:off x="4269018" y="457032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80" name="Straight Connector 79">
            <a:extLst>
              <a:ext uri="{FF2B5EF4-FFF2-40B4-BE49-F238E27FC236}">
                <a16:creationId xmlns:a16="http://schemas.microsoft.com/office/drawing/2014/main" id="{989CE357-0E5D-E247-942D-761401B9D636}"/>
              </a:ext>
            </a:extLst>
          </p:cNvPr>
          <p:cNvCxnSpPr>
            <a:cxnSpLocks/>
          </p:cNvCxnSpPr>
          <p:nvPr/>
        </p:nvCxnSpPr>
        <p:spPr>
          <a:xfrm>
            <a:off x="4269018" y="4888576"/>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1" name="TextBox 80"/>
          <p:cNvSpPr txBox="1">
            <a:spLocks/>
          </p:cNvSpPr>
          <p:nvPr/>
        </p:nvSpPr>
        <p:spPr>
          <a:xfrm>
            <a:off x="4269018" y="4992467"/>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82" name="Straight Connector 81">
            <a:extLst>
              <a:ext uri="{FF2B5EF4-FFF2-40B4-BE49-F238E27FC236}">
                <a16:creationId xmlns:a16="http://schemas.microsoft.com/office/drawing/2014/main" id="{989CE357-0E5D-E247-942D-761401B9D636}"/>
              </a:ext>
            </a:extLst>
          </p:cNvPr>
          <p:cNvCxnSpPr>
            <a:cxnSpLocks/>
          </p:cNvCxnSpPr>
          <p:nvPr/>
        </p:nvCxnSpPr>
        <p:spPr>
          <a:xfrm>
            <a:off x="4269018" y="5310720"/>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3" name="TextBox 82"/>
          <p:cNvSpPr txBox="1">
            <a:spLocks/>
          </p:cNvSpPr>
          <p:nvPr/>
        </p:nvSpPr>
        <p:spPr>
          <a:xfrm>
            <a:off x="4269018" y="5414611"/>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84" name="Straight Connector 83">
            <a:extLst>
              <a:ext uri="{FF2B5EF4-FFF2-40B4-BE49-F238E27FC236}">
                <a16:creationId xmlns:a16="http://schemas.microsoft.com/office/drawing/2014/main" id="{989CE357-0E5D-E247-942D-761401B9D636}"/>
              </a:ext>
            </a:extLst>
          </p:cNvPr>
          <p:cNvCxnSpPr>
            <a:cxnSpLocks/>
          </p:cNvCxnSpPr>
          <p:nvPr/>
        </p:nvCxnSpPr>
        <p:spPr>
          <a:xfrm>
            <a:off x="4269018" y="5732864"/>
            <a:ext cx="2876281"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a:spLocks/>
          </p:cNvSpPr>
          <p:nvPr/>
        </p:nvSpPr>
        <p:spPr>
          <a:xfrm>
            <a:off x="4269018" y="5836753"/>
            <a:ext cx="2876281"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88" name="Rectangle 87">
            <a:extLst>
              <a:ext uri="{FF2B5EF4-FFF2-40B4-BE49-F238E27FC236}">
                <a16:creationId xmlns:a16="http://schemas.microsoft.com/office/drawing/2014/main" id="{4542480D-7170-DB41-8AA0-F527CAA47472}"/>
              </a:ext>
            </a:extLst>
          </p:cNvPr>
          <p:cNvSpPr/>
          <p:nvPr/>
        </p:nvSpPr>
        <p:spPr>
          <a:xfrm>
            <a:off x="7411882" y="1486140"/>
            <a:ext cx="2110478"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FA7C59F2-2982-3343-ACE5-BBA34F98F32C}"/>
              </a:ext>
            </a:extLst>
          </p:cNvPr>
          <p:cNvSpPr>
            <a:spLocks/>
          </p:cNvSpPr>
          <p:nvPr/>
        </p:nvSpPr>
        <p:spPr>
          <a:xfrm>
            <a:off x="7411882" y="1486139"/>
            <a:ext cx="211047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Impact</a:t>
            </a:r>
          </a:p>
        </p:txBody>
      </p:sp>
      <p:sp>
        <p:nvSpPr>
          <p:cNvPr id="90" name="TextBox 89"/>
          <p:cNvSpPr txBox="1">
            <a:spLocks/>
          </p:cNvSpPr>
          <p:nvPr/>
        </p:nvSpPr>
        <p:spPr>
          <a:xfrm>
            <a:off x="7521286" y="2037459"/>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91" name="Straight Connector 90">
            <a:extLst>
              <a:ext uri="{FF2B5EF4-FFF2-40B4-BE49-F238E27FC236}">
                <a16:creationId xmlns:a16="http://schemas.microsoft.com/office/drawing/2014/main" id="{989CE357-0E5D-E247-942D-761401B9D636}"/>
              </a:ext>
            </a:extLst>
          </p:cNvPr>
          <p:cNvCxnSpPr>
            <a:cxnSpLocks/>
          </p:cNvCxnSpPr>
          <p:nvPr/>
        </p:nvCxnSpPr>
        <p:spPr>
          <a:xfrm>
            <a:off x="7521286" y="2355712"/>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p:cNvSpPr txBox="1">
            <a:spLocks/>
          </p:cNvSpPr>
          <p:nvPr/>
        </p:nvSpPr>
        <p:spPr>
          <a:xfrm>
            <a:off x="7521286" y="245960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93" name="Straight Connector 92">
            <a:extLst>
              <a:ext uri="{FF2B5EF4-FFF2-40B4-BE49-F238E27FC236}">
                <a16:creationId xmlns:a16="http://schemas.microsoft.com/office/drawing/2014/main" id="{989CE357-0E5D-E247-942D-761401B9D636}"/>
              </a:ext>
            </a:extLst>
          </p:cNvPr>
          <p:cNvCxnSpPr>
            <a:cxnSpLocks/>
          </p:cNvCxnSpPr>
          <p:nvPr/>
        </p:nvCxnSpPr>
        <p:spPr>
          <a:xfrm>
            <a:off x="7521286" y="2777856"/>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4" name="TextBox 93"/>
          <p:cNvSpPr txBox="1">
            <a:spLocks/>
          </p:cNvSpPr>
          <p:nvPr/>
        </p:nvSpPr>
        <p:spPr>
          <a:xfrm>
            <a:off x="7521286" y="2881747"/>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95" name="Straight Connector 94">
            <a:extLst>
              <a:ext uri="{FF2B5EF4-FFF2-40B4-BE49-F238E27FC236}">
                <a16:creationId xmlns:a16="http://schemas.microsoft.com/office/drawing/2014/main" id="{989CE357-0E5D-E247-942D-761401B9D636}"/>
              </a:ext>
            </a:extLst>
          </p:cNvPr>
          <p:cNvCxnSpPr>
            <a:cxnSpLocks/>
          </p:cNvCxnSpPr>
          <p:nvPr/>
        </p:nvCxnSpPr>
        <p:spPr>
          <a:xfrm>
            <a:off x="7521286" y="3200000"/>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6" name="TextBox 95"/>
          <p:cNvSpPr txBox="1">
            <a:spLocks/>
          </p:cNvSpPr>
          <p:nvPr/>
        </p:nvSpPr>
        <p:spPr>
          <a:xfrm>
            <a:off x="7521286" y="3303891"/>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97" name="Straight Connector 96">
            <a:extLst>
              <a:ext uri="{FF2B5EF4-FFF2-40B4-BE49-F238E27FC236}">
                <a16:creationId xmlns:a16="http://schemas.microsoft.com/office/drawing/2014/main" id="{989CE357-0E5D-E247-942D-761401B9D636}"/>
              </a:ext>
            </a:extLst>
          </p:cNvPr>
          <p:cNvCxnSpPr>
            <a:cxnSpLocks/>
          </p:cNvCxnSpPr>
          <p:nvPr/>
        </p:nvCxnSpPr>
        <p:spPr>
          <a:xfrm>
            <a:off x="7521286" y="3622144"/>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 name="TextBox 97"/>
          <p:cNvSpPr txBox="1">
            <a:spLocks/>
          </p:cNvSpPr>
          <p:nvPr/>
        </p:nvSpPr>
        <p:spPr>
          <a:xfrm>
            <a:off x="7521286" y="3726035"/>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99" name="Straight Connector 98">
            <a:extLst>
              <a:ext uri="{FF2B5EF4-FFF2-40B4-BE49-F238E27FC236}">
                <a16:creationId xmlns:a16="http://schemas.microsoft.com/office/drawing/2014/main" id="{989CE357-0E5D-E247-942D-761401B9D636}"/>
              </a:ext>
            </a:extLst>
          </p:cNvPr>
          <p:cNvCxnSpPr>
            <a:cxnSpLocks/>
          </p:cNvCxnSpPr>
          <p:nvPr/>
        </p:nvCxnSpPr>
        <p:spPr>
          <a:xfrm>
            <a:off x="7521286" y="4044288"/>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p:cNvSpPr txBox="1">
            <a:spLocks/>
          </p:cNvSpPr>
          <p:nvPr/>
        </p:nvSpPr>
        <p:spPr>
          <a:xfrm>
            <a:off x="7521286" y="4148179"/>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01" name="Straight Connector 100">
            <a:extLst>
              <a:ext uri="{FF2B5EF4-FFF2-40B4-BE49-F238E27FC236}">
                <a16:creationId xmlns:a16="http://schemas.microsoft.com/office/drawing/2014/main" id="{989CE357-0E5D-E247-942D-761401B9D636}"/>
              </a:ext>
            </a:extLst>
          </p:cNvPr>
          <p:cNvCxnSpPr>
            <a:cxnSpLocks/>
          </p:cNvCxnSpPr>
          <p:nvPr/>
        </p:nvCxnSpPr>
        <p:spPr>
          <a:xfrm>
            <a:off x="7521286" y="4466432"/>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TextBox 101"/>
          <p:cNvSpPr txBox="1">
            <a:spLocks/>
          </p:cNvSpPr>
          <p:nvPr/>
        </p:nvSpPr>
        <p:spPr>
          <a:xfrm>
            <a:off x="7521286" y="457032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03" name="Straight Connector 102">
            <a:extLst>
              <a:ext uri="{FF2B5EF4-FFF2-40B4-BE49-F238E27FC236}">
                <a16:creationId xmlns:a16="http://schemas.microsoft.com/office/drawing/2014/main" id="{989CE357-0E5D-E247-942D-761401B9D636}"/>
              </a:ext>
            </a:extLst>
          </p:cNvPr>
          <p:cNvCxnSpPr>
            <a:cxnSpLocks/>
          </p:cNvCxnSpPr>
          <p:nvPr/>
        </p:nvCxnSpPr>
        <p:spPr>
          <a:xfrm>
            <a:off x="7521286" y="4888576"/>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TextBox 103"/>
          <p:cNvSpPr txBox="1">
            <a:spLocks/>
          </p:cNvSpPr>
          <p:nvPr/>
        </p:nvSpPr>
        <p:spPr>
          <a:xfrm>
            <a:off x="7521286" y="4992467"/>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05" name="Straight Connector 104">
            <a:extLst>
              <a:ext uri="{FF2B5EF4-FFF2-40B4-BE49-F238E27FC236}">
                <a16:creationId xmlns:a16="http://schemas.microsoft.com/office/drawing/2014/main" id="{989CE357-0E5D-E247-942D-761401B9D636}"/>
              </a:ext>
            </a:extLst>
          </p:cNvPr>
          <p:cNvCxnSpPr>
            <a:cxnSpLocks/>
          </p:cNvCxnSpPr>
          <p:nvPr/>
        </p:nvCxnSpPr>
        <p:spPr>
          <a:xfrm>
            <a:off x="7521286" y="5310720"/>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p:cNvSpPr txBox="1">
            <a:spLocks/>
          </p:cNvSpPr>
          <p:nvPr/>
        </p:nvSpPr>
        <p:spPr>
          <a:xfrm>
            <a:off x="7521286" y="5414611"/>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07" name="Straight Connector 106">
            <a:extLst>
              <a:ext uri="{FF2B5EF4-FFF2-40B4-BE49-F238E27FC236}">
                <a16:creationId xmlns:a16="http://schemas.microsoft.com/office/drawing/2014/main" id="{989CE357-0E5D-E247-942D-761401B9D636}"/>
              </a:ext>
            </a:extLst>
          </p:cNvPr>
          <p:cNvCxnSpPr>
            <a:cxnSpLocks/>
          </p:cNvCxnSpPr>
          <p:nvPr/>
        </p:nvCxnSpPr>
        <p:spPr>
          <a:xfrm>
            <a:off x="7521286" y="5732864"/>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TextBox 107"/>
          <p:cNvSpPr txBox="1">
            <a:spLocks/>
          </p:cNvSpPr>
          <p:nvPr/>
        </p:nvSpPr>
        <p:spPr>
          <a:xfrm>
            <a:off x="7521286" y="583675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111" name="Rectangle 110">
            <a:extLst>
              <a:ext uri="{FF2B5EF4-FFF2-40B4-BE49-F238E27FC236}">
                <a16:creationId xmlns:a16="http://schemas.microsoft.com/office/drawing/2014/main" id="{4542480D-7170-DB41-8AA0-F527CAA47472}"/>
              </a:ext>
            </a:extLst>
          </p:cNvPr>
          <p:cNvSpPr/>
          <p:nvPr/>
        </p:nvSpPr>
        <p:spPr>
          <a:xfrm>
            <a:off x="9622596" y="1486140"/>
            <a:ext cx="2110478" cy="470511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2" name="Rectangle 111">
            <a:extLst>
              <a:ext uri="{FF2B5EF4-FFF2-40B4-BE49-F238E27FC236}">
                <a16:creationId xmlns:a16="http://schemas.microsoft.com/office/drawing/2014/main" id="{FA7C59F2-2982-3343-ACE5-BBA34F98F32C}"/>
              </a:ext>
            </a:extLst>
          </p:cNvPr>
          <p:cNvSpPr>
            <a:spLocks/>
          </p:cNvSpPr>
          <p:nvPr/>
        </p:nvSpPr>
        <p:spPr>
          <a:xfrm>
            <a:off x="9622596" y="1486139"/>
            <a:ext cx="211047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mn-ea"/>
                <a:cs typeface="+mn-cs"/>
              </a:rPr>
              <a:t>Effort</a:t>
            </a:r>
          </a:p>
        </p:txBody>
      </p:sp>
      <p:sp>
        <p:nvSpPr>
          <p:cNvPr id="113" name="TextBox 112"/>
          <p:cNvSpPr txBox="1">
            <a:spLocks/>
          </p:cNvSpPr>
          <p:nvPr/>
        </p:nvSpPr>
        <p:spPr>
          <a:xfrm>
            <a:off x="9732000" y="2037459"/>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14" name="Straight Connector 113">
            <a:extLst>
              <a:ext uri="{FF2B5EF4-FFF2-40B4-BE49-F238E27FC236}">
                <a16:creationId xmlns:a16="http://schemas.microsoft.com/office/drawing/2014/main" id="{989CE357-0E5D-E247-942D-761401B9D636}"/>
              </a:ext>
            </a:extLst>
          </p:cNvPr>
          <p:cNvCxnSpPr>
            <a:cxnSpLocks/>
          </p:cNvCxnSpPr>
          <p:nvPr/>
        </p:nvCxnSpPr>
        <p:spPr>
          <a:xfrm>
            <a:off x="9732000" y="2355712"/>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5" name="TextBox 114"/>
          <p:cNvSpPr txBox="1">
            <a:spLocks/>
          </p:cNvSpPr>
          <p:nvPr/>
        </p:nvSpPr>
        <p:spPr>
          <a:xfrm>
            <a:off x="9732000" y="245960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16" name="Straight Connector 115">
            <a:extLst>
              <a:ext uri="{FF2B5EF4-FFF2-40B4-BE49-F238E27FC236}">
                <a16:creationId xmlns:a16="http://schemas.microsoft.com/office/drawing/2014/main" id="{989CE357-0E5D-E247-942D-761401B9D636}"/>
              </a:ext>
            </a:extLst>
          </p:cNvPr>
          <p:cNvCxnSpPr>
            <a:cxnSpLocks/>
          </p:cNvCxnSpPr>
          <p:nvPr/>
        </p:nvCxnSpPr>
        <p:spPr>
          <a:xfrm>
            <a:off x="9732000" y="2777856"/>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7" name="TextBox 116"/>
          <p:cNvSpPr txBox="1">
            <a:spLocks/>
          </p:cNvSpPr>
          <p:nvPr/>
        </p:nvSpPr>
        <p:spPr>
          <a:xfrm>
            <a:off x="9732000" y="2881747"/>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18" name="Straight Connector 117">
            <a:extLst>
              <a:ext uri="{FF2B5EF4-FFF2-40B4-BE49-F238E27FC236}">
                <a16:creationId xmlns:a16="http://schemas.microsoft.com/office/drawing/2014/main" id="{989CE357-0E5D-E247-942D-761401B9D636}"/>
              </a:ext>
            </a:extLst>
          </p:cNvPr>
          <p:cNvCxnSpPr>
            <a:cxnSpLocks/>
          </p:cNvCxnSpPr>
          <p:nvPr/>
        </p:nvCxnSpPr>
        <p:spPr>
          <a:xfrm>
            <a:off x="9732000" y="3200000"/>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9" name="TextBox 118"/>
          <p:cNvSpPr txBox="1">
            <a:spLocks/>
          </p:cNvSpPr>
          <p:nvPr/>
        </p:nvSpPr>
        <p:spPr>
          <a:xfrm>
            <a:off x="9732000" y="3303891"/>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20" name="Straight Connector 119">
            <a:extLst>
              <a:ext uri="{FF2B5EF4-FFF2-40B4-BE49-F238E27FC236}">
                <a16:creationId xmlns:a16="http://schemas.microsoft.com/office/drawing/2014/main" id="{989CE357-0E5D-E247-942D-761401B9D636}"/>
              </a:ext>
            </a:extLst>
          </p:cNvPr>
          <p:cNvCxnSpPr>
            <a:cxnSpLocks/>
          </p:cNvCxnSpPr>
          <p:nvPr/>
        </p:nvCxnSpPr>
        <p:spPr>
          <a:xfrm>
            <a:off x="9732000" y="3622144"/>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1" name="TextBox 120"/>
          <p:cNvSpPr txBox="1">
            <a:spLocks/>
          </p:cNvSpPr>
          <p:nvPr/>
        </p:nvSpPr>
        <p:spPr>
          <a:xfrm>
            <a:off x="9732000" y="3726035"/>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22" name="Straight Connector 121">
            <a:extLst>
              <a:ext uri="{FF2B5EF4-FFF2-40B4-BE49-F238E27FC236}">
                <a16:creationId xmlns:a16="http://schemas.microsoft.com/office/drawing/2014/main" id="{989CE357-0E5D-E247-942D-761401B9D636}"/>
              </a:ext>
            </a:extLst>
          </p:cNvPr>
          <p:cNvCxnSpPr>
            <a:cxnSpLocks/>
          </p:cNvCxnSpPr>
          <p:nvPr/>
        </p:nvCxnSpPr>
        <p:spPr>
          <a:xfrm>
            <a:off x="9732000" y="4044288"/>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3" name="TextBox 122"/>
          <p:cNvSpPr txBox="1">
            <a:spLocks/>
          </p:cNvSpPr>
          <p:nvPr/>
        </p:nvSpPr>
        <p:spPr>
          <a:xfrm>
            <a:off x="9732000" y="4148179"/>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24" name="Straight Connector 123">
            <a:extLst>
              <a:ext uri="{FF2B5EF4-FFF2-40B4-BE49-F238E27FC236}">
                <a16:creationId xmlns:a16="http://schemas.microsoft.com/office/drawing/2014/main" id="{989CE357-0E5D-E247-942D-761401B9D636}"/>
              </a:ext>
            </a:extLst>
          </p:cNvPr>
          <p:cNvCxnSpPr>
            <a:cxnSpLocks/>
          </p:cNvCxnSpPr>
          <p:nvPr/>
        </p:nvCxnSpPr>
        <p:spPr>
          <a:xfrm>
            <a:off x="9732000" y="4466432"/>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5" name="TextBox 124"/>
          <p:cNvSpPr txBox="1">
            <a:spLocks/>
          </p:cNvSpPr>
          <p:nvPr/>
        </p:nvSpPr>
        <p:spPr>
          <a:xfrm>
            <a:off x="9732000" y="457032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26" name="Straight Connector 125">
            <a:extLst>
              <a:ext uri="{FF2B5EF4-FFF2-40B4-BE49-F238E27FC236}">
                <a16:creationId xmlns:a16="http://schemas.microsoft.com/office/drawing/2014/main" id="{989CE357-0E5D-E247-942D-761401B9D636}"/>
              </a:ext>
            </a:extLst>
          </p:cNvPr>
          <p:cNvCxnSpPr>
            <a:cxnSpLocks/>
          </p:cNvCxnSpPr>
          <p:nvPr/>
        </p:nvCxnSpPr>
        <p:spPr>
          <a:xfrm>
            <a:off x="9732000" y="4888576"/>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7" name="TextBox 126"/>
          <p:cNvSpPr txBox="1">
            <a:spLocks/>
          </p:cNvSpPr>
          <p:nvPr/>
        </p:nvSpPr>
        <p:spPr>
          <a:xfrm>
            <a:off x="9732000" y="4992467"/>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28" name="Straight Connector 127">
            <a:extLst>
              <a:ext uri="{FF2B5EF4-FFF2-40B4-BE49-F238E27FC236}">
                <a16:creationId xmlns:a16="http://schemas.microsoft.com/office/drawing/2014/main" id="{989CE357-0E5D-E247-942D-761401B9D636}"/>
              </a:ext>
            </a:extLst>
          </p:cNvPr>
          <p:cNvCxnSpPr>
            <a:cxnSpLocks/>
          </p:cNvCxnSpPr>
          <p:nvPr/>
        </p:nvCxnSpPr>
        <p:spPr>
          <a:xfrm>
            <a:off x="9732000" y="5310720"/>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TextBox 128"/>
          <p:cNvSpPr txBox="1">
            <a:spLocks/>
          </p:cNvSpPr>
          <p:nvPr/>
        </p:nvSpPr>
        <p:spPr>
          <a:xfrm>
            <a:off x="9732000" y="5414611"/>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cxnSp>
        <p:nvCxnSpPr>
          <p:cNvPr id="130" name="Straight Connector 129">
            <a:extLst>
              <a:ext uri="{FF2B5EF4-FFF2-40B4-BE49-F238E27FC236}">
                <a16:creationId xmlns:a16="http://schemas.microsoft.com/office/drawing/2014/main" id="{989CE357-0E5D-E247-942D-761401B9D636}"/>
              </a:ext>
            </a:extLst>
          </p:cNvPr>
          <p:cNvCxnSpPr>
            <a:cxnSpLocks/>
          </p:cNvCxnSpPr>
          <p:nvPr/>
        </p:nvCxnSpPr>
        <p:spPr>
          <a:xfrm>
            <a:off x="9732000" y="5732864"/>
            <a:ext cx="1891670" cy="1588"/>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1" name="TextBox 130"/>
          <p:cNvSpPr txBox="1">
            <a:spLocks/>
          </p:cNvSpPr>
          <p:nvPr/>
        </p:nvSpPr>
        <p:spPr>
          <a:xfrm>
            <a:off x="9732000" y="5836753"/>
            <a:ext cx="1891670" cy="21595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Insert your own text</a:t>
            </a:r>
          </a:p>
        </p:txBody>
      </p:sp>
      <p:sp>
        <p:nvSpPr>
          <p:cNvPr id="12" name="Rectangle 11">
            <a:extLst>
              <a:ext uri="{FF2B5EF4-FFF2-40B4-BE49-F238E27FC236}">
                <a16:creationId xmlns:a16="http://schemas.microsoft.com/office/drawing/2014/main" id="{7B47B074-A093-D71A-9DEE-1470D73F57F9}"/>
              </a:ext>
            </a:extLst>
          </p:cNvPr>
          <p:cNvSpPr/>
          <p:nvPr/>
        </p:nvSpPr>
        <p:spPr>
          <a:xfrm>
            <a:off x="345440" y="2352997"/>
            <a:ext cx="11490960" cy="42916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2B76844B-57F9-DD0E-20BD-BE5E5803C1B9}"/>
              </a:ext>
            </a:extLst>
          </p:cNvPr>
          <p:cNvSpPr/>
          <p:nvPr/>
        </p:nvSpPr>
        <p:spPr>
          <a:xfrm>
            <a:off x="345440" y="4052723"/>
            <a:ext cx="11490960" cy="42916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9" name="Oval 8">
            <a:extLst>
              <a:ext uri="{FF2B5EF4-FFF2-40B4-BE49-F238E27FC236}">
                <a16:creationId xmlns:a16="http://schemas.microsoft.com/office/drawing/2014/main" id="{4FCF8C57-9121-5CCF-944E-1C476919BD70}"/>
              </a:ext>
            </a:extLst>
          </p:cNvPr>
          <p:cNvSpPr/>
          <p:nvPr/>
        </p:nvSpPr>
        <p:spPr>
          <a:xfrm>
            <a:off x="455546" y="2002692"/>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A</a:t>
            </a:r>
          </a:p>
        </p:txBody>
      </p:sp>
      <p:sp>
        <p:nvSpPr>
          <p:cNvPr id="10" name="Oval 9">
            <a:extLst>
              <a:ext uri="{FF2B5EF4-FFF2-40B4-BE49-F238E27FC236}">
                <a16:creationId xmlns:a16="http://schemas.microsoft.com/office/drawing/2014/main" id="{A0B5E3A2-A63D-7AB7-DD39-7631F56D663B}"/>
              </a:ext>
            </a:extLst>
          </p:cNvPr>
          <p:cNvSpPr/>
          <p:nvPr/>
        </p:nvSpPr>
        <p:spPr>
          <a:xfrm>
            <a:off x="455546" y="2426640"/>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B</a:t>
            </a:r>
          </a:p>
        </p:txBody>
      </p:sp>
      <p:sp>
        <p:nvSpPr>
          <p:cNvPr id="11" name="Oval 10">
            <a:extLst>
              <a:ext uri="{FF2B5EF4-FFF2-40B4-BE49-F238E27FC236}">
                <a16:creationId xmlns:a16="http://schemas.microsoft.com/office/drawing/2014/main" id="{1034BB9E-661B-866E-1A94-EC7314383D52}"/>
              </a:ext>
            </a:extLst>
          </p:cNvPr>
          <p:cNvSpPr/>
          <p:nvPr/>
        </p:nvSpPr>
        <p:spPr>
          <a:xfrm>
            <a:off x="455546" y="2850588"/>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C</a:t>
            </a:r>
          </a:p>
        </p:txBody>
      </p:sp>
      <p:sp>
        <p:nvSpPr>
          <p:cNvPr id="14" name="Oval 13">
            <a:extLst>
              <a:ext uri="{FF2B5EF4-FFF2-40B4-BE49-F238E27FC236}">
                <a16:creationId xmlns:a16="http://schemas.microsoft.com/office/drawing/2014/main" id="{2D48AB2F-6DF7-344D-D8F7-274174814AB2}"/>
              </a:ext>
            </a:extLst>
          </p:cNvPr>
          <p:cNvSpPr/>
          <p:nvPr/>
        </p:nvSpPr>
        <p:spPr>
          <a:xfrm>
            <a:off x="455546" y="3274536"/>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D</a:t>
            </a:r>
          </a:p>
        </p:txBody>
      </p:sp>
      <p:sp>
        <p:nvSpPr>
          <p:cNvPr id="15" name="Oval 14">
            <a:extLst>
              <a:ext uri="{FF2B5EF4-FFF2-40B4-BE49-F238E27FC236}">
                <a16:creationId xmlns:a16="http://schemas.microsoft.com/office/drawing/2014/main" id="{F1D0E4FE-3E02-B917-918D-95F17548134A}"/>
              </a:ext>
            </a:extLst>
          </p:cNvPr>
          <p:cNvSpPr/>
          <p:nvPr/>
        </p:nvSpPr>
        <p:spPr>
          <a:xfrm>
            <a:off x="455546" y="3698484"/>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E</a:t>
            </a:r>
          </a:p>
        </p:txBody>
      </p:sp>
      <p:sp>
        <p:nvSpPr>
          <p:cNvPr id="16" name="Oval 15">
            <a:extLst>
              <a:ext uri="{FF2B5EF4-FFF2-40B4-BE49-F238E27FC236}">
                <a16:creationId xmlns:a16="http://schemas.microsoft.com/office/drawing/2014/main" id="{8B1AC9E3-F542-5918-C417-10576251801E}"/>
              </a:ext>
            </a:extLst>
          </p:cNvPr>
          <p:cNvSpPr/>
          <p:nvPr/>
        </p:nvSpPr>
        <p:spPr>
          <a:xfrm>
            <a:off x="455546" y="4122432"/>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F</a:t>
            </a:r>
          </a:p>
        </p:txBody>
      </p:sp>
      <p:sp>
        <p:nvSpPr>
          <p:cNvPr id="17" name="Oval 16">
            <a:extLst>
              <a:ext uri="{FF2B5EF4-FFF2-40B4-BE49-F238E27FC236}">
                <a16:creationId xmlns:a16="http://schemas.microsoft.com/office/drawing/2014/main" id="{CF0CFCC5-A7B1-446B-23D1-51859C19360D}"/>
              </a:ext>
            </a:extLst>
          </p:cNvPr>
          <p:cNvSpPr/>
          <p:nvPr/>
        </p:nvSpPr>
        <p:spPr>
          <a:xfrm>
            <a:off x="455546" y="4546380"/>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G</a:t>
            </a:r>
          </a:p>
        </p:txBody>
      </p:sp>
      <p:sp>
        <p:nvSpPr>
          <p:cNvPr id="18" name="Oval 17">
            <a:extLst>
              <a:ext uri="{FF2B5EF4-FFF2-40B4-BE49-F238E27FC236}">
                <a16:creationId xmlns:a16="http://schemas.microsoft.com/office/drawing/2014/main" id="{46C4AEE0-C3E7-D15F-8333-6257B09F1DB1}"/>
              </a:ext>
            </a:extLst>
          </p:cNvPr>
          <p:cNvSpPr/>
          <p:nvPr/>
        </p:nvSpPr>
        <p:spPr>
          <a:xfrm>
            <a:off x="455546" y="4970328"/>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H</a:t>
            </a:r>
          </a:p>
        </p:txBody>
      </p:sp>
      <p:sp>
        <p:nvSpPr>
          <p:cNvPr id="19" name="Oval 18">
            <a:extLst>
              <a:ext uri="{FF2B5EF4-FFF2-40B4-BE49-F238E27FC236}">
                <a16:creationId xmlns:a16="http://schemas.microsoft.com/office/drawing/2014/main" id="{7DD31B46-6231-FE3D-FD15-60EDC0543E1B}"/>
              </a:ext>
            </a:extLst>
          </p:cNvPr>
          <p:cNvSpPr/>
          <p:nvPr/>
        </p:nvSpPr>
        <p:spPr>
          <a:xfrm>
            <a:off x="455546" y="5394276"/>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I</a:t>
            </a:r>
          </a:p>
        </p:txBody>
      </p:sp>
      <p:sp>
        <p:nvSpPr>
          <p:cNvPr id="20" name="Oval 19">
            <a:extLst>
              <a:ext uri="{FF2B5EF4-FFF2-40B4-BE49-F238E27FC236}">
                <a16:creationId xmlns:a16="http://schemas.microsoft.com/office/drawing/2014/main" id="{D70747E3-A5D2-579E-70B6-C912BBFC668E}"/>
              </a:ext>
            </a:extLst>
          </p:cNvPr>
          <p:cNvSpPr/>
          <p:nvPr/>
        </p:nvSpPr>
        <p:spPr>
          <a:xfrm>
            <a:off x="455546" y="5818225"/>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bg1"/>
                </a:solidFill>
              </a:rPr>
              <a:t>J</a:t>
            </a:r>
          </a:p>
        </p:txBody>
      </p:sp>
    </p:spTree>
    <p:extLst>
      <p:ext uri="{BB962C8B-B14F-4D97-AF65-F5344CB8AC3E}">
        <p14:creationId xmlns:p14="http://schemas.microsoft.com/office/powerpoint/2010/main" val="3931208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We will use the DVF framework to evaluate each idea</a:t>
            </a:r>
          </a:p>
        </p:txBody>
      </p:sp>
      <p:sp>
        <p:nvSpPr>
          <p:cNvPr id="19" name="Rectangle 18">
            <a:extLst>
              <a:ext uri="{FF2B5EF4-FFF2-40B4-BE49-F238E27FC236}">
                <a16:creationId xmlns:a16="http://schemas.microsoft.com/office/drawing/2014/main" id="{F244E34A-2EA6-BA70-C5B4-5A81247317AA}"/>
              </a:ext>
            </a:extLst>
          </p:cNvPr>
          <p:cNvSpPr/>
          <p:nvPr/>
        </p:nvSpPr>
        <p:spPr>
          <a:xfrm>
            <a:off x="458927" y="1520544"/>
            <a:ext cx="11274147" cy="467375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5" name="Freeform: Shape 13">
            <a:extLst>
              <a:ext uri="{FF2B5EF4-FFF2-40B4-BE49-F238E27FC236}">
                <a16:creationId xmlns:a16="http://schemas.microsoft.com/office/drawing/2014/main" id="{99FACB7E-CEDB-5B20-8869-C446339F9142}"/>
              </a:ext>
            </a:extLst>
          </p:cNvPr>
          <p:cNvSpPr/>
          <p:nvPr/>
        </p:nvSpPr>
        <p:spPr>
          <a:xfrm>
            <a:off x="3039214" y="1772792"/>
            <a:ext cx="2220613" cy="2220613"/>
          </a:xfrm>
          <a:custGeom>
            <a:avLst/>
            <a:gdLst>
              <a:gd name="connsiteX0" fmla="*/ 0 w 2220613"/>
              <a:gd name="connsiteY0" fmla="*/ 1110307 h 2220613"/>
              <a:gd name="connsiteX1" fmla="*/ 1110307 w 2220613"/>
              <a:gd name="connsiteY1" fmla="*/ 0 h 2220613"/>
              <a:gd name="connsiteX2" fmla="*/ 2220614 w 2220613"/>
              <a:gd name="connsiteY2" fmla="*/ 1110307 h 2220613"/>
              <a:gd name="connsiteX3" fmla="*/ 1110307 w 2220613"/>
              <a:gd name="connsiteY3" fmla="*/ 2220614 h 2220613"/>
              <a:gd name="connsiteX4" fmla="*/ 0 w 2220613"/>
              <a:gd name="connsiteY4" fmla="*/ 1110307 h 222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13" h="2220613">
                <a:moveTo>
                  <a:pt x="0" y="1110307"/>
                </a:moveTo>
                <a:cubicBezTo>
                  <a:pt x="0" y="497101"/>
                  <a:pt x="497101" y="0"/>
                  <a:pt x="1110307" y="0"/>
                </a:cubicBezTo>
                <a:cubicBezTo>
                  <a:pt x="1723513" y="0"/>
                  <a:pt x="2220614" y="497101"/>
                  <a:pt x="2220614" y="1110307"/>
                </a:cubicBezTo>
                <a:cubicBezTo>
                  <a:pt x="2220614" y="1723513"/>
                  <a:pt x="1723513" y="2220614"/>
                  <a:pt x="1110307" y="2220614"/>
                </a:cubicBezTo>
                <a:cubicBezTo>
                  <a:pt x="497101" y="2220614"/>
                  <a:pt x="0" y="1723513"/>
                  <a:pt x="0" y="1110307"/>
                </a:cubicBezTo>
                <a:close/>
              </a:path>
            </a:pathLst>
          </a:custGeom>
          <a:solidFill>
            <a:schemeClr val="accent5">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96082" tIns="388608" rIns="296081" bIns="832729" numCol="1" spcCol="1270" anchor="ctr" anchorCtr="0">
            <a:noAutofit/>
          </a:bodyPr>
          <a:lstStyle/>
          <a:p>
            <a:pPr marL="0" lvl="0" indent="0" algn="ctr" defTabSz="2355850">
              <a:lnSpc>
                <a:spcPct val="90000"/>
              </a:lnSpc>
              <a:spcBef>
                <a:spcPct val="0"/>
              </a:spcBef>
              <a:spcAft>
                <a:spcPct val="35000"/>
              </a:spcAft>
              <a:buNone/>
            </a:pPr>
            <a:endParaRPr lang="en-IN" sz="1400" kern="1200"/>
          </a:p>
        </p:txBody>
      </p:sp>
      <p:sp>
        <p:nvSpPr>
          <p:cNvPr id="6" name="Freeform: Shape 16">
            <a:extLst>
              <a:ext uri="{FF2B5EF4-FFF2-40B4-BE49-F238E27FC236}">
                <a16:creationId xmlns:a16="http://schemas.microsoft.com/office/drawing/2014/main" id="{82ADEBB7-74F2-53FB-642F-0564A0632E72}"/>
              </a:ext>
            </a:extLst>
          </p:cNvPr>
          <p:cNvSpPr>
            <a:spLocks/>
          </p:cNvSpPr>
          <p:nvPr/>
        </p:nvSpPr>
        <p:spPr>
          <a:xfrm>
            <a:off x="3840486" y="3160676"/>
            <a:ext cx="2220613" cy="2220613"/>
          </a:xfrm>
          <a:custGeom>
            <a:avLst/>
            <a:gdLst>
              <a:gd name="connsiteX0" fmla="*/ 0 w 2220613"/>
              <a:gd name="connsiteY0" fmla="*/ 1110307 h 2220613"/>
              <a:gd name="connsiteX1" fmla="*/ 1110307 w 2220613"/>
              <a:gd name="connsiteY1" fmla="*/ 0 h 2220613"/>
              <a:gd name="connsiteX2" fmla="*/ 2220614 w 2220613"/>
              <a:gd name="connsiteY2" fmla="*/ 1110307 h 2220613"/>
              <a:gd name="connsiteX3" fmla="*/ 1110307 w 2220613"/>
              <a:gd name="connsiteY3" fmla="*/ 2220614 h 2220613"/>
              <a:gd name="connsiteX4" fmla="*/ 0 w 2220613"/>
              <a:gd name="connsiteY4" fmla="*/ 1110307 h 222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13" h="2220613">
                <a:moveTo>
                  <a:pt x="0" y="1110307"/>
                </a:moveTo>
                <a:cubicBezTo>
                  <a:pt x="0" y="497101"/>
                  <a:pt x="497101" y="0"/>
                  <a:pt x="1110307" y="0"/>
                </a:cubicBezTo>
                <a:cubicBezTo>
                  <a:pt x="1723513" y="0"/>
                  <a:pt x="2220614" y="497101"/>
                  <a:pt x="2220614" y="1110307"/>
                </a:cubicBezTo>
                <a:cubicBezTo>
                  <a:pt x="2220614" y="1723513"/>
                  <a:pt x="1723513" y="2220614"/>
                  <a:pt x="1110307" y="2220614"/>
                </a:cubicBezTo>
                <a:cubicBezTo>
                  <a:pt x="497101" y="2220614"/>
                  <a:pt x="0" y="1723513"/>
                  <a:pt x="0" y="1110307"/>
                </a:cubicBezTo>
                <a:close/>
              </a:path>
            </a:pathLst>
          </a:custGeom>
          <a:solidFill>
            <a:schemeClr val="accent5">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573658" rIns="209108" bIns="425618" numCol="1" spcCol="1270" anchor="ctr" anchorCtr="0">
            <a:noAutofit/>
          </a:bodyPr>
          <a:lstStyle/>
          <a:p>
            <a:pPr marL="0" lvl="0" indent="0" algn="ctr" defTabSz="1911350">
              <a:lnSpc>
                <a:spcPct val="90000"/>
              </a:lnSpc>
              <a:spcBef>
                <a:spcPct val="0"/>
              </a:spcBef>
              <a:spcAft>
                <a:spcPct val="35000"/>
              </a:spcAft>
              <a:buNone/>
            </a:pPr>
            <a:endParaRPr lang="en-IN" sz="1400" kern="1200"/>
          </a:p>
        </p:txBody>
      </p:sp>
      <p:sp>
        <p:nvSpPr>
          <p:cNvPr id="7" name="Freeform: Shape 18">
            <a:extLst>
              <a:ext uri="{FF2B5EF4-FFF2-40B4-BE49-F238E27FC236}">
                <a16:creationId xmlns:a16="http://schemas.microsoft.com/office/drawing/2014/main" id="{52BCE73A-98E9-2844-0C05-FE54DB58DECC}"/>
              </a:ext>
            </a:extLst>
          </p:cNvPr>
          <p:cNvSpPr/>
          <p:nvPr/>
        </p:nvSpPr>
        <p:spPr>
          <a:xfrm>
            <a:off x="2237943" y="3160676"/>
            <a:ext cx="2220613" cy="2220613"/>
          </a:xfrm>
          <a:custGeom>
            <a:avLst/>
            <a:gdLst>
              <a:gd name="connsiteX0" fmla="*/ 0 w 2220613"/>
              <a:gd name="connsiteY0" fmla="*/ 1110307 h 2220613"/>
              <a:gd name="connsiteX1" fmla="*/ 1110307 w 2220613"/>
              <a:gd name="connsiteY1" fmla="*/ 0 h 2220613"/>
              <a:gd name="connsiteX2" fmla="*/ 2220614 w 2220613"/>
              <a:gd name="connsiteY2" fmla="*/ 1110307 h 2220613"/>
              <a:gd name="connsiteX3" fmla="*/ 1110307 w 2220613"/>
              <a:gd name="connsiteY3" fmla="*/ 2220614 h 2220613"/>
              <a:gd name="connsiteX4" fmla="*/ 0 w 2220613"/>
              <a:gd name="connsiteY4" fmla="*/ 1110307 h 222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13" h="2220613">
                <a:moveTo>
                  <a:pt x="0" y="1110307"/>
                </a:moveTo>
                <a:cubicBezTo>
                  <a:pt x="0" y="497101"/>
                  <a:pt x="497101" y="0"/>
                  <a:pt x="1110307" y="0"/>
                </a:cubicBezTo>
                <a:cubicBezTo>
                  <a:pt x="1723513" y="0"/>
                  <a:pt x="2220614" y="497101"/>
                  <a:pt x="2220614" y="1110307"/>
                </a:cubicBezTo>
                <a:cubicBezTo>
                  <a:pt x="2220614" y="1723513"/>
                  <a:pt x="1723513" y="2220614"/>
                  <a:pt x="1110307" y="2220614"/>
                </a:cubicBezTo>
                <a:cubicBezTo>
                  <a:pt x="497101" y="2220614"/>
                  <a:pt x="0" y="1723513"/>
                  <a:pt x="0" y="1110307"/>
                </a:cubicBezTo>
                <a:close/>
              </a:path>
            </a:pathLst>
          </a:custGeom>
          <a:solidFill>
            <a:schemeClr val="accent5">
              <a:alpha val="50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09107" tIns="573658" rIns="679138" bIns="425618" numCol="1" spcCol="1270" anchor="ctr" anchorCtr="0">
            <a:noAutofit/>
          </a:bodyPr>
          <a:lstStyle/>
          <a:p>
            <a:pPr marL="0" lvl="0" indent="0" algn="ctr" defTabSz="1911350">
              <a:lnSpc>
                <a:spcPct val="90000"/>
              </a:lnSpc>
              <a:spcBef>
                <a:spcPct val="0"/>
              </a:spcBef>
              <a:spcAft>
                <a:spcPct val="35000"/>
              </a:spcAft>
              <a:buNone/>
            </a:pPr>
            <a:endParaRPr lang="en-IN" sz="1400" kern="1200"/>
          </a:p>
        </p:txBody>
      </p:sp>
      <p:sp>
        <p:nvSpPr>
          <p:cNvPr id="8" name="TextBox 7">
            <a:extLst>
              <a:ext uri="{FF2B5EF4-FFF2-40B4-BE49-F238E27FC236}">
                <a16:creationId xmlns:a16="http://schemas.microsoft.com/office/drawing/2014/main" id="{026E20A3-B4AA-F84F-3D46-762A39E7C78C}"/>
              </a:ext>
            </a:extLst>
          </p:cNvPr>
          <p:cNvSpPr txBox="1">
            <a:spLocks/>
          </p:cNvSpPr>
          <p:nvPr/>
        </p:nvSpPr>
        <p:spPr>
          <a:xfrm>
            <a:off x="5865380" y="5195436"/>
            <a:ext cx="1775091" cy="455574"/>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mn-cs"/>
              </a:rPr>
              <a:t>Are we able to deliver the product?</a:t>
            </a:r>
          </a:p>
        </p:txBody>
      </p:sp>
      <p:sp>
        <p:nvSpPr>
          <p:cNvPr id="9" name="Rectangle 8">
            <a:extLst>
              <a:ext uri="{FF2B5EF4-FFF2-40B4-BE49-F238E27FC236}">
                <a16:creationId xmlns:a16="http://schemas.microsoft.com/office/drawing/2014/main" id="{8B31B4E1-0D28-0E57-F207-EA110BEAFA3E}"/>
              </a:ext>
            </a:extLst>
          </p:cNvPr>
          <p:cNvSpPr/>
          <p:nvPr/>
        </p:nvSpPr>
        <p:spPr>
          <a:xfrm>
            <a:off x="2665575" y="4206804"/>
            <a:ext cx="682816" cy="2347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Viability</a:t>
            </a:r>
          </a:p>
        </p:txBody>
      </p:sp>
      <p:sp>
        <p:nvSpPr>
          <p:cNvPr id="10" name="Rectangle 9">
            <a:extLst>
              <a:ext uri="{FF2B5EF4-FFF2-40B4-BE49-F238E27FC236}">
                <a16:creationId xmlns:a16="http://schemas.microsoft.com/office/drawing/2014/main" id="{997C3B23-0D8A-10AE-1DBC-E7FCE57F9087}"/>
              </a:ext>
            </a:extLst>
          </p:cNvPr>
          <p:cNvSpPr/>
          <p:nvPr/>
        </p:nvSpPr>
        <p:spPr>
          <a:xfrm>
            <a:off x="4767591" y="4206804"/>
            <a:ext cx="873637" cy="2347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Feasibility</a:t>
            </a:r>
          </a:p>
        </p:txBody>
      </p:sp>
      <p:sp>
        <p:nvSpPr>
          <p:cNvPr id="11" name="Rectangle 10">
            <a:extLst>
              <a:ext uri="{FF2B5EF4-FFF2-40B4-BE49-F238E27FC236}">
                <a16:creationId xmlns:a16="http://schemas.microsoft.com/office/drawing/2014/main" id="{B4629256-2C41-60F8-73D2-F2FC6E30C4EF}"/>
              </a:ext>
            </a:extLst>
          </p:cNvPr>
          <p:cNvSpPr/>
          <p:nvPr/>
        </p:nvSpPr>
        <p:spPr>
          <a:xfrm>
            <a:off x="3667016" y="2536595"/>
            <a:ext cx="965008" cy="2347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Desirability</a:t>
            </a:r>
          </a:p>
        </p:txBody>
      </p:sp>
      <p:sp>
        <p:nvSpPr>
          <p:cNvPr id="12" name="TextBox 11">
            <a:extLst>
              <a:ext uri="{FF2B5EF4-FFF2-40B4-BE49-F238E27FC236}">
                <a16:creationId xmlns:a16="http://schemas.microsoft.com/office/drawing/2014/main" id="{2F7482C8-4279-7E4F-4447-F3150D899CF5}"/>
              </a:ext>
            </a:extLst>
          </p:cNvPr>
          <p:cNvSpPr txBox="1">
            <a:spLocks/>
          </p:cNvSpPr>
          <p:nvPr/>
        </p:nvSpPr>
        <p:spPr>
          <a:xfrm>
            <a:off x="724829" y="2187308"/>
            <a:ext cx="2000484" cy="455574"/>
          </a:xfrm>
          <a:prstGeom prst="rect">
            <a:avLst/>
          </a:prstGeom>
          <a:noFill/>
        </p:spPr>
        <p:txBody>
          <a:bodyPr wrap="square" lIns="0" tIns="0" rIns="0" bIns="0" rtlCol="0">
            <a:spAutoFit/>
          </a:bodyPr>
          <a:lstStyle/>
          <a:p>
            <a:pPr marL="0" marR="0" lvl="0" indent="0" algn="r" defTabSz="914400" rtl="0" eaLnBrk="1" fontAlgn="auto" latinLnBrk="0" hangingPunct="1">
              <a:lnSpc>
                <a:spcPct val="11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mn-cs"/>
              </a:rPr>
              <a:t>Is there customer demand for this product?</a:t>
            </a:r>
          </a:p>
        </p:txBody>
      </p:sp>
      <p:sp>
        <p:nvSpPr>
          <p:cNvPr id="13" name="TextBox 12">
            <a:extLst>
              <a:ext uri="{FF2B5EF4-FFF2-40B4-BE49-F238E27FC236}">
                <a16:creationId xmlns:a16="http://schemas.microsoft.com/office/drawing/2014/main" id="{73A62C36-B73F-7EDD-9CB7-B5D3F1023FFD}"/>
              </a:ext>
            </a:extLst>
          </p:cNvPr>
          <p:cNvSpPr txBox="1">
            <a:spLocks/>
          </p:cNvSpPr>
          <p:nvPr/>
        </p:nvSpPr>
        <p:spPr>
          <a:xfrm>
            <a:off x="724829" y="5195436"/>
            <a:ext cx="1703024" cy="455574"/>
          </a:xfrm>
          <a:prstGeom prst="rect">
            <a:avLst/>
          </a:prstGeom>
          <a:noFill/>
        </p:spPr>
        <p:txBody>
          <a:bodyPr wrap="square" lIns="0" tIns="0" rIns="0" bIns="0" rtlCol="0">
            <a:spAutoFit/>
          </a:bodyPr>
          <a:lstStyle/>
          <a:p>
            <a:pPr marL="0" marR="0" lvl="0" indent="0" algn="r" defTabSz="914400" rtl="0" eaLnBrk="1" fontAlgn="auto" latinLnBrk="0" hangingPunct="1">
              <a:lnSpc>
                <a:spcPct val="11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mn-cs"/>
              </a:rPr>
              <a:t>Is there a business case that works?</a:t>
            </a:r>
          </a:p>
        </p:txBody>
      </p:sp>
      <p:sp>
        <p:nvSpPr>
          <p:cNvPr id="14" name="TextBox 13">
            <a:extLst>
              <a:ext uri="{FF2B5EF4-FFF2-40B4-BE49-F238E27FC236}">
                <a16:creationId xmlns:a16="http://schemas.microsoft.com/office/drawing/2014/main" id="{CBE7A936-5085-3A4E-531E-E30D3977BEBD}"/>
              </a:ext>
            </a:extLst>
          </p:cNvPr>
          <p:cNvSpPr txBox="1">
            <a:spLocks/>
          </p:cNvSpPr>
          <p:nvPr/>
        </p:nvSpPr>
        <p:spPr>
          <a:xfrm>
            <a:off x="3540352" y="5733720"/>
            <a:ext cx="1218337"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mn-cs"/>
              </a:rPr>
              <a:t>Stand-out idea</a:t>
            </a:r>
          </a:p>
        </p:txBody>
      </p:sp>
      <p:cxnSp>
        <p:nvCxnSpPr>
          <p:cNvPr id="15" name="Straight Connector 14">
            <a:extLst>
              <a:ext uri="{FF2B5EF4-FFF2-40B4-BE49-F238E27FC236}">
                <a16:creationId xmlns:a16="http://schemas.microsoft.com/office/drawing/2014/main" id="{C33EF4EF-6DFF-56D1-81D5-3B99FAC1FAC5}"/>
              </a:ext>
            </a:extLst>
          </p:cNvPr>
          <p:cNvCxnSpPr>
            <a:cxnSpLocks/>
          </p:cNvCxnSpPr>
          <p:nvPr/>
        </p:nvCxnSpPr>
        <p:spPr>
          <a:xfrm>
            <a:off x="4149521" y="3972599"/>
            <a:ext cx="0" cy="1623402"/>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3F33529-C819-37F4-A43E-A7191EF5A815}"/>
              </a:ext>
            </a:extLst>
          </p:cNvPr>
          <p:cNvSpPr>
            <a:spLocks/>
          </p:cNvSpPr>
          <p:nvPr/>
        </p:nvSpPr>
        <p:spPr>
          <a:xfrm>
            <a:off x="8874017" y="2479397"/>
            <a:ext cx="2220613" cy="2220613"/>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ea typeface="+mn-ea"/>
                <a:cs typeface="+mn-cs"/>
              </a:rPr>
              <a:t>Business </a:t>
            </a:r>
            <a:br>
              <a:rPr kumimoji="0" lang="en-US" sz="1400" b="1" i="0" u="none" strike="noStrike" kern="1200" cap="none" spc="0" normalizeH="0" baseline="0" noProof="0" dirty="0">
                <a:ln>
                  <a:noFill/>
                </a:ln>
                <a:solidFill>
                  <a:schemeClr val="bg1"/>
                </a:solidFill>
                <a:effectLst/>
                <a:uLnTx/>
                <a:uFillTx/>
                <a:ea typeface="+mn-ea"/>
                <a:cs typeface="+mn-cs"/>
              </a:rPr>
            </a:br>
            <a:r>
              <a:rPr kumimoji="0" lang="en-US" sz="1400" b="1" i="0" u="none" strike="noStrike" kern="1200" cap="none" spc="0" normalizeH="0" baseline="0" noProof="0" dirty="0">
                <a:ln>
                  <a:noFill/>
                </a:ln>
                <a:solidFill>
                  <a:schemeClr val="bg1"/>
                </a:solidFill>
                <a:effectLst/>
                <a:uLnTx/>
                <a:uFillTx/>
                <a:ea typeface="+mn-ea"/>
                <a:cs typeface="+mn-cs"/>
              </a:rPr>
              <a:t>strategy</a:t>
            </a:r>
          </a:p>
        </p:txBody>
      </p:sp>
      <p:sp>
        <p:nvSpPr>
          <p:cNvPr id="17" name="TextBox 16">
            <a:extLst>
              <a:ext uri="{FF2B5EF4-FFF2-40B4-BE49-F238E27FC236}">
                <a16:creationId xmlns:a16="http://schemas.microsoft.com/office/drawing/2014/main" id="{9AA671C5-B908-84BF-EB42-8AF5DD882872}"/>
              </a:ext>
            </a:extLst>
          </p:cNvPr>
          <p:cNvSpPr txBox="1">
            <a:spLocks/>
          </p:cNvSpPr>
          <p:nvPr/>
        </p:nvSpPr>
        <p:spPr>
          <a:xfrm>
            <a:off x="9091843" y="4903439"/>
            <a:ext cx="1784960" cy="692562"/>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ea typeface="+mn-ea"/>
                <a:cs typeface="+mn-cs"/>
              </a:rPr>
              <a:t>To what degree does the product align to our business strategy?</a:t>
            </a:r>
          </a:p>
        </p:txBody>
      </p:sp>
      <p:sp>
        <p:nvSpPr>
          <p:cNvPr id="18" name="Plus 17">
            <a:extLst>
              <a:ext uri="{FF2B5EF4-FFF2-40B4-BE49-F238E27FC236}">
                <a16:creationId xmlns:a16="http://schemas.microsoft.com/office/drawing/2014/main" id="{0CEF352C-D119-0F7A-5617-F167B3B3B135}"/>
              </a:ext>
            </a:extLst>
          </p:cNvPr>
          <p:cNvSpPr/>
          <p:nvPr/>
        </p:nvSpPr>
        <p:spPr>
          <a:xfrm>
            <a:off x="7136204" y="3238326"/>
            <a:ext cx="865909" cy="872116"/>
          </a:xfrm>
          <a:prstGeom prst="mathPlus">
            <a:avLst>
              <a:gd name="adj1" fmla="val 13534"/>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ea typeface="+mn-ea"/>
              <a:cs typeface="+mn-cs"/>
            </a:endParaRPr>
          </a:p>
        </p:txBody>
      </p:sp>
      <p:sp>
        <p:nvSpPr>
          <p:cNvPr id="20" name="Freeform: Shape 27">
            <a:extLst>
              <a:ext uri="{FF2B5EF4-FFF2-40B4-BE49-F238E27FC236}">
                <a16:creationId xmlns:a16="http://schemas.microsoft.com/office/drawing/2014/main" id="{B0E19C98-7344-90AB-19AD-522A7F40748E}"/>
              </a:ext>
            </a:extLst>
          </p:cNvPr>
          <p:cNvSpPr/>
          <p:nvPr/>
        </p:nvSpPr>
        <p:spPr>
          <a:xfrm>
            <a:off x="3885638" y="3504478"/>
            <a:ext cx="527764" cy="488928"/>
          </a:xfrm>
          <a:custGeom>
            <a:avLst/>
            <a:gdLst>
              <a:gd name="connsiteX0" fmla="*/ 263352 w 527764"/>
              <a:gd name="connsiteY0" fmla="*/ 0 h 488928"/>
              <a:gd name="connsiteX1" fmla="*/ 383583 w 527764"/>
              <a:gd name="connsiteY1" fmla="*/ 145722 h 488928"/>
              <a:gd name="connsiteX2" fmla="*/ 523289 w 527764"/>
              <a:gd name="connsiteY2" fmla="*/ 436334 h 488928"/>
              <a:gd name="connsiteX3" fmla="*/ 527764 w 527764"/>
              <a:gd name="connsiteY3" fmla="*/ 453739 h 488928"/>
              <a:gd name="connsiteX4" fmla="*/ 447015 w 527764"/>
              <a:gd name="connsiteY4" fmla="*/ 473945 h 488928"/>
              <a:gd name="connsiteX5" fmla="*/ 264170 w 527764"/>
              <a:gd name="connsiteY5" fmla="*/ 488928 h 488928"/>
              <a:gd name="connsiteX6" fmla="*/ 40405 w 527764"/>
              <a:gd name="connsiteY6" fmla="*/ 466371 h 488928"/>
              <a:gd name="connsiteX7" fmla="*/ 0 w 527764"/>
              <a:gd name="connsiteY7" fmla="*/ 455982 h 488928"/>
              <a:gd name="connsiteX8" fmla="*/ 5052 w 527764"/>
              <a:gd name="connsiteY8" fmla="*/ 436334 h 488928"/>
              <a:gd name="connsiteX9" fmla="*/ 159981 w 527764"/>
              <a:gd name="connsiteY9" fmla="*/ 123762 h 4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764" h="488928">
                <a:moveTo>
                  <a:pt x="263352" y="0"/>
                </a:moveTo>
                <a:lnTo>
                  <a:pt x="383583" y="145722"/>
                </a:lnTo>
                <a:cubicBezTo>
                  <a:pt x="443442" y="234325"/>
                  <a:pt x="490848" y="332033"/>
                  <a:pt x="523289" y="436334"/>
                </a:cubicBezTo>
                <a:lnTo>
                  <a:pt x="527764" y="453739"/>
                </a:lnTo>
                <a:lnTo>
                  <a:pt x="447015" y="473945"/>
                </a:lnTo>
                <a:cubicBezTo>
                  <a:pt x="387530" y="483801"/>
                  <a:pt x="326449" y="488928"/>
                  <a:pt x="264170" y="488928"/>
                </a:cubicBezTo>
                <a:cubicBezTo>
                  <a:pt x="187520" y="488928"/>
                  <a:pt x="112683" y="481161"/>
                  <a:pt x="40405" y="466371"/>
                </a:cubicBezTo>
                <a:lnTo>
                  <a:pt x="0" y="455982"/>
                </a:lnTo>
                <a:lnTo>
                  <a:pt x="5052" y="436334"/>
                </a:lnTo>
                <a:cubicBezTo>
                  <a:pt x="40197" y="323341"/>
                  <a:pt x="92904" y="218086"/>
                  <a:pt x="159981" y="123762"/>
                </a:cubicBezTo>
                <a:close/>
              </a:path>
            </a:pathLst>
          </a:custGeom>
          <a:solidFill>
            <a:schemeClr val="accent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296082" tIns="388608" rIns="296081" bIns="832729" numCol="1" spcCol="1270" anchor="ctr" anchorCtr="0">
            <a:noAutofit/>
          </a:bodyPr>
          <a:lstStyle/>
          <a:p>
            <a:pPr marL="0" lvl="0" indent="0" algn="ctr" defTabSz="2355850">
              <a:lnSpc>
                <a:spcPct val="90000"/>
              </a:lnSpc>
              <a:spcBef>
                <a:spcPct val="0"/>
              </a:spcBef>
              <a:spcAft>
                <a:spcPct val="35000"/>
              </a:spcAft>
              <a:buNone/>
            </a:pPr>
            <a:endParaRPr lang="en-IN" sz="1400" kern="1200"/>
          </a:p>
        </p:txBody>
      </p:sp>
    </p:spTree>
    <p:extLst>
      <p:ext uri="{BB962C8B-B14F-4D97-AF65-F5344CB8AC3E}">
        <p14:creationId xmlns:p14="http://schemas.microsoft.com/office/powerpoint/2010/main" val="477678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To test for DVF, we will use a business model canvas</a:t>
            </a:r>
          </a:p>
        </p:txBody>
      </p:sp>
      <p:sp>
        <p:nvSpPr>
          <p:cNvPr id="3" name="Rectangle 2">
            <a:extLst>
              <a:ext uri="{FF2B5EF4-FFF2-40B4-BE49-F238E27FC236}">
                <a16:creationId xmlns:a16="http://schemas.microsoft.com/office/drawing/2014/main" id="{05528C9D-9DD4-58EF-29FC-E55855E3B20B}"/>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lvl="0">
              <a:spcBef>
                <a:spcPts val="200"/>
              </a:spcBef>
              <a:spcAft>
                <a:spcPts val="600"/>
              </a:spcAft>
              <a:defRPr/>
            </a:pPr>
            <a:r>
              <a:rPr lang="en-US" sz="1400" dirty="0">
                <a:solidFill>
                  <a:srgbClr val="000000"/>
                </a:solidFill>
              </a:rPr>
              <a:t>A </a:t>
            </a:r>
            <a:r>
              <a:rPr lang="en-US" sz="1400" b="1" dirty="0">
                <a:solidFill>
                  <a:schemeClr val="accent1"/>
                </a:solidFill>
              </a:rPr>
              <a:t>business model </a:t>
            </a:r>
            <a:r>
              <a:rPr lang="en-US" sz="1400" dirty="0">
                <a:solidFill>
                  <a:srgbClr val="000000"/>
                </a:solidFill>
              </a:rPr>
              <a:t>describes the rationale of how an organization creates, delivers and capture value.</a:t>
            </a:r>
          </a:p>
          <a:p>
            <a:pPr lvl="0">
              <a:spcBef>
                <a:spcPts val="200"/>
              </a:spcBef>
              <a:spcAft>
                <a:spcPts val="600"/>
              </a:spcAft>
              <a:defRPr/>
            </a:pPr>
            <a:r>
              <a:rPr lang="en-US" sz="1400" dirty="0">
                <a:solidFill>
                  <a:srgbClr val="000000"/>
                </a:solidFill>
              </a:rPr>
              <a:t>A </a:t>
            </a:r>
            <a:r>
              <a:rPr lang="en-US" sz="1400" b="1" dirty="0">
                <a:solidFill>
                  <a:schemeClr val="accent1"/>
                </a:solidFill>
              </a:rPr>
              <a:t>business model canvas </a:t>
            </a:r>
            <a:r>
              <a:rPr lang="en-US" sz="1400" dirty="0">
                <a:solidFill>
                  <a:srgbClr val="000000"/>
                </a:solidFill>
              </a:rPr>
              <a:t>is a strategic management and lean tool that will help you develop new business models or products.</a:t>
            </a:r>
          </a:p>
          <a:p>
            <a:pPr lvl="0">
              <a:spcBef>
                <a:spcPts val="200"/>
              </a:spcBef>
              <a:spcAft>
                <a:spcPts val="600"/>
              </a:spcAft>
              <a:defRPr/>
            </a:pPr>
            <a:br>
              <a:rPr lang="en-US" sz="1400" dirty="0">
                <a:solidFill>
                  <a:srgbClr val="000000"/>
                </a:solidFill>
              </a:rPr>
            </a:br>
            <a:endParaRPr lang="en-US" sz="1400" dirty="0">
              <a:solidFill>
                <a:srgbClr val="000000"/>
              </a:solidFill>
            </a:endParaRPr>
          </a:p>
          <a:p>
            <a:pPr marL="342900" lvl="0" indent="-342900">
              <a:spcBef>
                <a:spcPts val="400"/>
              </a:spcBef>
              <a:spcAft>
                <a:spcPts val="600"/>
              </a:spcAft>
              <a:buFont typeface="+mj-lt"/>
              <a:buAutoNum type="arabicPeriod"/>
              <a:defRPr/>
            </a:pPr>
            <a:r>
              <a:rPr lang="en-US" sz="1400" dirty="0">
                <a:solidFill>
                  <a:srgbClr val="000000"/>
                </a:solidFill>
              </a:rPr>
              <a:t>Key Partners</a:t>
            </a:r>
          </a:p>
          <a:p>
            <a:pPr marL="342900" lvl="0" indent="-342900">
              <a:spcBef>
                <a:spcPts val="400"/>
              </a:spcBef>
              <a:spcAft>
                <a:spcPts val="600"/>
              </a:spcAft>
              <a:buFont typeface="+mj-lt"/>
              <a:buAutoNum type="arabicPeriod"/>
              <a:defRPr/>
            </a:pPr>
            <a:r>
              <a:rPr lang="en-US" sz="1400" dirty="0">
                <a:solidFill>
                  <a:srgbClr val="000000"/>
                </a:solidFill>
              </a:rPr>
              <a:t>Key Activities</a:t>
            </a:r>
          </a:p>
          <a:p>
            <a:pPr marL="342900" lvl="0" indent="-342900">
              <a:spcBef>
                <a:spcPts val="400"/>
              </a:spcBef>
              <a:spcAft>
                <a:spcPts val="600"/>
              </a:spcAft>
              <a:buFont typeface="+mj-lt"/>
              <a:buAutoNum type="arabicPeriod"/>
              <a:defRPr/>
            </a:pPr>
            <a:r>
              <a:rPr lang="en-US" sz="1400" dirty="0">
                <a:solidFill>
                  <a:srgbClr val="000000"/>
                </a:solidFill>
              </a:rPr>
              <a:t>Key Resources</a:t>
            </a:r>
          </a:p>
          <a:p>
            <a:pPr marL="342900" lvl="0" indent="-342900">
              <a:spcBef>
                <a:spcPts val="400"/>
              </a:spcBef>
              <a:spcAft>
                <a:spcPts val="600"/>
              </a:spcAft>
              <a:buFont typeface="+mj-lt"/>
              <a:buAutoNum type="arabicPeriod"/>
              <a:defRPr/>
            </a:pPr>
            <a:r>
              <a:rPr lang="en-US" sz="1400" dirty="0">
                <a:solidFill>
                  <a:srgbClr val="000000"/>
                </a:solidFill>
              </a:rPr>
              <a:t>Value Propositions</a:t>
            </a:r>
          </a:p>
          <a:p>
            <a:pPr marL="342900" lvl="0" indent="-342900">
              <a:spcBef>
                <a:spcPts val="400"/>
              </a:spcBef>
              <a:spcAft>
                <a:spcPts val="600"/>
              </a:spcAft>
              <a:buFont typeface="+mj-lt"/>
              <a:buAutoNum type="arabicPeriod"/>
              <a:defRPr/>
            </a:pPr>
            <a:r>
              <a:rPr lang="en-US" sz="1400" dirty="0">
                <a:solidFill>
                  <a:srgbClr val="000000"/>
                </a:solidFill>
              </a:rPr>
              <a:t>Customer Relationships</a:t>
            </a:r>
          </a:p>
          <a:p>
            <a:pPr marL="342900" lvl="0" indent="-342900">
              <a:spcBef>
                <a:spcPts val="400"/>
              </a:spcBef>
              <a:spcAft>
                <a:spcPts val="600"/>
              </a:spcAft>
              <a:buFont typeface="+mj-lt"/>
              <a:buAutoNum type="arabicPeriod"/>
              <a:defRPr/>
            </a:pPr>
            <a:r>
              <a:rPr lang="en-US" sz="1400" dirty="0">
                <a:solidFill>
                  <a:srgbClr val="000000"/>
                </a:solidFill>
              </a:rPr>
              <a:t>Channels</a:t>
            </a:r>
          </a:p>
          <a:p>
            <a:pPr marL="342900" lvl="0" indent="-342900">
              <a:spcBef>
                <a:spcPts val="400"/>
              </a:spcBef>
              <a:spcAft>
                <a:spcPts val="600"/>
              </a:spcAft>
              <a:buFont typeface="+mj-lt"/>
              <a:buAutoNum type="arabicPeriod"/>
              <a:defRPr/>
            </a:pPr>
            <a:r>
              <a:rPr lang="en-US" sz="1400" dirty="0">
                <a:solidFill>
                  <a:srgbClr val="000000"/>
                </a:solidFill>
              </a:rPr>
              <a:t>Customer Segments</a:t>
            </a:r>
          </a:p>
          <a:p>
            <a:pPr marL="342900" lvl="0" indent="-342900">
              <a:spcBef>
                <a:spcPts val="400"/>
              </a:spcBef>
              <a:spcAft>
                <a:spcPts val="600"/>
              </a:spcAft>
              <a:buFont typeface="+mj-lt"/>
              <a:buAutoNum type="arabicPeriod"/>
              <a:defRPr/>
            </a:pPr>
            <a:r>
              <a:rPr lang="en-US" sz="1400" dirty="0">
                <a:solidFill>
                  <a:srgbClr val="000000"/>
                </a:solidFill>
              </a:rPr>
              <a:t>Cost Structure</a:t>
            </a:r>
          </a:p>
          <a:p>
            <a:pPr marL="342900" lvl="0" indent="-342900">
              <a:spcBef>
                <a:spcPts val="400"/>
              </a:spcBef>
              <a:spcAft>
                <a:spcPts val="600"/>
              </a:spcAft>
              <a:buFont typeface="+mj-lt"/>
              <a:buAutoNum type="arabicPeriod"/>
              <a:defRPr/>
            </a:pPr>
            <a:r>
              <a:rPr lang="en-US" sz="1400" dirty="0">
                <a:solidFill>
                  <a:srgbClr val="000000"/>
                </a:solidFill>
              </a:rPr>
              <a:t>Revenue Stream</a:t>
            </a:r>
          </a:p>
        </p:txBody>
      </p:sp>
      <p:grpSp>
        <p:nvGrpSpPr>
          <p:cNvPr id="17" name="Group 16">
            <a:extLst>
              <a:ext uri="{FF2B5EF4-FFF2-40B4-BE49-F238E27FC236}">
                <a16:creationId xmlns:a16="http://schemas.microsoft.com/office/drawing/2014/main" id="{57294903-4166-B228-589F-288884F68E37}"/>
              </a:ext>
            </a:extLst>
          </p:cNvPr>
          <p:cNvGrpSpPr/>
          <p:nvPr/>
        </p:nvGrpSpPr>
        <p:grpSpPr>
          <a:xfrm>
            <a:off x="3728720" y="3111382"/>
            <a:ext cx="4824266" cy="2499510"/>
            <a:chOff x="3728719" y="3111382"/>
            <a:chExt cx="7893281" cy="2499510"/>
          </a:xfrm>
        </p:grpSpPr>
        <p:sp>
          <p:nvSpPr>
            <p:cNvPr id="5" name="TextBox 4">
              <a:extLst>
                <a:ext uri="{FF2B5EF4-FFF2-40B4-BE49-F238E27FC236}">
                  <a16:creationId xmlns:a16="http://schemas.microsoft.com/office/drawing/2014/main" id="{18CDB18D-5F3C-C2A2-9EF2-E90C65BDD462}"/>
                </a:ext>
              </a:extLst>
            </p:cNvPr>
            <p:cNvSpPr txBox="1">
              <a:spLocks/>
            </p:cNvSpPr>
            <p:nvPr/>
          </p:nvSpPr>
          <p:spPr>
            <a:xfrm>
              <a:off x="3728719" y="3111382"/>
              <a:ext cx="7893281" cy="254468"/>
            </a:xfrm>
            <a:prstGeom prst="rect">
              <a:avLst/>
            </a:prstGeom>
            <a:noFill/>
          </p:spPr>
          <p:txBody>
            <a:bodyPr wrap="square" lIns="0" tIns="0" rIns="0" bIns="0" rtlCol="0" anchor="ctr">
              <a:noAutofit/>
            </a:bodyPr>
            <a:lstStyle/>
            <a:p>
              <a:pPr>
                <a:spcBef>
                  <a:spcPts val="200"/>
                </a:spcBef>
                <a:spcAft>
                  <a:spcPts val="200"/>
                </a:spcAf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Feasibility: </a:t>
              </a:r>
              <a:r>
                <a:rPr lang="en-US" sz="1400" dirty="0">
                  <a:solidFill>
                    <a:srgbClr val="000000"/>
                  </a:solidFill>
                </a:rPr>
                <a:t>Are we able to deliver the product?</a:t>
              </a:r>
            </a:p>
          </p:txBody>
        </p:sp>
        <p:sp>
          <p:nvSpPr>
            <p:cNvPr id="6" name="TextBox 5">
              <a:extLst>
                <a:ext uri="{FF2B5EF4-FFF2-40B4-BE49-F238E27FC236}">
                  <a16:creationId xmlns:a16="http://schemas.microsoft.com/office/drawing/2014/main" id="{2E2A7FCB-2030-A2DB-A78E-32A4CC55EB0C}"/>
                </a:ext>
              </a:extLst>
            </p:cNvPr>
            <p:cNvSpPr txBox="1">
              <a:spLocks/>
            </p:cNvSpPr>
            <p:nvPr/>
          </p:nvSpPr>
          <p:spPr>
            <a:xfrm>
              <a:off x="3728719" y="4313129"/>
              <a:ext cx="7893281" cy="254468"/>
            </a:xfrm>
            <a:prstGeom prst="rect">
              <a:avLst/>
            </a:prstGeom>
            <a:noFill/>
          </p:spPr>
          <p:txBody>
            <a:bodyPr wrap="square" lIns="0" tIns="0" rIns="0" bIns="0" rtlCol="0" anchor="ctr">
              <a:noAutofit/>
            </a:bodyPr>
            <a:lstStyle/>
            <a:p>
              <a:pPr>
                <a:spcBef>
                  <a:spcPts val="200"/>
                </a:spcBef>
                <a:spcAft>
                  <a:spcPts val="200"/>
                </a:spcAf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Desirability: </a:t>
              </a:r>
              <a:r>
                <a:rPr lang="en-US" sz="1400" dirty="0">
                  <a:solidFill>
                    <a:srgbClr val="000000"/>
                  </a:solidFill>
                </a:rPr>
                <a:t>Is there customer demand for this product?</a:t>
              </a:r>
            </a:p>
          </p:txBody>
        </p:sp>
        <p:sp>
          <p:nvSpPr>
            <p:cNvPr id="7" name="TextBox 6">
              <a:extLst>
                <a:ext uri="{FF2B5EF4-FFF2-40B4-BE49-F238E27FC236}">
                  <a16:creationId xmlns:a16="http://schemas.microsoft.com/office/drawing/2014/main" id="{E47440A5-128A-F63A-5CBB-2672F3433A37}"/>
                </a:ext>
              </a:extLst>
            </p:cNvPr>
            <p:cNvSpPr txBox="1">
              <a:spLocks/>
            </p:cNvSpPr>
            <p:nvPr/>
          </p:nvSpPr>
          <p:spPr>
            <a:xfrm>
              <a:off x="3728719" y="5356424"/>
              <a:ext cx="7893281" cy="254468"/>
            </a:xfrm>
            <a:prstGeom prst="rect">
              <a:avLst/>
            </a:prstGeom>
            <a:noFill/>
          </p:spPr>
          <p:txBody>
            <a:bodyPr wrap="square" lIns="0" tIns="0" rIns="0" bIns="0" rtlCol="0" anchor="ctr">
              <a:noAutofit/>
            </a:bodyPr>
            <a:lstStyle/>
            <a:p>
              <a:pPr>
                <a:spcBef>
                  <a:spcPts val="200"/>
                </a:spcBef>
                <a:spcAft>
                  <a:spcPts val="200"/>
                </a:spcAf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Viability: </a:t>
              </a:r>
              <a:r>
                <a:rPr lang="en-US" sz="1400" dirty="0">
                  <a:solidFill>
                    <a:srgbClr val="000000"/>
                  </a:solidFill>
                </a:rPr>
                <a:t>Is there a business case that works?</a:t>
              </a:r>
            </a:p>
          </p:txBody>
        </p:sp>
      </p:grpSp>
      <p:sp>
        <p:nvSpPr>
          <p:cNvPr id="9" name="Right Brace 8">
            <a:extLst>
              <a:ext uri="{FF2B5EF4-FFF2-40B4-BE49-F238E27FC236}">
                <a16:creationId xmlns:a16="http://schemas.microsoft.com/office/drawing/2014/main" id="{9C726499-B996-645A-B4E4-E33A4A929EFF}"/>
              </a:ext>
            </a:extLst>
          </p:cNvPr>
          <p:cNvSpPr>
            <a:spLocks/>
          </p:cNvSpPr>
          <p:nvPr/>
        </p:nvSpPr>
        <p:spPr>
          <a:xfrm>
            <a:off x="3266064" y="2736099"/>
            <a:ext cx="248172" cy="1005035"/>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 name="Right Brace 9">
            <a:extLst>
              <a:ext uri="{FF2B5EF4-FFF2-40B4-BE49-F238E27FC236}">
                <a16:creationId xmlns:a16="http://schemas.microsoft.com/office/drawing/2014/main" id="{6E14462E-AEA5-A680-E3FF-C851B5CAEB97}"/>
              </a:ext>
            </a:extLst>
          </p:cNvPr>
          <p:cNvSpPr>
            <a:spLocks/>
          </p:cNvSpPr>
          <p:nvPr/>
        </p:nvSpPr>
        <p:spPr>
          <a:xfrm>
            <a:off x="3266064" y="3783921"/>
            <a:ext cx="248172" cy="131288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Right Brace 10">
            <a:extLst>
              <a:ext uri="{FF2B5EF4-FFF2-40B4-BE49-F238E27FC236}">
                <a16:creationId xmlns:a16="http://schemas.microsoft.com/office/drawing/2014/main" id="{4BD63FAD-2E4B-D31B-2B5E-E6DCFF5557FB}"/>
              </a:ext>
            </a:extLst>
          </p:cNvPr>
          <p:cNvSpPr>
            <a:spLocks/>
          </p:cNvSpPr>
          <p:nvPr/>
        </p:nvSpPr>
        <p:spPr>
          <a:xfrm>
            <a:off x="3266064" y="5139592"/>
            <a:ext cx="248172" cy="688133"/>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Right Brace 15">
            <a:extLst>
              <a:ext uri="{FF2B5EF4-FFF2-40B4-BE49-F238E27FC236}">
                <a16:creationId xmlns:a16="http://schemas.microsoft.com/office/drawing/2014/main" id="{B229E4FE-D0EC-C1E8-3F87-CB461F9C1995}"/>
              </a:ext>
            </a:extLst>
          </p:cNvPr>
          <p:cNvSpPr>
            <a:spLocks/>
          </p:cNvSpPr>
          <p:nvPr/>
        </p:nvSpPr>
        <p:spPr>
          <a:xfrm>
            <a:off x="8677766" y="3155596"/>
            <a:ext cx="248172" cy="247576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TextBox 17">
            <a:extLst>
              <a:ext uri="{FF2B5EF4-FFF2-40B4-BE49-F238E27FC236}">
                <a16:creationId xmlns:a16="http://schemas.microsoft.com/office/drawing/2014/main" id="{A42ABC69-A812-951A-921D-D567D8FFE37D}"/>
              </a:ext>
            </a:extLst>
          </p:cNvPr>
          <p:cNvSpPr txBox="1">
            <a:spLocks/>
          </p:cNvSpPr>
          <p:nvPr/>
        </p:nvSpPr>
        <p:spPr>
          <a:xfrm>
            <a:off x="9258551" y="4044954"/>
            <a:ext cx="2015332" cy="790817"/>
          </a:xfrm>
          <a:prstGeom prst="rect">
            <a:avLst/>
          </a:prstGeom>
          <a:noFill/>
        </p:spPr>
        <p:txBody>
          <a:bodyPr wrap="square" lIns="0" tIns="0" rIns="0" bIns="0" rtlCol="0" anchor="ctr">
            <a:noAutofit/>
          </a:bodyPr>
          <a:lstStyle/>
          <a:p>
            <a:pPr>
              <a:spcBef>
                <a:spcPts val="200"/>
              </a:spcBef>
              <a:spcAft>
                <a:spcPts val="200"/>
              </a:spcAf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What is our overall evaluation of the product idea?</a:t>
            </a:r>
          </a:p>
          <a:p>
            <a:pPr>
              <a:spcBef>
                <a:spcPts val="200"/>
              </a:spcBef>
              <a:spcAft>
                <a:spcPts val="200"/>
              </a:spcAft>
              <a:defRPr/>
            </a:pPr>
            <a:r>
              <a:rPr lang="en-US" sz="1400" dirty="0">
                <a:solidFill>
                  <a:srgbClr val="000000"/>
                </a:solidFill>
                <a:latin typeface="Arial"/>
              </a:rPr>
              <a:t>High/Medium/Low</a:t>
            </a:r>
          </a:p>
        </p:txBody>
      </p:sp>
    </p:spTree>
    <p:extLst>
      <p:ext uri="{BB962C8B-B14F-4D97-AF65-F5344CB8AC3E}">
        <p14:creationId xmlns:p14="http://schemas.microsoft.com/office/powerpoint/2010/main" val="275811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Business Model Canvas</a:t>
            </a:r>
          </a:p>
        </p:txBody>
      </p:sp>
      <p:sp>
        <p:nvSpPr>
          <p:cNvPr id="5" name="Rectangle 4">
            <a:extLst>
              <a:ext uri="{FF2B5EF4-FFF2-40B4-BE49-F238E27FC236}">
                <a16:creationId xmlns:a16="http://schemas.microsoft.com/office/drawing/2014/main" id="{1E48EC40-1FD0-45D3-01C4-2B67789680C1}"/>
              </a:ext>
            </a:extLst>
          </p:cNvPr>
          <p:cNvSpPr/>
          <p:nvPr/>
        </p:nvSpPr>
        <p:spPr>
          <a:xfrm>
            <a:off x="469369" y="1478959"/>
            <a:ext cx="3754568" cy="97163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Key Partners</a:t>
            </a:r>
          </a:p>
          <a:p>
            <a:pPr>
              <a:lnSpc>
                <a:spcPct val="120000"/>
              </a:lnSpc>
            </a:pPr>
            <a:r>
              <a:rPr lang="en-US" sz="1200" dirty="0">
                <a:solidFill>
                  <a:schemeClr val="tx1"/>
                </a:solidFill>
              </a:rPr>
              <a:t>Which external partners are required to deliver this product? (e.g. suppliers)</a:t>
            </a:r>
          </a:p>
        </p:txBody>
      </p:sp>
      <p:sp>
        <p:nvSpPr>
          <p:cNvPr id="6" name="Rectangle 5">
            <a:extLst>
              <a:ext uri="{FF2B5EF4-FFF2-40B4-BE49-F238E27FC236}">
                <a16:creationId xmlns:a16="http://schemas.microsoft.com/office/drawing/2014/main" id="{03BF49E1-D4BD-8B6E-FB40-A71885F49A78}"/>
              </a:ext>
            </a:extLst>
          </p:cNvPr>
          <p:cNvSpPr/>
          <p:nvPr/>
        </p:nvSpPr>
        <p:spPr>
          <a:xfrm>
            <a:off x="4223937" y="1478958"/>
            <a:ext cx="3754568" cy="97163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Key Activities</a:t>
            </a:r>
          </a:p>
          <a:p>
            <a:pPr>
              <a:lnSpc>
                <a:spcPct val="120000"/>
              </a:lnSpc>
            </a:pPr>
            <a:r>
              <a:rPr lang="en-US" sz="1200" dirty="0">
                <a:solidFill>
                  <a:schemeClr val="tx1"/>
                </a:solidFill>
              </a:rPr>
              <a:t>What internal and external activities are required to deliver this product?</a:t>
            </a:r>
          </a:p>
        </p:txBody>
      </p:sp>
      <p:sp>
        <p:nvSpPr>
          <p:cNvPr id="7" name="Rectangle 6">
            <a:extLst>
              <a:ext uri="{FF2B5EF4-FFF2-40B4-BE49-F238E27FC236}">
                <a16:creationId xmlns:a16="http://schemas.microsoft.com/office/drawing/2014/main" id="{1D1C9779-94CB-8F84-F7E0-10D07F0BC045}"/>
              </a:ext>
            </a:extLst>
          </p:cNvPr>
          <p:cNvSpPr/>
          <p:nvPr/>
        </p:nvSpPr>
        <p:spPr>
          <a:xfrm>
            <a:off x="7978506" y="1478958"/>
            <a:ext cx="3754568" cy="97163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Key Resources</a:t>
            </a:r>
          </a:p>
          <a:p>
            <a:pPr>
              <a:lnSpc>
                <a:spcPct val="120000"/>
              </a:lnSpc>
            </a:pPr>
            <a:r>
              <a:rPr lang="en-US" sz="1200" dirty="0">
                <a:solidFill>
                  <a:schemeClr val="tx1"/>
                </a:solidFill>
              </a:rPr>
              <a:t>What human, financial, technological, etc resources are required?</a:t>
            </a:r>
          </a:p>
        </p:txBody>
      </p:sp>
      <p:grpSp>
        <p:nvGrpSpPr>
          <p:cNvPr id="20" name="Group 19">
            <a:extLst>
              <a:ext uri="{FF2B5EF4-FFF2-40B4-BE49-F238E27FC236}">
                <a16:creationId xmlns:a16="http://schemas.microsoft.com/office/drawing/2014/main" id="{6839CFE0-F45D-0682-83DE-4C17AC50A900}"/>
              </a:ext>
            </a:extLst>
          </p:cNvPr>
          <p:cNvGrpSpPr/>
          <p:nvPr/>
        </p:nvGrpSpPr>
        <p:grpSpPr>
          <a:xfrm>
            <a:off x="469368" y="5215806"/>
            <a:ext cx="11263705" cy="971634"/>
            <a:chOff x="469369" y="5215806"/>
            <a:chExt cx="7509136" cy="971634"/>
          </a:xfrm>
        </p:grpSpPr>
        <p:sp>
          <p:nvSpPr>
            <p:cNvPr id="12" name="Rectangle 11">
              <a:extLst>
                <a:ext uri="{FF2B5EF4-FFF2-40B4-BE49-F238E27FC236}">
                  <a16:creationId xmlns:a16="http://schemas.microsoft.com/office/drawing/2014/main" id="{932F4177-3A3D-1524-C22E-4E95C11B663F}"/>
                </a:ext>
              </a:extLst>
            </p:cNvPr>
            <p:cNvSpPr/>
            <p:nvPr/>
          </p:nvSpPr>
          <p:spPr>
            <a:xfrm>
              <a:off x="469369" y="5215807"/>
              <a:ext cx="3754568" cy="97163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Revenue Streams</a:t>
              </a:r>
            </a:p>
            <a:p>
              <a:pPr>
                <a:lnSpc>
                  <a:spcPct val="120000"/>
                </a:lnSpc>
              </a:pPr>
              <a:r>
                <a:rPr lang="en-US" sz="1200" dirty="0">
                  <a:solidFill>
                    <a:schemeClr val="tx1"/>
                  </a:solidFill>
                </a:rPr>
                <a:t>Describe how the product will make money (e.g. single purchase, subscription, revenue share, etc).</a:t>
              </a:r>
            </a:p>
          </p:txBody>
        </p:sp>
        <p:sp>
          <p:nvSpPr>
            <p:cNvPr id="13" name="Rectangle 12">
              <a:extLst>
                <a:ext uri="{FF2B5EF4-FFF2-40B4-BE49-F238E27FC236}">
                  <a16:creationId xmlns:a16="http://schemas.microsoft.com/office/drawing/2014/main" id="{FBB2B5D6-8ACE-CBED-E267-B16470586AFE}"/>
                </a:ext>
              </a:extLst>
            </p:cNvPr>
            <p:cNvSpPr/>
            <p:nvPr/>
          </p:nvSpPr>
          <p:spPr>
            <a:xfrm>
              <a:off x="4223937" y="5215806"/>
              <a:ext cx="3754568" cy="97163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Cost Structure</a:t>
              </a:r>
            </a:p>
            <a:p>
              <a:pPr>
                <a:lnSpc>
                  <a:spcPct val="120000"/>
                </a:lnSpc>
              </a:pPr>
              <a:r>
                <a:rPr lang="en-US" sz="1200" dirty="0">
                  <a:solidFill>
                    <a:schemeClr val="tx1"/>
                  </a:solidFill>
                </a:rPr>
                <a:t>Describe the major fixed and variable costs associated with developing and selling the product.</a:t>
              </a:r>
            </a:p>
          </p:txBody>
        </p:sp>
      </p:grpSp>
      <p:sp>
        <p:nvSpPr>
          <p:cNvPr id="9" name="Rectangle 8">
            <a:extLst>
              <a:ext uri="{FF2B5EF4-FFF2-40B4-BE49-F238E27FC236}">
                <a16:creationId xmlns:a16="http://schemas.microsoft.com/office/drawing/2014/main" id="{5E032B51-20A1-1CB5-070C-3512B341B22C}"/>
              </a:ext>
            </a:extLst>
          </p:cNvPr>
          <p:cNvSpPr/>
          <p:nvPr/>
        </p:nvSpPr>
        <p:spPr>
          <a:xfrm>
            <a:off x="469369" y="2450591"/>
            <a:ext cx="2815926" cy="2765214"/>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Target Customer</a:t>
            </a:r>
          </a:p>
          <a:p>
            <a:pPr>
              <a:lnSpc>
                <a:spcPct val="120000"/>
              </a:lnSpc>
            </a:pPr>
            <a:r>
              <a:rPr lang="en-US" sz="1200" dirty="0">
                <a:solidFill>
                  <a:schemeClr val="tx1"/>
                </a:solidFill>
              </a:rPr>
              <a:t>A description of your target customer or customers, usually written in the form of personas. </a:t>
            </a:r>
          </a:p>
          <a:p>
            <a:pPr>
              <a:lnSpc>
                <a:spcPct val="120000"/>
              </a:lnSpc>
            </a:pPr>
            <a:endParaRPr lang="en-US" sz="1200" dirty="0">
              <a:solidFill>
                <a:schemeClr val="tx1"/>
              </a:solidFill>
            </a:endParaRPr>
          </a:p>
          <a:p>
            <a:pPr>
              <a:lnSpc>
                <a:spcPct val="120000"/>
              </a:lnSpc>
            </a:pPr>
            <a:r>
              <a:rPr lang="en-US" sz="1200" dirty="0">
                <a:solidFill>
                  <a:schemeClr val="tx1"/>
                </a:solidFill>
              </a:rPr>
              <a:t>Include demographics, behaviors, wants and needs, frustrations, and personality characteristics.</a:t>
            </a:r>
          </a:p>
        </p:txBody>
      </p:sp>
      <p:sp>
        <p:nvSpPr>
          <p:cNvPr id="15" name="Rectangle 14">
            <a:extLst>
              <a:ext uri="{FF2B5EF4-FFF2-40B4-BE49-F238E27FC236}">
                <a16:creationId xmlns:a16="http://schemas.microsoft.com/office/drawing/2014/main" id="{38E86A13-1F89-C245-318E-074AEC80ED86}"/>
              </a:ext>
            </a:extLst>
          </p:cNvPr>
          <p:cNvSpPr/>
          <p:nvPr/>
        </p:nvSpPr>
        <p:spPr>
          <a:xfrm>
            <a:off x="3285295" y="3785615"/>
            <a:ext cx="5631852" cy="1430189"/>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Customer Relationships</a:t>
            </a:r>
          </a:p>
          <a:p>
            <a:pPr>
              <a:lnSpc>
                <a:spcPct val="120000"/>
              </a:lnSpc>
            </a:pPr>
            <a:r>
              <a:rPr lang="en-US" sz="1200" dirty="0">
                <a:solidFill>
                  <a:schemeClr val="tx1"/>
                </a:solidFill>
              </a:rPr>
              <a:t>What type of relationship does our customer expect to have with us?</a:t>
            </a:r>
          </a:p>
        </p:txBody>
      </p:sp>
      <p:sp>
        <p:nvSpPr>
          <p:cNvPr id="17" name="Rectangle 16">
            <a:extLst>
              <a:ext uri="{FF2B5EF4-FFF2-40B4-BE49-F238E27FC236}">
                <a16:creationId xmlns:a16="http://schemas.microsoft.com/office/drawing/2014/main" id="{A1EA6444-5027-29EA-D3EB-3AFE2EAF695C}"/>
              </a:ext>
            </a:extLst>
          </p:cNvPr>
          <p:cNvSpPr/>
          <p:nvPr/>
        </p:nvSpPr>
        <p:spPr>
          <a:xfrm>
            <a:off x="8917148" y="2450591"/>
            <a:ext cx="2815926" cy="2765214"/>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Channels</a:t>
            </a:r>
          </a:p>
          <a:p>
            <a:pPr>
              <a:lnSpc>
                <a:spcPct val="120000"/>
              </a:lnSpc>
            </a:pPr>
            <a:r>
              <a:rPr lang="en-US" sz="1200" dirty="0">
                <a:solidFill>
                  <a:schemeClr val="tx1"/>
                </a:solidFill>
              </a:rPr>
              <a:t>List the channels through which the product will be sold.</a:t>
            </a:r>
          </a:p>
          <a:p>
            <a:pPr>
              <a:lnSpc>
                <a:spcPct val="120000"/>
              </a:lnSpc>
            </a:pPr>
            <a:endParaRPr lang="en-US" sz="1200" dirty="0">
              <a:solidFill>
                <a:schemeClr val="tx1"/>
              </a:solidFill>
            </a:endParaRPr>
          </a:p>
          <a:p>
            <a:pPr>
              <a:lnSpc>
                <a:spcPct val="120000"/>
              </a:lnSpc>
            </a:pPr>
            <a:r>
              <a:rPr lang="en-US" sz="1200" dirty="0">
                <a:solidFill>
                  <a:schemeClr val="tx1"/>
                </a:solidFill>
              </a:rPr>
              <a:t>Examples include website, social media, bricks-and-mortar stores, telephone, mail, etc.</a:t>
            </a:r>
          </a:p>
        </p:txBody>
      </p:sp>
      <p:sp>
        <p:nvSpPr>
          <p:cNvPr id="19" name="Rectangle 18">
            <a:extLst>
              <a:ext uri="{FF2B5EF4-FFF2-40B4-BE49-F238E27FC236}">
                <a16:creationId xmlns:a16="http://schemas.microsoft.com/office/drawing/2014/main" id="{10AE5F31-43CA-2E36-8C0F-E9BE8B42DC18}"/>
              </a:ext>
            </a:extLst>
          </p:cNvPr>
          <p:cNvSpPr/>
          <p:nvPr/>
        </p:nvSpPr>
        <p:spPr>
          <a:xfrm>
            <a:off x="3285295" y="2450589"/>
            <a:ext cx="5631852" cy="133502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200" b="1" dirty="0">
                <a:solidFill>
                  <a:schemeClr val="tx1"/>
                </a:solidFill>
              </a:rPr>
              <a:t>Unique Value Proposition</a:t>
            </a:r>
          </a:p>
          <a:p>
            <a:pPr>
              <a:lnSpc>
                <a:spcPct val="120000"/>
              </a:lnSpc>
            </a:pPr>
            <a:r>
              <a:rPr lang="en-US" sz="1200" dirty="0">
                <a:solidFill>
                  <a:schemeClr val="tx1"/>
                </a:solidFill>
              </a:rPr>
              <a:t>Describe what makes the product different than competing products or services.</a:t>
            </a:r>
          </a:p>
        </p:txBody>
      </p:sp>
      <p:sp>
        <p:nvSpPr>
          <p:cNvPr id="11" name="Rectangle 10">
            <a:extLst>
              <a:ext uri="{FF2B5EF4-FFF2-40B4-BE49-F238E27FC236}">
                <a16:creationId xmlns:a16="http://schemas.microsoft.com/office/drawing/2014/main" id="{A35E0CB3-92CE-6FDF-390A-7752E786C06A}"/>
              </a:ext>
            </a:extLst>
          </p:cNvPr>
          <p:cNvSpPr/>
          <p:nvPr/>
        </p:nvSpPr>
        <p:spPr>
          <a:xfrm>
            <a:off x="8661815" y="705037"/>
            <a:ext cx="1473952" cy="393157"/>
          </a:xfrm>
          <a:prstGeom prst="rect">
            <a:avLst/>
          </a:prstGeom>
          <a:solidFill>
            <a:srgbClr val="FF9F29"/>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dirty="0">
                <a:solidFill>
                  <a:schemeClr val="bg1"/>
                </a:solidFill>
              </a:rPr>
              <a:t>MEDIUM</a:t>
            </a:r>
          </a:p>
        </p:txBody>
      </p:sp>
      <p:sp>
        <p:nvSpPr>
          <p:cNvPr id="14" name="Rectangle 13">
            <a:extLst>
              <a:ext uri="{FF2B5EF4-FFF2-40B4-BE49-F238E27FC236}">
                <a16:creationId xmlns:a16="http://schemas.microsoft.com/office/drawing/2014/main" id="{30A1CD89-0075-7E22-BD36-9AA91A38F4AC}"/>
              </a:ext>
            </a:extLst>
          </p:cNvPr>
          <p:cNvSpPr/>
          <p:nvPr/>
        </p:nvSpPr>
        <p:spPr>
          <a:xfrm>
            <a:off x="10259121" y="705038"/>
            <a:ext cx="1473952" cy="393157"/>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dirty="0">
                <a:solidFill>
                  <a:schemeClr val="bg1"/>
                </a:solidFill>
              </a:rPr>
              <a:t>LOW</a:t>
            </a:r>
          </a:p>
        </p:txBody>
      </p:sp>
      <p:sp>
        <p:nvSpPr>
          <p:cNvPr id="16" name="Rectangle 15">
            <a:extLst>
              <a:ext uri="{FF2B5EF4-FFF2-40B4-BE49-F238E27FC236}">
                <a16:creationId xmlns:a16="http://schemas.microsoft.com/office/drawing/2014/main" id="{61530313-4F8D-8E1C-3EED-6421EE4D64AE}"/>
              </a:ext>
            </a:extLst>
          </p:cNvPr>
          <p:cNvSpPr/>
          <p:nvPr/>
        </p:nvSpPr>
        <p:spPr>
          <a:xfrm>
            <a:off x="7064508" y="705036"/>
            <a:ext cx="1473952" cy="393157"/>
          </a:xfrm>
          <a:prstGeom prst="rect">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dirty="0">
                <a:solidFill>
                  <a:schemeClr val="bg1"/>
                </a:solidFill>
              </a:rPr>
              <a:t>HIGH</a:t>
            </a:r>
          </a:p>
        </p:txBody>
      </p:sp>
    </p:spTree>
    <p:extLst>
      <p:ext uri="{BB962C8B-B14F-4D97-AF65-F5344CB8AC3E}">
        <p14:creationId xmlns:p14="http://schemas.microsoft.com/office/powerpoint/2010/main" val="1320896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28544708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Table of Contents</a:t>
            </a:r>
          </a:p>
        </p:txBody>
      </p:sp>
      <p:sp>
        <p:nvSpPr>
          <p:cNvPr id="4" name="Text Placeholder 2">
            <a:hlinkClick r:id="rId10" action="ppaction://hlinksldjump"/>
            <a:extLst>
              <a:ext uri="{FF2B5EF4-FFF2-40B4-BE49-F238E27FC236}">
                <a16:creationId xmlns:a16="http://schemas.microsoft.com/office/drawing/2014/main" id="{B9CFBF63-8AA4-2F78-D028-53E6D869F108}"/>
              </a:ext>
            </a:extLst>
          </p:cNvPr>
          <p:cNvSpPr txBox="1">
            <a:spLocks/>
          </p:cNvSpPr>
          <p:nvPr>
            <p:custDataLst>
              <p:tags r:id="rId2"/>
            </p:custDataLst>
          </p:nvPr>
        </p:nvSpPr>
        <p:spPr bwMode="auto">
          <a:xfrm>
            <a:off x="3517900" y="217011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Customer research and needs analysis</a:t>
            </a:r>
          </a:p>
        </p:txBody>
      </p:sp>
      <p:sp>
        <p:nvSpPr>
          <p:cNvPr id="13" name="Text Placeholder 2">
            <a:hlinkClick r:id="rId11" action="ppaction://hlinksldjump"/>
            <a:extLst>
              <a:ext uri="{FF2B5EF4-FFF2-40B4-BE49-F238E27FC236}">
                <a16:creationId xmlns:a16="http://schemas.microsoft.com/office/drawing/2014/main" id="{636AF8ED-11B2-61E5-7219-52F0115EA42E}"/>
              </a:ext>
            </a:extLst>
          </p:cNvPr>
          <p:cNvSpPr txBox="1">
            <a:spLocks/>
          </p:cNvSpPr>
          <p:nvPr>
            <p:custDataLst>
              <p:tags r:id="rId3"/>
            </p:custDataLst>
          </p:nvPr>
        </p:nvSpPr>
        <p:spPr bwMode="auto">
          <a:xfrm>
            <a:off x="3517900" y="2647950"/>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Ideation and </a:t>
            </a:r>
            <a:r>
              <a:rPr lang="en-US"/>
              <a:t>solution prioritization</a:t>
            </a:r>
            <a:endParaRPr lang="en-US" dirty="0"/>
          </a:p>
        </p:txBody>
      </p:sp>
      <p:sp>
        <p:nvSpPr>
          <p:cNvPr id="16" name="Text Placeholder 2">
            <a:extLst>
              <a:ext uri="{FF2B5EF4-FFF2-40B4-BE49-F238E27FC236}">
                <a16:creationId xmlns:a16="http://schemas.microsoft.com/office/drawing/2014/main" id="{5296C016-D780-2417-1DE3-600D841D0F4F}"/>
              </a:ext>
            </a:extLst>
          </p:cNvPr>
          <p:cNvSpPr txBox="1">
            <a:spLocks/>
          </p:cNvSpPr>
          <p:nvPr>
            <p:custDataLst>
              <p:tags r:id="rId4"/>
            </p:custDataLst>
          </p:nvPr>
        </p:nvSpPr>
        <p:spPr bwMode="auto">
          <a:xfrm>
            <a:off x="3517900" y="3125788"/>
            <a:ext cx="5157788" cy="477838"/>
          </a:xfrm>
          <a:prstGeom prst="rect">
            <a:avLst/>
          </a:prstGeom>
          <a:solidFill>
            <a:schemeClr val="accent1"/>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b="1">
                <a:solidFill>
                  <a:schemeClr val="tx2"/>
                </a:solidFill>
              </a:rPr>
              <a:t>Product development</a:t>
            </a:r>
            <a:endParaRPr lang="en-US" b="1" dirty="0">
              <a:solidFill>
                <a:schemeClr val="tx2"/>
              </a:solidFill>
            </a:endParaRPr>
          </a:p>
        </p:txBody>
      </p:sp>
      <p:sp>
        <p:nvSpPr>
          <p:cNvPr id="12" name="Text Placeholder 2">
            <a:hlinkClick r:id="rId12" action="ppaction://hlinksldjump"/>
            <a:extLst>
              <a:ext uri="{FF2B5EF4-FFF2-40B4-BE49-F238E27FC236}">
                <a16:creationId xmlns:a16="http://schemas.microsoft.com/office/drawing/2014/main" id="{55FA2A04-BDD9-7394-5972-67E2288CCB66}"/>
              </a:ext>
            </a:extLst>
          </p:cNvPr>
          <p:cNvSpPr txBox="1">
            <a:spLocks/>
          </p:cNvSpPr>
          <p:nvPr>
            <p:custDataLst>
              <p:tags r:id="rId5"/>
            </p:custDataLst>
          </p:nvPr>
        </p:nvSpPr>
        <p:spPr bwMode="auto">
          <a:xfrm>
            <a:off x="3517900" y="3603625"/>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positioning </a:t>
            </a:r>
            <a:r>
              <a:rPr lang="en-US" dirty="0"/>
              <a:t>strategy</a:t>
            </a:r>
          </a:p>
        </p:txBody>
      </p:sp>
      <p:sp>
        <p:nvSpPr>
          <p:cNvPr id="9" name="Text Placeholder 2">
            <a:hlinkClick r:id="rId13" action="ppaction://hlinksldjump"/>
            <a:extLst>
              <a:ext uri="{FF2B5EF4-FFF2-40B4-BE49-F238E27FC236}">
                <a16:creationId xmlns:a16="http://schemas.microsoft.com/office/drawing/2014/main" id="{AB638157-956F-E7AB-0146-1F7968A778F1}"/>
              </a:ext>
            </a:extLst>
          </p:cNvPr>
          <p:cNvSpPr txBox="1">
            <a:spLocks/>
          </p:cNvSpPr>
          <p:nvPr>
            <p:custDataLst>
              <p:tags r:id="rId6"/>
            </p:custDataLst>
          </p:nvPr>
        </p:nvSpPr>
        <p:spPr bwMode="auto">
          <a:xfrm>
            <a:off x="3517900" y="408146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Pricing strategy </a:t>
            </a:r>
            <a:r>
              <a:rPr lang="en-US"/>
              <a:t>&amp; optimization</a:t>
            </a:r>
            <a:endParaRPr lang="en-US" dirty="0"/>
          </a:p>
        </p:txBody>
      </p:sp>
    </p:spTree>
    <p:extLst>
      <p:ext uri="{BB962C8B-B14F-4D97-AF65-F5344CB8AC3E}">
        <p14:creationId xmlns:p14="http://schemas.microsoft.com/office/powerpoint/2010/main" val="2446076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6" name="Rectangle 45">
            <a:extLst>
              <a:ext uri="{FF2B5EF4-FFF2-40B4-BE49-F238E27FC236}">
                <a16:creationId xmlns:a16="http://schemas.microsoft.com/office/drawing/2014/main" id="{6AC62402-F2DC-BE49-8531-789103E573FA}"/>
              </a:ext>
            </a:extLst>
          </p:cNvPr>
          <p:cNvSpPr/>
          <p:nvPr/>
        </p:nvSpPr>
        <p:spPr>
          <a:xfrm>
            <a:off x="460224" y="1515535"/>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i="1" dirty="0"/>
              <a:t>Table of contents: </a:t>
            </a:r>
            <a:r>
              <a:rPr lang="en-US" dirty="0"/>
              <a:t>Product development follows a 6-stage process</a:t>
            </a:r>
          </a:p>
        </p:txBody>
      </p:sp>
      <p:sp>
        <p:nvSpPr>
          <p:cNvPr id="41" name="Rectangle 40">
            <a:extLst>
              <a:ext uri="{FF2B5EF4-FFF2-40B4-BE49-F238E27FC236}">
                <a16:creationId xmlns:a16="http://schemas.microsoft.com/office/drawing/2014/main" id="{F53F785C-2AC3-1D4F-BA76-58CBC75033A5}"/>
              </a:ext>
            </a:extLst>
          </p:cNvPr>
          <p:cNvSpPr/>
          <p:nvPr/>
        </p:nvSpPr>
        <p:spPr>
          <a:xfrm>
            <a:off x="1617640"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Set up product delivery process</a:t>
            </a:r>
          </a:p>
        </p:txBody>
      </p:sp>
      <p:sp>
        <p:nvSpPr>
          <p:cNvPr id="42" name="Rectangle 41">
            <a:extLst>
              <a:ext uri="{FF2B5EF4-FFF2-40B4-BE49-F238E27FC236}">
                <a16:creationId xmlns:a16="http://schemas.microsoft.com/office/drawing/2014/main" id="{8E601899-AC80-AF4A-9AE0-4B40A06E1B69}"/>
              </a:ext>
            </a:extLst>
          </p:cNvPr>
          <p:cNvSpPr/>
          <p:nvPr/>
        </p:nvSpPr>
        <p:spPr>
          <a:xfrm>
            <a:off x="3264163"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Identify &amp; shortlist opportunities</a:t>
            </a:r>
          </a:p>
        </p:txBody>
      </p:sp>
      <p:sp>
        <p:nvSpPr>
          <p:cNvPr id="43" name="Rectangle 42">
            <a:extLst>
              <a:ext uri="{FF2B5EF4-FFF2-40B4-BE49-F238E27FC236}">
                <a16:creationId xmlns:a16="http://schemas.microsoft.com/office/drawing/2014/main" id="{3AF466DA-EC92-F448-B52E-B4CD72D53D95}"/>
              </a:ext>
            </a:extLst>
          </p:cNvPr>
          <p:cNvSpPr/>
          <p:nvPr/>
        </p:nvSpPr>
        <p:spPr>
          <a:xfrm>
            <a:off x="4910686"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Select &amp; outline key opportunity</a:t>
            </a:r>
          </a:p>
        </p:txBody>
      </p:sp>
      <p:sp>
        <p:nvSpPr>
          <p:cNvPr id="44" name="Rectangle 43">
            <a:extLst>
              <a:ext uri="{FF2B5EF4-FFF2-40B4-BE49-F238E27FC236}">
                <a16:creationId xmlns:a16="http://schemas.microsoft.com/office/drawing/2014/main" id="{ABF25890-CE10-DF46-B09A-524D40ED7FF9}"/>
              </a:ext>
            </a:extLst>
          </p:cNvPr>
          <p:cNvSpPr/>
          <p:nvPr/>
        </p:nvSpPr>
        <p:spPr>
          <a:xfrm>
            <a:off x="6557209"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Build product business case</a:t>
            </a:r>
          </a:p>
        </p:txBody>
      </p:sp>
      <p:sp>
        <p:nvSpPr>
          <p:cNvPr id="45" name="Rectangle 44">
            <a:extLst>
              <a:ext uri="{FF2B5EF4-FFF2-40B4-BE49-F238E27FC236}">
                <a16:creationId xmlns:a16="http://schemas.microsoft.com/office/drawing/2014/main" id="{3C4C1567-2664-7141-87DE-ADBC51ACFA3D}"/>
              </a:ext>
            </a:extLst>
          </p:cNvPr>
          <p:cNvSpPr/>
          <p:nvPr/>
        </p:nvSpPr>
        <p:spPr>
          <a:xfrm>
            <a:off x="8203732"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Develop MVP for test-and-learn</a:t>
            </a:r>
          </a:p>
        </p:txBody>
      </p:sp>
      <p:sp>
        <p:nvSpPr>
          <p:cNvPr id="47" name="Rectangle 46">
            <a:extLst>
              <a:ext uri="{FF2B5EF4-FFF2-40B4-BE49-F238E27FC236}">
                <a16:creationId xmlns:a16="http://schemas.microsoft.com/office/drawing/2014/main" id="{252B6C17-78E6-4845-A50D-F405CA3FC284}"/>
              </a:ext>
            </a:extLst>
          </p:cNvPr>
          <p:cNvSpPr/>
          <p:nvPr/>
        </p:nvSpPr>
        <p:spPr>
          <a:xfrm>
            <a:off x="9850255" y="2832486"/>
            <a:ext cx="1563802" cy="732060"/>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Commence full product rollout</a:t>
            </a:r>
          </a:p>
        </p:txBody>
      </p:sp>
      <p:sp>
        <p:nvSpPr>
          <p:cNvPr id="18" name="Rectangle 17">
            <a:extLst>
              <a:ext uri="{FF2B5EF4-FFF2-40B4-BE49-F238E27FC236}">
                <a16:creationId xmlns:a16="http://schemas.microsoft.com/office/drawing/2014/main" id="{4E556450-9785-524E-B15B-D202A8F3B4ED}"/>
              </a:ext>
            </a:extLst>
          </p:cNvPr>
          <p:cNvSpPr/>
          <p:nvPr/>
        </p:nvSpPr>
        <p:spPr>
          <a:xfrm>
            <a:off x="540888" y="2832486"/>
            <a:ext cx="959958" cy="73206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Desc.c</a:t>
            </a:r>
          </a:p>
        </p:txBody>
      </p:sp>
      <p:sp>
        <p:nvSpPr>
          <p:cNvPr id="19" name="Rectangle 18">
            <a:extLst>
              <a:ext uri="{FF2B5EF4-FFF2-40B4-BE49-F238E27FC236}">
                <a16:creationId xmlns:a16="http://schemas.microsoft.com/office/drawing/2014/main" id="{10388BF1-C67F-A54C-ACC9-8E31E0A81C92}"/>
              </a:ext>
            </a:extLst>
          </p:cNvPr>
          <p:cNvSpPr/>
          <p:nvPr/>
        </p:nvSpPr>
        <p:spPr>
          <a:xfrm>
            <a:off x="540888" y="1976888"/>
            <a:ext cx="959958" cy="73206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Stage</a:t>
            </a:r>
          </a:p>
        </p:txBody>
      </p:sp>
      <p:sp>
        <p:nvSpPr>
          <p:cNvPr id="20" name="Rectangle 19">
            <a:extLst>
              <a:ext uri="{FF2B5EF4-FFF2-40B4-BE49-F238E27FC236}">
                <a16:creationId xmlns:a16="http://schemas.microsoft.com/office/drawing/2014/main" id="{21A57B4F-FD8B-9D48-AC52-D01D3E980FF9}"/>
              </a:ext>
            </a:extLst>
          </p:cNvPr>
          <p:cNvSpPr/>
          <p:nvPr/>
        </p:nvSpPr>
        <p:spPr>
          <a:xfrm>
            <a:off x="557924" y="2832486"/>
            <a:ext cx="959958" cy="73206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Descrip-</a:t>
            </a:r>
            <a:br>
              <a:rPr lang="en-US" sz="1200" b="1" dirty="0">
                <a:solidFill>
                  <a:schemeClr val="tx1"/>
                </a:solidFill>
              </a:rPr>
            </a:br>
            <a:r>
              <a:rPr lang="en-US" sz="1200" b="1" dirty="0">
                <a:solidFill>
                  <a:schemeClr val="tx1"/>
                </a:solidFill>
              </a:rPr>
              <a:t>tion</a:t>
            </a:r>
          </a:p>
        </p:txBody>
      </p:sp>
      <p:sp>
        <p:nvSpPr>
          <p:cNvPr id="36" name="Rectangle 35">
            <a:extLst>
              <a:ext uri="{FF2B5EF4-FFF2-40B4-BE49-F238E27FC236}">
                <a16:creationId xmlns:a16="http://schemas.microsoft.com/office/drawing/2014/main" id="{454FD548-FDF7-7148-AF91-9F5F00FBF73B}"/>
              </a:ext>
            </a:extLst>
          </p:cNvPr>
          <p:cNvSpPr/>
          <p:nvPr/>
        </p:nvSpPr>
        <p:spPr>
          <a:xfrm>
            <a:off x="1617639"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Product dev funding secured</a:t>
            </a:r>
          </a:p>
          <a:p>
            <a:pPr marL="179388" indent="-179388">
              <a:spcAft>
                <a:spcPts val="300"/>
              </a:spcAft>
              <a:buFont typeface="Arial" panose="020B0604020202020204" pitchFamily="34" charset="0"/>
              <a:buChar char="•"/>
            </a:pPr>
            <a:r>
              <a:rPr lang="en-US" sz="1200" dirty="0">
                <a:solidFill>
                  <a:schemeClr val="tx1"/>
                </a:solidFill>
              </a:rPr>
              <a:t>Supporting teams stood up</a:t>
            </a:r>
          </a:p>
        </p:txBody>
      </p:sp>
      <p:sp>
        <p:nvSpPr>
          <p:cNvPr id="37" name="Rectangle 36">
            <a:extLst>
              <a:ext uri="{FF2B5EF4-FFF2-40B4-BE49-F238E27FC236}">
                <a16:creationId xmlns:a16="http://schemas.microsoft.com/office/drawing/2014/main" id="{2DAFB6F8-3FA3-F941-9C37-8B67197A9745}"/>
              </a:ext>
            </a:extLst>
          </p:cNvPr>
          <p:cNvSpPr/>
          <p:nvPr/>
        </p:nvSpPr>
        <p:spPr>
          <a:xfrm>
            <a:off x="3264162"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High level product gaps agreed</a:t>
            </a:r>
          </a:p>
          <a:p>
            <a:pPr marL="179388" indent="-179388">
              <a:spcAft>
                <a:spcPts val="300"/>
              </a:spcAft>
              <a:buFont typeface="Arial" panose="020B0604020202020204" pitchFamily="34" charset="0"/>
              <a:buChar char="•"/>
            </a:pPr>
            <a:r>
              <a:rPr lang="en-US" sz="1200" dirty="0">
                <a:solidFill>
                  <a:schemeClr val="tx1"/>
                </a:solidFill>
              </a:rPr>
              <a:t>Various product opportunities identified</a:t>
            </a:r>
          </a:p>
          <a:p>
            <a:pPr marL="179388" indent="-179388">
              <a:spcAft>
                <a:spcPts val="300"/>
              </a:spcAft>
              <a:buFont typeface="Arial" panose="020B0604020202020204" pitchFamily="34" charset="0"/>
              <a:buChar char="•"/>
            </a:pPr>
            <a:r>
              <a:rPr lang="en-US" sz="1200" dirty="0">
                <a:solidFill>
                  <a:schemeClr val="tx1"/>
                </a:solidFill>
              </a:rPr>
              <a:t>Prioritization criteria agreed</a:t>
            </a:r>
          </a:p>
        </p:txBody>
      </p:sp>
      <p:sp>
        <p:nvSpPr>
          <p:cNvPr id="38" name="Rectangle 37">
            <a:extLst>
              <a:ext uri="{FF2B5EF4-FFF2-40B4-BE49-F238E27FC236}">
                <a16:creationId xmlns:a16="http://schemas.microsoft.com/office/drawing/2014/main" id="{A07844B9-3061-264A-AB56-F7920CF07687}"/>
              </a:ext>
            </a:extLst>
          </p:cNvPr>
          <p:cNvSpPr/>
          <p:nvPr/>
        </p:nvSpPr>
        <p:spPr>
          <a:xfrm>
            <a:off x="4910685"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1-2 key product opportunities prioritized</a:t>
            </a:r>
          </a:p>
          <a:p>
            <a:pPr marL="179388" indent="-179388">
              <a:spcAft>
                <a:spcPts val="300"/>
              </a:spcAft>
              <a:buFont typeface="Arial" panose="020B0604020202020204" pitchFamily="34" charset="0"/>
              <a:buChar char="•"/>
            </a:pPr>
            <a:r>
              <a:rPr lang="en-US" sz="1200" dirty="0">
                <a:solidFill>
                  <a:schemeClr val="tx1"/>
                </a:solidFill>
              </a:rPr>
              <a:t>Dedicated teams allocated to each opportunity</a:t>
            </a:r>
          </a:p>
        </p:txBody>
      </p:sp>
      <p:sp>
        <p:nvSpPr>
          <p:cNvPr id="39" name="Rectangle 38">
            <a:extLst>
              <a:ext uri="{FF2B5EF4-FFF2-40B4-BE49-F238E27FC236}">
                <a16:creationId xmlns:a16="http://schemas.microsoft.com/office/drawing/2014/main" id="{609991AD-6229-124C-B210-81DB7D72481D}"/>
              </a:ext>
            </a:extLst>
          </p:cNvPr>
          <p:cNvSpPr/>
          <p:nvPr/>
        </p:nvSpPr>
        <p:spPr>
          <a:xfrm>
            <a:off x="6557208"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Business case developed</a:t>
            </a:r>
          </a:p>
          <a:p>
            <a:pPr marL="179388" indent="-179388">
              <a:spcAft>
                <a:spcPts val="300"/>
              </a:spcAft>
              <a:buFont typeface="Arial" panose="020B0604020202020204" pitchFamily="34" charset="0"/>
              <a:buChar char="•"/>
            </a:pPr>
            <a:r>
              <a:rPr lang="en-US" sz="1200" dirty="0">
                <a:solidFill>
                  <a:schemeClr val="tx1"/>
                </a:solidFill>
              </a:rPr>
              <a:t>Delivery roadmap &amp; timeline agreed</a:t>
            </a:r>
          </a:p>
          <a:p>
            <a:pPr marL="179388" indent="-179388">
              <a:spcAft>
                <a:spcPts val="300"/>
              </a:spcAft>
              <a:buFont typeface="Arial" panose="020B0604020202020204" pitchFamily="34" charset="0"/>
              <a:buChar char="•"/>
            </a:pPr>
            <a:r>
              <a:rPr lang="en-US" sz="1200" dirty="0">
                <a:solidFill>
                  <a:schemeClr val="tx1"/>
                </a:solidFill>
              </a:rPr>
              <a:t>Funding requirements agreed</a:t>
            </a:r>
          </a:p>
        </p:txBody>
      </p:sp>
      <p:sp>
        <p:nvSpPr>
          <p:cNvPr id="40" name="Rectangle 39">
            <a:extLst>
              <a:ext uri="{FF2B5EF4-FFF2-40B4-BE49-F238E27FC236}">
                <a16:creationId xmlns:a16="http://schemas.microsoft.com/office/drawing/2014/main" id="{486060FA-4232-9041-A9EB-BC0485D75B0D}"/>
              </a:ext>
            </a:extLst>
          </p:cNvPr>
          <p:cNvSpPr/>
          <p:nvPr/>
        </p:nvSpPr>
        <p:spPr>
          <a:xfrm>
            <a:off x="8203731"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MVP developed and launched</a:t>
            </a:r>
          </a:p>
          <a:p>
            <a:pPr marL="179388" indent="-179388">
              <a:spcAft>
                <a:spcPts val="300"/>
              </a:spcAft>
              <a:buFont typeface="Arial" panose="020B0604020202020204" pitchFamily="34" charset="0"/>
              <a:buChar char="•"/>
            </a:pPr>
            <a:r>
              <a:rPr lang="en-US" sz="1200" dirty="0">
                <a:solidFill>
                  <a:schemeClr val="tx1"/>
                </a:solidFill>
              </a:rPr>
              <a:t>Customer feedback captured and actioned</a:t>
            </a:r>
          </a:p>
        </p:txBody>
      </p:sp>
      <p:sp>
        <p:nvSpPr>
          <p:cNvPr id="48" name="Rectangle 47">
            <a:extLst>
              <a:ext uri="{FF2B5EF4-FFF2-40B4-BE49-F238E27FC236}">
                <a16:creationId xmlns:a16="http://schemas.microsoft.com/office/drawing/2014/main" id="{5D12E942-E3D0-9446-96E8-B8DBDB6E9B03}"/>
              </a:ext>
            </a:extLst>
          </p:cNvPr>
          <p:cNvSpPr/>
          <p:nvPr/>
        </p:nvSpPr>
        <p:spPr>
          <a:xfrm>
            <a:off x="9850254" y="3705179"/>
            <a:ext cx="1563802" cy="165142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200" dirty="0">
                <a:solidFill>
                  <a:schemeClr val="tx1"/>
                </a:solidFill>
              </a:rPr>
              <a:t>Go-to-market strategy defined</a:t>
            </a:r>
          </a:p>
          <a:p>
            <a:pPr marL="179388" indent="-179388">
              <a:spcAft>
                <a:spcPts val="300"/>
              </a:spcAft>
              <a:buFont typeface="Arial" panose="020B0604020202020204" pitchFamily="34" charset="0"/>
              <a:buChar char="•"/>
            </a:pPr>
            <a:r>
              <a:rPr lang="en-US" sz="1200" dirty="0">
                <a:solidFill>
                  <a:schemeClr val="tx1"/>
                </a:solidFill>
              </a:rPr>
              <a:t>Timeline and roadmap agreed</a:t>
            </a:r>
          </a:p>
          <a:p>
            <a:pPr marL="179388" indent="-179388">
              <a:spcAft>
                <a:spcPts val="300"/>
              </a:spcAft>
              <a:buFont typeface="Arial" panose="020B0604020202020204" pitchFamily="34" charset="0"/>
              <a:buChar char="•"/>
            </a:pPr>
            <a:r>
              <a:rPr lang="en-US" sz="1200" dirty="0">
                <a:solidFill>
                  <a:schemeClr val="tx1"/>
                </a:solidFill>
              </a:rPr>
              <a:t>Solution moved to BAU</a:t>
            </a:r>
          </a:p>
        </p:txBody>
      </p:sp>
      <p:sp>
        <p:nvSpPr>
          <p:cNvPr id="49" name="Rectangle 48">
            <a:extLst>
              <a:ext uri="{FF2B5EF4-FFF2-40B4-BE49-F238E27FC236}">
                <a16:creationId xmlns:a16="http://schemas.microsoft.com/office/drawing/2014/main" id="{56DDDAA9-68A1-DC45-BE8F-46C1BF652F54}"/>
              </a:ext>
            </a:extLst>
          </p:cNvPr>
          <p:cNvSpPr/>
          <p:nvPr/>
        </p:nvSpPr>
        <p:spPr>
          <a:xfrm>
            <a:off x="636584" y="3705179"/>
            <a:ext cx="881298" cy="165142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Desc.c</a:t>
            </a:r>
          </a:p>
        </p:txBody>
      </p:sp>
      <p:sp>
        <p:nvSpPr>
          <p:cNvPr id="50" name="Rectangle 49">
            <a:extLst>
              <a:ext uri="{FF2B5EF4-FFF2-40B4-BE49-F238E27FC236}">
                <a16:creationId xmlns:a16="http://schemas.microsoft.com/office/drawing/2014/main" id="{B28FDC53-560A-6D4E-8227-CE7D9213A236}"/>
              </a:ext>
            </a:extLst>
          </p:cNvPr>
          <p:cNvSpPr/>
          <p:nvPr/>
        </p:nvSpPr>
        <p:spPr>
          <a:xfrm>
            <a:off x="557923" y="3705179"/>
            <a:ext cx="959958" cy="165142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Outcomes</a:t>
            </a:r>
          </a:p>
        </p:txBody>
      </p:sp>
      <p:sp>
        <p:nvSpPr>
          <p:cNvPr id="51" name="Rectangle 50">
            <a:extLst>
              <a:ext uri="{FF2B5EF4-FFF2-40B4-BE49-F238E27FC236}">
                <a16:creationId xmlns:a16="http://schemas.microsoft.com/office/drawing/2014/main" id="{8C689C78-96B6-0C43-9535-6BEC8132F94F}"/>
              </a:ext>
            </a:extLst>
          </p:cNvPr>
          <p:cNvSpPr/>
          <p:nvPr/>
        </p:nvSpPr>
        <p:spPr>
          <a:xfrm>
            <a:off x="1617640" y="5510970"/>
            <a:ext cx="9796416" cy="511735"/>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200" dirty="0">
                <a:solidFill>
                  <a:schemeClr val="tx1"/>
                </a:solidFill>
              </a:rPr>
              <a:t>Dedicated cross-functional product development teams, agile methodologies, committed funding pool, Executive sponsorship</a:t>
            </a:r>
          </a:p>
        </p:txBody>
      </p:sp>
      <p:sp>
        <p:nvSpPr>
          <p:cNvPr id="57" name="Rectangle 56">
            <a:extLst>
              <a:ext uri="{FF2B5EF4-FFF2-40B4-BE49-F238E27FC236}">
                <a16:creationId xmlns:a16="http://schemas.microsoft.com/office/drawing/2014/main" id="{40526A75-4792-6545-AB4F-73CBEF13C473}"/>
              </a:ext>
            </a:extLst>
          </p:cNvPr>
          <p:cNvSpPr/>
          <p:nvPr/>
        </p:nvSpPr>
        <p:spPr>
          <a:xfrm>
            <a:off x="540888" y="5510970"/>
            <a:ext cx="959958" cy="51173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Desc.c</a:t>
            </a:r>
          </a:p>
        </p:txBody>
      </p:sp>
      <p:sp>
        <p:nvSpPr>
          <p:cNvPr id="58" name="Rectangle 57">
            <a:extLst>
              <a:ext uri="{FF2B5EF4-FFF2-40B4-BE49-F238E27FC236}">
                <a16:creationId xmlns:a16="http://schemas.microsoft.com/office/drawing/2014/main" id="{F277B59A-7E0A-E14E-93F5-8659B129DF20}"/>
              </a:ext>
            </a:extLst>
          </p:cNvPr>
          <p:cNvSpPr/>
          <p:nvPr/>
        </p:nvSpPr>
        <p:spPr>
          <a:xfrm>
            <a:off x="557924" y="5510970"/>
            <a:ext cx="959958" cy="51173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ctr"/>
          <a:lstStyle/>
          <a:p>
            <a:pPr marL="11112">
              <a:spcAft>
                <a:spcPts val="300"/>
              </a:spcAft>
            </a:pPr>
            <a:r>
              <a:rPr lang="en-US" sz="1200" b="1" dirty="0">
                <a:solidFill>
                  <a:schemeClr val="tx1"/>
                </a:solidFill>
              </a:rPr>
              <a:t>Supported</a:t>
            </a:r>
            <a:br>
              <a:rPr lang="en-US" sz="1200" b="1" dirty="0">
                <a:solidFill>
                  <a:schemeClr val="tx1"/>
                </a:solidFill>
              </a:rPr>
            </a:br>
            <a:r>
              <a:rPr lang="en-US" sz="1200" b="1" dirty="0">
                <a:solidFill>
                  <a:schemeClr val="tx1"/>
                </a:solidFill>
              </a:rPr>
              <a:t>by</a:t>
            </a:r>
          </a:p>
        </p:txBody>
      </p:sp>
      <p:grpSp>
        <p:nvGrpSpPr>
          <p:cNvPr id="8" name="Group 7">
            <a:extLst>
              <a:ext uri="{FF2B5EF4-FFF2-40B4-BE49-F238E27FC236}">
                <a16:creationId xmlns:a16="http://schemas.microsoft.com/office/drawing/2014/main" id="{EC20F2E1-80F4-341E-A555-542711F4301E}"/>
              </a:ext>
            </a:extLst>
          </p:cNvPr>
          <p:cNvGrpSpPr/>
          <p:nvPr/>
        </p:nvGrpSpPr>
        <p:grpSpPr>
          <a:xfrm>
            <a:off x="1911029" y="1550724"/>
            <a:ext cx="977021" cy="338668"/>
            <a:chOff x="5129420" y="1537969"/>
            <a:chExt cx="977021" cy="338668"/>
          </a:xfrm>
        </p:grpSpPr>
        <p:sp>
          <p:nvSpPr>
            <p:cNvPr id="6" name="Rectangle 5">
              <a:extLst>
                <a:ext uri="{FF2B5EF4-FFF2-40B4-BE49-F238E27FC236}">
                  <a16:creationId xmlns:a16="http://schemas.microsoft.com/office/drawing/2014/main" id="{C409E450-B774-5AC0-3CEA-270FEBBEF7E3}"/>
                </a:ext>
              </a:extLst>
            </p:cNvPr>
            <p:cNvSpPr/>
            <p:nvPr/>
          </p:nvSpPr>
          <p:spPr>
            <a:xfrm>
              <a:off x="5129420" y="1537969"/>
              <a:ext cx="977021" cy="18488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000" b="1" dirty="0">
                  <a:solidFill>
                    <a:schemeClr val="accent2"/>
                  </a:solidFill>
                </a:rPr>
                <a:t>We are here</a:t>
              </a:r>
            </a:p>
          </p:txBody>
        </p:sp>
        <p:sp>
          <p:nvSpPr>
            <p:cNvPr id="7" name="Triangle 6">
              <a:extLst>
                <a:ext uri="{FF2B5EF4-FFF2-40B4-BE49-F238E27FC236}">
                  <a16:creationId xmlns:a16="http://schemas.microsoft.com/office/drawing/2014/main" id="{0266C92B-8425-DB17-4862-8383DBF03A58}"/>
                </a:ext>
              </a:extLst>
            </p:cNvPr>
            <p:cNvSpPr/>
            <p:nvPr/>
          </p:nvSpPr>
          <p:spPr>
            <a:xfrm rot="10800000">
              <a:off x="5529743" y="1754905"/>
              <a:ext cx="176373" cy="121732"/>
            </a:xfrm>
            <a:prstGeom prst="triangl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grpSp>
      <p:sp>
        <p:nvSpPr>
          <p:cNvPr id="3" name="Rectangle 2">
            <a:extLst>
              <a:ext uri="{FF2B5EF4-FFF2-40B4-BE49-F238E27FC236}">
                <a16:creationId xmlns:a16="http://schemas.microsoft.com/office/drawing/2014/main" id="{DF43B1DC-E35E-C7B4-A02E-9CDC6E65A0A9}"/>
              </a:ext>
            </a:extLst>
          </p:cNvPr>
          <p:cNvSpPr/>
          <p:nvPr/>
        </p:nvSpPr>
        <p:spPr>
          <a:xfrm>
            <a:off x="1551758" y="1959139"/>
            <a:ext cx="1697927" cy="346805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30" name="Chevron 29">
            <a:extLst>
              <a:ext uri="{FF2B5EF4-FFF2-40B4-BE49-F238E27FC236}">
                <a16:creationId xmlns:a16="http://schemas.microsoft.com/office/drawing/2014/main" id="{CD3948E8-D173-6948-AA15-7EEB018578A3}"/>
              </a:ext>
            </a:extLst>
          </p:cNvPr>
          <p:cNvSpPr/>
          <p:nvPr/>
        </p:nvSpPr>
        <p:spPr>
          <a:xfrm>
            <a:off x="9864764" y="2034542"/>
            <a:ext cx="1747478" cy="644163"/>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Adopt</a:t>
            </a:r>
          </a:p>
        </p:txBody>
      </p:sp>
      <p:sp>
        <p:nvSpPr>
          <p:cNvPr id="21" name="Chevron 20">
            <a:extLst>
              <a:ext uri="{FF2B5EF4-FFF2-40B4-BE49-F238E27FC236}">
                <a16:creationId xmlns:a16="http://schemas.microsoft.com/office/drawing/2014/main" id="{063C3E33-2115-034E-AC36-54262672E232}"/>
              </a:ext>
            </a:extLst>
          </p:cNvPr>
          <p:cNvSpPr/>
          <p:nvPr/>
        </p:nvSpPr>
        <p:spPr>
          <a:xfrm>
            <a:off x="1617639" y="2034542"/>
            <a:ext cx="1747478" cy="644163"/>
          </a:xfrm>
          <a:prstGeom prst="chevron">
            <a:avLst/>
          </a:prstGeom>
          <a:solidFill>
            <a:schemeClr val="bg1"/>
          </a:solid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Launch</a:t>
            </a:r>
          </a:p>
        </p:txBody>
      </p:sp>
      <p:sp>
        <p:nvSpPr>
          <p:cNvPr id="22" name="Chevron 21">
            <a:extLst>
              <a:ext uri="{FF2B5EF4-FFF2-40B4-BE49-F238E27FC236}">
                <a16:creationId xmlns:a16="http://schemas.microsoft.com/office/drawing/2014/main" id="{C69D6CB6-85B3-7246-A9F3-3C3EF7254D88}"/>
              </a:ext>
            </a:extLst>
          </p:cNvPr>
          <p:cNvSpPr/>
          <p:nvPr/>
        </p:nvSpPr>
        <p:spPr>
          <a:xfrm>
            <a:off x="3267064" y="2034542"/>
            <a:ext cx="1747478" cy="644163"/>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Discover</a:t>
            </a:r>
          </a:p>
        </p:txBody>
      </p:sp>
      <p:sp>
        <p:nvSpPr>
          <p:cNvPr id="23" name="Chevron 22">
            <a:extLst>
              <a:ext uri="{FF2B5EF4-FFF2-40B4-BE49-F238E27FC236}">
                <a16:creationId xmlns:a16="http://schemas.microsoft.com/office/drawing/2014/main" id="{116B8AF8-0CDA-FA46-9961-BD1911BE62BF}"/>
              </a:ext>
            </a:extLst>
          </p:cNvPr>
          <p:cNvSpPr/>
          <p:nvPr/>
        </p:nvSpPr>
        <p:spPr>
          <a:xfrm>
            <a:off x="4916488" y="2034542"/>
            <a:ext cx="1747478" cy="644163"/>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Define</a:t>
            </a:r>
          </a:p>
        </p:txBody>
      </p:sp>
      <p:sp>
        <p:nvSpPr>
          <p:cNvPr id="25" name="Chevron 24">
            <a:extLst>
              <a:ext uri="{FF2B5EF4-FFF2-40B4-BE49-F238E27FC236}">
                <a16:creationId xmlns:a16="http://schemas.microsoft.com/office/drawing/2014/main" id="{5B04C509-B944-E945-95DF-D5E6FCCB0727}"/>
              </a:ext>
            </a:extLst>
          </p:cNvPr>
          <p:cNvSpPr/>
          <p:nvPr/>
        </p:nvSpPr>
        <p:spPr>
          <a:xfrm>
            <a:off x="6565914" y="2034542"/>
            <a:ext cx="1747478" cy="644163"/>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Plan</a:t>
            </a:r>
          </a:p>
        </p:txBody>
      </p:sp>
      <p:sp>
        <p:nvSpPr>
          <p:cNvPr id="26" name="Chevron 25">
            <a:extLst>
              <a:ext uri="{FF2B5EF4-FFF2-40B4-BE49-F238E27FC236}">
                <a16:creationId xmlns:a16="http://schemas.microsoft.com/office/drawing/2014/main" id="{D000A700-5549-C043-B286-69E785EAA13C}"/>
              </a:ext>
            </a:extLst>
          </p:cNvPr>
          <p:cNvSpPr/>
          <p:nvPr/>
        </p:nvSpPr>
        <p:spPr>
          <a:xfrm>
            <a:off x="8215339" y="2034542"/>
            <a:ext cx="1747478" cy="644163"/>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Deliver</a:t>
            </a:r>
          </a:p>
        </p:txBody>
      </p:sp>
    </p:spTree>
    <p:extLst>
      <p:ext uri="{BB962C8B-B14F-4D97-AF65-F5344CB8AC3E}">
        <p14:creationId xmlns:p14="http://schemas.microsoft.com/office/powerpoint/2010/main" val="223294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29AB3B0A-F436-3F4F-9486-AE75B87718F1}"/>
              </a:ext>
            </a:extLst>
          </p:cNvPr>
          <p:cNvSpPr/>
          <p:nvPr/>
        </p:nvSpPr>
        <p:spPr>
          <a:xfrm>
            <a:off x="458927" y="15668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A0AB7B05-B932-7A4A-8744-DA4AA98E5FE3}"/>
              </a:ext>
            </a:extLst>
          </p:cNvPr>
          <p:cNvSpPr/>
          <p:nvPr/>
        </p:nvSpPr>
        <p:spPr>
          <a:xfrm>
            <a:off x="543987" y="1619059"/>
            <a:ext cx="5023436" cy="327077"/>
          </a:xfrm>
          <a:prstGeom prst="rect">
            <a:avLst/>
          </a:prstGeom>
        </p:spPr>
        <p:txBody>
          <a:bodyPr wrap="square">
            <a:spAutoFit/>
          </a:bodyPr>
          <a:lstStyle/>
          <a:p>
            <a:pPr>
              <a:lnSpc>
                <a:spcPct val="120000"/>
              </a:lnSpc>
              <a:buClr>
                <a:schemeClr val="accent1"/>
              </a:buClr>
            </a:pPr>
            <a:r>
              <a:rPr lang="en-US" sz="1400" b="1" dirty="0"/>
              <a:t>Key roles required for Product function</a:t>
            </a:r>
          </a:p>
        </p:txBody>
      </p:sp>
      <p:cxnSp>
        <p:nvCxnSpPr>
          <p:cNvPr id="12" name="Straight Connector 11">
            <a:extLst>
              <a:ext uri="{FF2B5EF4-FFF2-40B4-BE49-F238E27FC236}">
                <a16:creationId xmlns:a16="http://schemas.microsoft.com/office/drawing/2014/main" id="{0E64C88E-0D7E-8141-8C31-291925DBA014}"/>
              </a:ext>
            </a:extLst>
          </p:cNvPr>
          <p:cNvCxnSpPr>
            <a:cxnSpLocks/>
          </p:cNvCxnSpPr>
          <p:nvPr/>
        </p:nvCxnSpPr>
        <p:spPr>
          <a:xfrm>
            <a:off x="599143" y="2015594"/>
            <a:ext cx="10993714"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6C3F60A-1B78-9E43-B7A2-D7557E2B9814}"/>
              </a:ext>
            </a:extLst>
          </p:cNvPr>
          <p:cNvSpPr/>
          <p:nvPr/>
        </p:nvSpPr>
        <p:spPr>
          <a:xfrm>
            <a:off x="599143" y="2644742"/>
            <a:ext cx="1229656" cy="1769855"/>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Divisional</a:t>
            </a:r>
          </a:p>
        </p:txBody>
      </p:sp>
      <p:sp>
        <p:nvSpPr>
          <p:cNvPr id="32" name="Rectangle 31">
            <a:extLst>
              <a:ext uri="{FF2B5EF4-FFF2-40B4-BE49-F238E27FC236}">
                <a16:creationId xmlns:a16="http://schemas.microsoft.com/office/drawing/2014/main" id="{7E950765-B7AA-704C-AD7D-EA6275D43196}"/>
              </a:ext>
            </a:extLst>
          </p:cNvPr>
          <p:cNvSpPr/>
          <p:nvPr/>
        </p:nvSpPr>
        <p:spPr>
          <a:xfrm>
            <a:off x="1977069" y="2637442"/>
            <a:ext cx="2143518"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84150" indent="-184150">
              <a:buClr>
                <a:schemeClr val="accent1"/>
              </a:buClr>
              <a:buFont typeface="Arial" panose="020B0604020202020204" pitchFamily="34" charset="0"/>
              <a:buChar char="•"/>
            </a:pPr>
            <a:r>
              <a:rPr lang="en-US" sz="1400" dirty="0">
                <a:solidFill>
                  <a:schemeClr val="tx1"/>
                </a:solidFill>
              </a:rPr>
              <a:t>Key management roles</a:t>
            </a:r>
          </a:p>
        </p:txBody>
      </p:sp>
      <p:grpSp>
        <p:nvGrpSpPr>
          <p:cNvPr id="28" name="Group 27">
            <a:extLst>
              <a:ext uri="{FF2B5EF4-FFF2-40B4-BE49-F238E27FC236}">
                <a16:creationId xmlns:a16="http://schemas.microsoft.com/office/drawing/2014/main" id="{EA90EEBF-3FF6-094D-BCA1-E4039FB75CBF}"/>
              </a:ext>
            </a:extLst>
          </p:cNvPr>
          <p:cNvGrpSpPr/>
          <p:nvPr/>
        </p:nvGrpSpPr>
        <p:grpSpPr>
          <a:xfrm>
            <a:off x="1969018" y="2074342"/>
            <a:ext cx="2151570" cy="390875"/>
            <a:chOff x="2294355" y="1624719"/>
            <a:chExt cx="9303802" cy="390875"/>
          </a:xfrm>
        </p:grpSpPr>
        <p:sp>
          <p:nvSpPr>
            <p:cNvPr id="29" name="Rectangle 28">
              <a:extLst>
                <a:ext uri="{FF2B5EF4-FFF2-40B4-BE49-F238E27FC236}">
                  <a16:creationId xmlns:a16="http://schemas.microsoft.com/office/drawing/2014/main" id="{1A3D2962-A3A2-5D45-A78C-27F3DB1C6C10}"/>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Type</a:t>
              </a:r>
            </a:p>
          </p:txBody>
        </p:sp>
        <p:cxnSp>
          <p:nvCxnSpPr>
            <p:cNvPr id="30" name="Straight Connector 29">
              <a:extLst>
                <a:ext uri="{FF2B5EF4-FFF2-40B4-BE49-F238E27FC236}">
                  <a16:creationId xmlns:a16="http://schemas.microsoft.com/office/drawing/2014/main" id="{05BB58BA-3DE0-2B43-B670-7BC40B608250}"/>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6F3B4A-9289-C846-BE65-21B02A64B04B}"/>
              </a:ext>
            </a:extLst>
          </p:cNvPr>
          <p:cNvGrpSpPr/>
          <p:nvPr/>
        </p:nvGrpSpPr>
        <p:grpSpPr>
          <a:xfrm>
            <a:off x="4274308" y="2074342"/>
            <a:ext cx="3577339" cy="390875"/>
            <a:chOff x="2294355" y="1624719"/>
            <a:chExt cx="9303802" cy="390875"/>
          </a:xfrm>
        </p:grpSpPr>
        <p:sp>
          <p:nvSpPr>
            <p:cNvPr id="48" name="Rectangle 47">
              <a:extLst>
                <a:ext uri="{FF2B5EF4-FFF2-40B4-BE49-F238E27FC236}">
                  <a16:creationId xmlns:a16="http://schemas.microsoft.com/office/drawing/2014/main" id="{4A6847B4-C1ED-DC48-BF38-F88055F3720A}"/>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Roles included</a:t>
              </a:r>
            </a:p>
          </p:txBody>
        </p:sp>
        <p:cxnSp>
          <p:nvCxnSpPr>
            <p:cNvPr id="51" name="Straight Connector 50">
              <a:extLst>
                <a:ext uri="{FF2B5EF4-FFF2-40B4-BE49-F238E27FC236}">
                  <a16:creationId xmlns:a16="http://schemas.microsoft.com/office/drawing/2014/main" id="{799BDB37-7DB9-7A43-B957-148E3A5238F4}"/>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540A5213-8DB8-6246-AAA0-E9C6C59810B3}"/>
              </a:ext>
            </a:extLst>
          </p:cNvPr>
          <p:cNvGrpSpPr/>
          <p:nvPr/>
        </p:nvGrpSpPr>
        <p:grpSpPr>
          <a:xfrm>
            <a:off x="8000031" y="2074342"/>
            <a:ext cx="3592826" cy="390875"/>
            <a:chOff x="2294355" y="1624719"/>
            <a:chExt cx="9303802" cy="390875"/>
          </a:xfrm>
        </p:grpSpPr>
        <p:sp>
          <p:nvSpPr>
            <p:cNvPr id="58" name="Rectangle 57">
              <a:extLst>
                <a:ext uri="{FF2B5EF4-FFF2-40B4-BE49-F238E27FC236}">
                  <a16:creationId xmlns:a16="http://schemas.microsoft.com/office/drawing/2014/main" id="{3CE7A67B-F1FE-054C-A5F0-8807699435F7}"/>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Deployment process</a:t>
              </a:r>
            </a:p>
          </p:txBody>
        </p:sp>
        <p:cxnSp>
          <p:nvCxnSpPr>
            <p:cNvPr id="59" name="Straight Connector 58">
              <a:extLst>
                <a:ext uri="{FF2B5EF4-FFF2-40B4-BE49-F238E27FC236}">
                  <a16:creationId xmlns:a16="http://schemas.microsoft.com/office/drawing/2014/main" id="{38601EBA-D964-754C-BE0C-0A9D73EA4EDA}"/>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8F003225-D38F-2D47-BB22-8C5A4E90E6CF}"/>
              </a:ext>
            </a:extLst>
          </p:cNvPr>
          <p:cNvSpPr/>
          <p:nvPr/>
        </p:nvSpPr>
        <p:spPr>
          <a:xfrm>
            <a:off x="4278334" y="2641377"/>
            <a:ext cx="3563951"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mj-lt"/>
              <a:buAutoNum type="arabicPeriod"/>
            </a:pPr>
            <a:r>
              <a:rPr lang="en-US" sz="1400" dirty="0">
                <a:solidFill>
                  <a:schemeClr val="tx1"/>
                </a:solidFill>
              </a:rPr>
              <a:t>Executive Sponsor</a:t>
            </a:r>
          </a:p>
        </p:txBody>
      </p:sp>
      <p:sp>
        <p:nvSpPr>
          <p:cNvPr id="64" name="Rectangle 63">
            <a:extLst>
              <a:ext uri="{FF2B5EF4-FFF2-40B4-BE49-F238E27FC236}">
                <a16:creationId xmlns:a16="http://schemas.microsoft.com/office/drawing/2014/main" id="{FB922A89-161B-B549-9148-53EDD38E255A}"/>
              </a:ext>
            </a:extLst>
          </p:cNvPr>
          <p:cNvSpPr/>
          <p:nvPr/>
        </p:nvSpPr>
        <p:spPr>
          <a:xfrm>
            <a:off x="8004058" y="2644742"/>
            <a:ext cx="3592826"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Arial" panose="020B0604020202020204" pitchFamily="34" charset="0"/>
              <a:buChar char="•"/>
            </a:pPr>
            <a:r>
              <a:rPr lang="en-US" sz="1400" dirty="0">
                <a:solidFill>
                  <a:schemeClr val="tx1"/>
                </a:solidFill>
              </a:rPr>
              <a:t>Selected by Divisional CEO</a:t>
            </a:r>
          </a:p>
        </p:txBody>
      </p:sp>
      <p:sp>
        <p:nvSpPr>
          <p:cNvPr id="65" name="Rectangle 64">
            <a:extLst>
              <a:ext uri="{FF2B5EF4-FFF2-40B4-BE49-F238E27FC236}">
                <a16:creationId xmlns:a16="http://schemas.microsoft.com/office/drawing/2014/main" id="{567DD573-500A-E848-8B60-88981B4CE281}"/>
              </a:ext>
            </a:extLst>
          </p:cNvPr>
          <p:cNvSpPr/>
          <p:nvPr/>
        </p:nvSpPr>
        <p:spPr>
          <a:xfrm>
            <a:off x="1977069" y="3556073"/>
            <a:ext cx="2143518"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84150" indent="-184150">
              <a:buClr>
                <a:schemeClr val="accent1"/>
              </a:buClr>
              <a:buFont typeface="Arial" panose="020B0604020202020204" pitchFamily="34" charset="0"/>
              <a:buChar char="•"/>
            </a:pPr>
            <a:r>
              <a:rPr lang="en-US" sz="1400" dirty="0">
                <a:solidFill>
                  <a:schemeClr val="tx1"/>
                </a:solidFill>
              </a:rPr>
              <a:t>General program roles</a:t>
            </a:r>
          </a:p>
        </p:txBody>
      </p:sp>
      <p:sp>
        <p:nvSpPr>
          <p:cNvPr id="66" name="Rectangle 65">
            <a:extLst>
              <a:ext uri="{FF2B5EF4-FFF2-40B4-BE49-F238E27FC236}">
                <a16:creationId xmlns:a16="http://schemas.microsoft.com/office/drawing/2014/main" id="{6B274497-97AD-5B43-B6B5-0C44C540E5FD}"/>
              </a:ext>
            </a:extLst>
          </p:cNvPr>
          <p:cNvSpPr/>
          <p:nvPr/>
        </p:nvSpPr>
        <p:spPr>
          <a:xfrm>
            <a:off x="4278334" y="3560008"/>
            <a:ext cx="3563951"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mj-lt"/>
              <a:buAutoNum type="arabicPeriod"/>
            </a:pPr>
            <a:r>
              <a:rPr lang="en-US" sz="1400" dirty="0">
                <a:solidFill>
                  <a:schemeClr val="tx1"/>
                </a:solidFill>
              </a:rPr>
              <a:t>Program Director</a:t>
            </a:r>
          </a:p>
          <a:p>
            <a:pPr marL="228600" indent="-228600">
              <a:buClr>
                <a:schemeClr val="accent1"/>
              </a:buClr>
              <a:buFont typeface="+mj-lt"/>
              <a:buAutoNum type="arabicPeriod"/>
            </a:pPr>
            <a:r>
              <a:rPr lang="en-US" sz="1400" dirty="0">
                <a:solidFill>
                  <a:schemeClr val="tx1"/>
                </a:solidFill>
              </a:rPr>
              <a:t>Commercial Director</a:t>
            </a:r>
          </a:p>
        </p:txBody>
      </p:sp>
      <p:sp>
        <p:nvSpPr>
          <p:cNvPr id="68" name="Rectangle 67">
            <a:extLst>
              <a:ext uri="{FF2B5EF4-FFF2-40B4-BE49-F238E27FC236}">
                <a16:creationId xmlns:a16="http://schemas.microsoft.com/office/drawing/2014/main" id="{CDCD5373-3C29-B144-AAB7-FA5E98495F2D}"/>
              </a:ext>
            </a:extLst>
          </p:cNvPr>
          <p:cNvSpPr/>
          <p:nvPr/>
        </p:nvSpPr>
        <p:spPr>
          <a:xfrm>
            <a:off x="8004058" y="3563373"/>
            <a:ext cx="3592826"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Arial" panose="020B0604020202020204" pitchFamily="34" charset="0"/>
              <a:buChar char="•"/>
            </a:pPr>
            <a:r>
              <a:rPr lang="en-US" sz="1400" dirty="0">
                <a:solidFill>
                  <a:schemeClr val="tx1"/>
                </a:solidFill>
              </a:rPr>
              <a:t>Direct hire by Divisional leadership, preference for internal hires</a:t>
            </a:r>
          </a:p>
        </p:txBody>
      </p:sp>
      <p:cxnSp>
        <p:nvCxnSpPr>
          <p:cNvPr id="69" name="Straight Connector 68">
            <a:extLst>
              <a:ext uri="{FF2B5EF4-FFF2-40B4-BE49-F238E27FC236}">
                <a16:creationId xmlns:a16="http://schemas.microsoft.com/office/drawing/2014/main" id="{C55CFF02-163F-494A-B8DF-EB5135EEE640}"/>
              </a:ext>
            </a:extLst>
          </p:cNvPr>
          <p:cNvCxnSpPr>
            <a:cxnSpLocks/>
          </p:cNvCxnSpPr>
          <p:nvPr/>
        </p:nvCxnSpPr>
        <p:spPr>
          <a:xfrm>
            <a:off x="1969016" y="3526023"/>
            <a:ext cx="961578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695C5C2-D858-3448-9250-F3253DE8E4F1}"/>
              </a:ext>
            </a:extLst>
          </p:cNvPr>
          <p:cNvCxnSpPr>
            <a:cxnSpLocks/>
          </p:cNvCxnSpPr>
          <p:nvPr/>
        </p:nvCxnSpPr>
        <p:spPr>
          <a:xfrm>
            <a:off x="1977069" y="4444652"/>
            <a:ext cx="961578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FD9256F-BE8A-314C-98F5-897038BEE14F}"/>
              </a:ext>
            </a:extLst>
          </p:cNvPr>
          <p:cNvSpPr/>
          <p:nvPr/>
        </p:nvSpPr>
        <p:spPr>
          <a:xfrm>
            <a:off x="599143" y="4484079"/>
            <a:ext cx="1229656" cy="86773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Specialists</a:t>
            </a:r>
          </a:p>
        </p:txBody>
      </p:sp>
      <p:cxnSp>
        <p:nvCxnSpPr>
          <p:cNvPr id="76" name="Straight Connector 75">
            <a:extLst>
              <a:ext uri="{FF2B5EF4-FFF2-40B4-BE49-F238E27FC236}">
                <a16:creationId xmlns:a16="http://schemas.microsoft.com/office/drawing/2014/main" id="{B9E8F566-8DD2-B841-A2D6-B075848A0198}"/>
              </a:ext>
            </a:extLst>
          </p:cNvPr>
          <p:cNvCxnSpPr>
            <a:cxnSpLocks/>
          </p:cNvCxnSpPr>
          <p:nvPr/>
        </p:nvCxnSpPr>
        <p:spPr>
          <a:xfrm>
            <a:off x="1985123" y="5384643"/>
            <a:ext cx="961578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2910923-D414-8D42-867C-4AF59D2CACA5}"/>
              </a:ext>
            </a:extLst>
          </p:cNvPr>
          <p:cNvSpPr/>
          <p:nvPr/>
        </p:nvSpPr>
        <p:spPr>
          <a:xfrm>
            <a:off x="599143" y="5421292"/>
            <a:ext cx="1229656" cy="67857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Enterprise</a:t>
            </a:r>
          </a:p>
        </p:txBody>
      </p:sp>
      <p:sp>
        <p:nvSpPr>
          <p:cNvPr id="78" name="Rectangle 77">
            <a:extLst>
              <a:ext uri="{FF2B5EF4-FFF2-40B4-BE49-F238E27FC236}">
                <a16:creationId xmlns:a16="http://schemas.microsoft.com/office/drawing/2014/main" id="{10376FD6-B150-8E4B-AEC6-F1F22BF10940}"/>
              </a:ext>
            </a:extLst>
          </p:cNvPr>
          <p:cNvSpPr/>
          <p:nvPr/>
        </p:nvSpPr>
        <p:spPr>
          <a:xfrm>
            <a:off x="1977069" y="5426557"/>
            <a:ext cx="2143518" cy="67137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84150" indent="-184150">
              <a:buClr>
                <a:schemeClr val="accent1"/>
              </a:buClr>
              <a:buFont typeface="Arial" panose="020B0604020202020204" pitchFamily="34" charset="0"/>
              <a:buChar char="•"/>
            </a:pPr>
            <a:r>
              <a:rPr lang="en-US" sz="1400" dirty="0">
                <a:solidFill>
                  <a:schemeClr val="tx1"/>
                </a:solidFill>
              </a:rPr>
              <a:t>Enterprise capability</a:t>
            </a:r>
          </a:p>
        </p:txBody>
      </p:sp>
      <p:sp>
        <p:nvSpPr>
          <p:cNvPr id="79" name="Rectangle 78">
            <a:extLst>
              <a:ext uri="{FF2B5EF4-FFF2-40B4-BE49-F238E27FC236}">
                <a16:creationId xmlns:a16="http://schemas.microsoft.com/office/drawing/2014/main" id="{DEADCFB1-31FA-DE48-9D24-CAAA060F04D6}"/>
              </a:ext>
            </a:extLst>
          </p:cNvPr>
          <p:cNvSpPr/>
          <p:nvPr/>
        </p:nvSpPr>
        <p:spPr>
          <a:xfrm>
            <a:off x="4278334" y="5430492"/>
            <a:ext cx="3563951" cy="67137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mj-lt"/>
              <a:buAutoNum type="arabicPeriod"/>
            </a:pPr>
            <a:r>
              <a:rPr lang="en-US" sz="1400" dirty="0">
                <a:solidFill>
                  <a:schemeClr val="tx1"/>
                </a:solidFill>
              </a:rPr>
              <a:t>Technical architect</a:t>
            </a:r>
          </a:p>
          <a:p>
            <a:pPr marL="228600" indent="-228600">
              <a:buClr>
                <a:schemeClr val="accent1"/>
              </a:buClr>
              <a:buFont typeface="+mj-lt"/>
              <a:buAutoNum type="arabicPeriod"/>
            </a:pPr>
            <a:r>
              <a:rPr lang="en-US" sz="1400" dirty="0">
                <a:solidFill>
                  <a:schemeClr val="tx1"/>
                </a:solidFill>
              </a:rPr>
              <a:t>Commercial manager</a:t>
            </a:r>
          </a:p>
          <a:p>
            <a:pPr marL="228600" indent="-228600">
              <a:buClr>
                <a:schemeClr val="accent1"/>
              </a:buClr>
              <a:buFont typeface="+mj-lt"/>
              <a:buAutoNum type="arabicPeriod"/>
            </a:pPr>
            <a:r>
              <a:rPr lang="en-US" sz="1400" dirty="0">
                <a:solidFill>
                  <a:schemeClr val="tx1"/>
                </a:solidFill>
              </a:rPr>
              <a:t>Risk and compliance officer</a:t>
            </a:r>
          </a:p>
          <a:p>
            <a:pPr marL="228600" indent="-228600">
              <a:buClr>
                <a:schemeClr val="accent1"/>
              </a:buClr>
              <a:buFont typeface="+mj-lt"/>
              <a:buAutoNum type="arabicPeriod"/>
            </a:pPr>
            <a:endParaRPr lang="en-US" sz="1400" dirty="0">
              <a:solidFill>
                <a:schemeClr val="tx1"/>
              </a:solidFill>
            </a:endParaRPr>
          </a:p>
        </p:txBody>
      </p:sp>
      <p:sp>
        <p:nvSpPr>
          <p:cNvPr id="81" name="Rectangle 80">
            <a:extLst>
              <a:ext uri="{FF2B5EF4-FFF2-40B4-BE49-F238E27FC236}">
                <a16:creationId xmlns:a16="http://schemas.microsoft.com/office/drawing/2014/main" id="{242809BB-8F3E-1841-9D4F-046267CE8CB7}"/>
              </a:ext>
            </a:extLst>
          </p:cNvPr>
          <p:cNvSpPr/>
          <p:nvPr/>
        </p:nvSpPr>
        <p:spPr>
          <a:xfrm>
            <a:off x="8004058" y="5433857"/>
            <a:ext cx="3592826" cy="67137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Arial" panose="020B0604020202020204" pitchFamily="34" charset="0"/>
              <a:buChar char="•"/>
            </a:pPr>
            <a:r>
              <a:rPr lang="en-US" sz="1400" dirty="0">
                <a:solidFill>
                  <a:schemeClr val="tx1"/>
                </a:solidFill>
              </a:rPr>
              <a:t>Seconded from internal Enterprise division</a:t>
            </a:r>
          </a:p>
        </p:txBody>
      </p:sp>
      <p:sp>
        <p:nvSpPr>
          <p:cNvPr id="9" name="Title 8">
            <a:extLst>
              <a:ext uri="{FF2B5EF4-FFF2-40B4-BE49-F238E27FC236}">
                <a16:creationId xmlns:a16="http://schemas.microsoft.com/office/drawing/2014/main" id="{6CE3FA55-B7D1-4144-AA8C-407A3F131164}"/>
              </a:ext>
            </a:extLst>
          </p:cNvPr>
          <p:cNvSpPr>
            <a:spLocks noGrp="1"/>
          </p:cNvSpPr>
          <p:nvPr>
            <p:ph type="title"/>
          </p:nvPr>
        </p:nvSpPr>
        <p:spPr/>
        <p:txBody>
          <a:bodyPr vert="horz"/>
          <a:lstStyle/>
          <a:p>
            <a:r>
              <a:rPr lang="en-US" dirty="0"/>
              <a:t>We have hired key roles to expedite product development</a:t>
            </a:r>
          </a:p>
        </p:txBody>
      </p:sp>
      <p:sp>
        <p:nvSpPr>
          <p:cNvPr id="2" name="Rectangle 1">
            <a:extLst>
              <a:ext uri="{FF2B5EF4-FFF2-40B4-BE49-F238E27FC236}">
                <a16:creationId xmlns:a16="http://schemas.microsoft.com/office/drawing/2014/main" id="{D7B0ADFE-A0EB-A7EB-18DB-E41492F4BB79}"/>
              </a:ext>
            </a:extLst>
          </p:cNvPr>
          <p:cNvSpPr/>
          <p:nvPr/>
        </p:nvSpPr>
        <p:spPr>
          <a:xfrm>
            <a:off x="1977069" y="4491315"/>
            <a:ext cx="2143518"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84150" indent="-184150">
              <a:buClr>
                <a:schemeClr val="accent1"/>
              </a:buClr>
              <a:buFont typeface="Arial" panose="020B0604020202020204" pitchFamily="34" charset="0"/>
              <a:buChar char="•"/>
            </a:pPr>
            <a:r>
              <a:rPr lang="en-US" sz="1400" dirty="0">
                <a:solidFill>
                  <a:schemeClr val="tx1"/>
                </a:solidFill>
              </a:rPr>
              <a:t>Key product development roles</a:t>
            </a:r>
          </a:p>
        </p:txBody>
      </p:sp>
      <p:sp>
        <p:nvSpPr>
          <p:cNvPr id="3" name="Rectangle 2">
            <a:extLst>
              <a:ext uri="{FF2B5EF4-FFF2-40B4-BE49-F238E27FC236}">
                <a16:creationId xmlns:a16="http://schemas.microsoft.com/office/drawing/2014/main" id="{E4C4AB46-01BC-5ABB-07CF-BA56E6D06114}"/>
              </a:ext>
            </a:extLst>
          </p:cNvPr>
          <p:cNvSpPr/>
          <p:nvPr/>
        </p:nvSpPr>
        <p:spPr>
          <a:xfrm>
            <a:off x="4278334" y="4506339"/>
            <a:ext cx="3563951"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mj-lt"/>
              <a:buAutoNum type="arabicPeriod"/>
            </a:pPr>
            <a:r>
              <a:rPr lang="en-US" sz="1400" dirty="0">
                <a:solidFill>
                  <a:schemeClr val="tx1"/>
                </a:solidFill>
              </a:rPr>
              <a:t>Product Manager</a:t>
            </a:r>
          </a:p>
          <a:p>
            <a:pPr marL="228600" indent="-228600">
              <a:buClr>
                <a:schemeClr val="accent1"/>
              </a:buClr>
              <a:buFont typeface="+mj-lt"/>
              <a:buAutoNum type="arabicPeriod"/>
            </a:pPr>
            <a:r>
              <a:rPr lang="en-US" sz="1400" dirty="0">
                <a:solidFill>
                  <a:schemeClr val="tx1"/>
                </a:solidFill>
              </a:rPr>
              <a:t>Tech Lead</a:t>
            </a:r>
          </a:p>
          <a:p>
            <a:pPr marL="228600" indent="-228600">
              <a:buClr>
                <a:schemeClr val="accent1"/>
              </a:buClr>
              <a:buFont typeface="+mj-lt"/>
              <a:buAutoNum type="arabicPeriod"/>
            </a:pPr>
            <a:r>
              <a:rPr lang="en-US" sz="1400" dirty="0">
                <a:solidFill>
                  <a:schemeClr val="tx1"/>
                </a:solidFill>
              </a:rPr>
              <a:t>UX Designer &amp; QA Lead</a:t>
            </a:r>
          </a:p>
        </p:txBody>
      </p:sp>
      <p:sp>
        <p:nvSpPr>
          <p:cNvPr id="5" name="Rectangle 4">
            <a:extLst>
              <a:ext uri="{FF2B5EF4-FFF2-40B4-BE49-F238E27FC236}">
                <a16:creationId xmlns:a16="http://schemas.microsoft.com/office/drawing/2014/main" id="{C275BEE8-E75A-D5EC-5C1B-B618465FE3ED}"/>
              </a:ext>
            </a:extLst>
          </p:cNvPr>
          <p:cNvSpPr/>
          <p:nvPr/>
        </p:nvSpPr>
        <p:spPr>
          <a:xfrm>
            <a:off x="8004058" y="4498794"/>
            <a:ext cx="3592826" cy="85853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28600" indent="-228600">
              <a:buClr>
                <a:schemeClr val="accent1"/>
              </a:buClr>
              <a:buFont typeface="Arial" panose="020B0604020202020204" pitchFamily="34" charset="0"/>
              <a:buChar char="•"/>
            </a:pPr>
            <a:r>
              <a:rPr lang="en-US" sz="1400" dirty="0">
                <a:solidFill>
                  <a:schemeClr val="tx1"/>
                </a:solidFill>
              </a:rPr>
              <a:t>Selected by Program Director</a:t>
            </a:r>
          </a:p>
        </p:txBody>
      </p:sp>
    </p:spTree>
    <p:extLst>
      <p:ext uri="{BB962C8B-B14F-4D97-AF65-F5344CB8AC3E}">
        <p14:creationId xmlns:p14="http://schemas.microsoft.com/office/powerpoint/2010/main" val="65494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We will deliver products using cross-functional squads that are supported by other functions</a:t>
            </a:r>
          </a:p>
        </p:txBody>
      </p:sp>
      <p:sp>
        <p:nvSpPr>
          <p:cNvPr id="4" name="Rectangle 3">
            <a:extLst>
              <a:ext uri="{FF2B5EF4-FFF2-40B4-BE49-F238E27FC236}">
                <a16:creationId xmlns:a16="http://schemas.microsoft.com/office/drawing/2014/main" id="{AD6C9A42-EC09-B555-23DA-FCC78724E9D1}"/>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6" name="Rectangle 5">
            <a:extLst>
              <a:ext uri="{FF2B5EF4-FFF2-40B4-BE49-F238E27FC236}">
                <a16:creationId xmlns:a16="http://schemas.microsoft.com/office/drawing/2014/main" id="{A8105C53-5F8A-9DF4-FE6C-D9AFBE156AF6}"/>
              </a:ext>
            </a:extLst>
          </p:cNvPr>
          <p:cNvSpPr/>
          <p:nvPr/>
        </p:nvSpPr>
        <p:spPr>
          <a:xfrm>
            <a:off x="693733"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7" name="Rectangle 6">
            <a:extLst>
              <a:ext uri="{FF2B5EF4-FFF2-40B4-BE49-F238E27FC236}">
                <a16:creationId xmlns:a16="http://schemas.microsoft.com/office/drawing/2014/main" id="{E7DDFD13-1D76-CCE7-103A-CA7FF161B030}"/>
              </a:ext>
            </a:extLst>
          </p:cNvPr>
          <p:cNvSpPr/>
          <p:nvPr/>
        </p:nvSpPr>
        <p:spPr>
          <a:xfrm>
            <a:off x="3434456"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8" name="Rectangle 7">
            <a:extLst>
              <a:ext uri="{FF2B5EF4-FFF2-40B4-BE49-F238E27FC236}">
                <a16:creationId xmlns:a16="http://schemas.microsoft.com/office/drawing/2014/main" id="{C32A2E30-3AB7-937A-A745-9189231602BC}"/>
              </a:ext>
            </a:extLst>
          </p:cNvPr>
          <p:cNvSpPr/>
          <p:nvPr/>
        </p:nvSpPr>
        <p:spPr>
          <a:xfrm>
            <a:off x="6175179" y="2172823"/>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9" name="Rectangle 8">
            <a:extLst>
              <a:ext uri="{FF2B5EF4-FFF2-40B4-BE49-F238E27FC236}">
                <a16:creationId xmlns:a16="http://schemas.microsoft.com/office/drawing/2014/main" id="{F1D31968-F6DE-DF66-F782-3E2E74AAD4FF}"/>
              </a:ext>
            </a:extLst>
          </p:cNvPr>
          <p:cNvSpPr/>
          <p:nvPr/>
        </p:nvSpPr>
        <p:spPr>
          <a:xfrm>
            <a:off x="8915901"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11" name="Rectangle 10">
            <a:extLst>
              <a:ext uri="{FF2B5EF4-FFF2-40B4-BE49-F238E27FC236}">
                <a16:creationId xmlns:a16="http://schemas.microsoft.com/office/drawing/2014/main" id="{915AC497-4982-1266-3766-70C9387C1650}"/>
              </a:ext>
            </a:extLst>
          </p:cNvPr>
          <p:cNvSpPr/>
          <p:nvPr/>
        </p:nvSpPr>
        <p:spPr>
          <a:xfrm>
            <a:off x="458926" y="1495616"/>
            <a:ext cx="11274147"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Cross-Functional Teams</a:t>
            </a:r>
          </a:p>
        </p:txBody>
      </p:sp>
      <p:sp>
        <p:nvSpPr>
          <p:cNvPr id="13" name="Rectangle 12">
            <a:extLst>
              <a:ext uri="{FF2B5EF4-FFF2-40B4-BE49-F238E27FC236}">
                <a16:creationId xmlns:a16="http://schemas.microsoft.com/office/drawing/2014/main" id="{9AD80A2E-9665-DB82-3A3D-E67027B492EB}"/>
              </a:ext>
            </a:extLst>
          </p:cNvPr>
          <p:cNvSpPr/>
          <p:nvPr/>
        </p:nvSpPr>
        <p:spPr>
          <a:xfrm>
            <a:off x="693734" y="2167529"/>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1</a:t>
            </a:r>
          </a:p>
        </p:txBody>
      </p:sp>
      <p:sp>
        <p:nvSpPr>
          <p:cNvPr id="14" name="Rectangle 13">
            <a:extLst>
              <a:ext uri="{FF2B5EF4-FFF2-40B4-BE49-F238E27FC236}">
                <a16:creationId xmlns:a16="http://schemas.microsoft.com/office/drawing/2014/main" id="{1EE422BF-A8B4-C5E5-5BB4-7703BE54C3EE}"/>
              </a:ext>
            </a:extLst>
          </p:cNvPr>
          <p:cNvSpPr/>
          <p:nvPr/>
        </p:nvSpPr>
        <p:spPr>
          <a:xfrm>
            <a:off x="3434455" y="2167529"/>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2</a:t>
            </a:r>
          </a:p>
        </p:txBody>
      </p:sp>
      <p:sp>
        <p:nvSpPr>
          <p:cNvPr id="15" name="Rectangle 14">
            <a:extLst>
              <a:ext uri="{FF2B5EF4-FFF2-40B4-BE49-F238E27FC236}">
                <a16:creationId xmlns:a16="http://schemas.microsoft.com/office/drawing/2014/main" id="{24792FDF-371C-0EC3-3E50-1FACDF892551}"/>
              </a:ext>
            </a:extLst>
          </p:cNvPr>
          <p:cNvSpPr/>
          <p:nvPr/>
        </p:nvSpPr>
        <p:spPr>
          <a:xfrm>
            <a:off x="6175179" y="2170374"/>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3</a:t>
            </a:r>
          </a:p>
        </p:txBody>
      </p:sp>
      <p:sp>
        <p:nvSpPr>
          <p:cNvPr id="16" name="Rectangle 15">
            <a:extLst>
              <a:ext uri="{FF2B5EF4-FFF2-40B4-BE49-F238E27FC236}">
                <a16:creationId xmlns:a16="http://schemas.microsoft.com/office/drawing/2014/main" id="{D6A38953-F838-3D22-1A5B-325333F506A7}"/>
              </a:ext>
            </a:extLst>
          </p:cNvPr>
          <p:cNvSpPr/>
          <p:nvPr/>
        </p:nvSpPr>
        <p:spPr>
          <a:xfrm>
            <a:off x="8915901" y="2164416"/>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4</a:t>
            </a:r>
          </a:p>
        </p:txBody>
      </p:sp>
      <p:sp>
        <p:nvSpPr>
          <p:cNvPr id="12" name="Rectangle 11">
            <a:extLst>
              <a:ext uri="{FF2B5EF4-FFF2-40B4-BE49-F238E27FC236}">
                <a16:creationId xmlns:a16="http://schemas.microsoft.com/office/drawing/2014/main" id="{F9B67C59-B67C-5763-6FE2-96E976F15354}"/>
              </a:ext>
            </a:extLst>
          </p:cNvPr>
          <p:cNvSpPr/>
          <p:nvPr/>
        </p:nvSpPr>
        <p:spPr>
          <a:xfrm>
            <a:off x="693733" y="5330825"/>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Infrastructure &amp; Security</a:t>
            </a:r>
          </a:p>
        </p:txBody>
      </p:sp>
      <p:sp>
        <p:nvSpPr>
          <p:cNvPr id="19" name="Rectangle 18">
            <a:extLst>
              <a:ext uri="{FF2B5EF4-FFF2-40B4-BE49-F238E27FC236}">
                <a16:creationId xmlns:a16="http://schemas.microsoft.com/office/drawing/2014/main" id="{A69AD640-7DB2-EDC6-99A3-5D51A67E971D}"/>
              </a:ext>
            </a:extLst>
          </p:cNvPr>
          <p:cNvSpPr/>
          <p:nvPr/>
        </p:nvSpPr>
        <p:spPr>
          <a:xfrm>
            <a:off x="4353555" y="5330824"/>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Risk &amp; Compliance</a:t>
            </a:r>
          </a:p>
        </p:txBody>
      </p:sp>
      <p:sp>
        <p:nvSpPr>
          <p:cNvPr id="21" name="Rectangle 20">
            <a:extLst>
              <a:ext uri="{FF2B5EF4-FFF2-40B4-BE49-F238E27FC236}">
                <a16:creationId xmlns:a16="http://schemas.microsoft.com/office/drawing/2014/main" id="{856B8C7B-B255-1FA0-B770-517ABC26A1C0}"/>
              </a:ext>
            </a:extLst>
          </p:cNvPr>
          <p:cNvSpPr/>
          <p:nvPr/>
        </p:nvSpPr>
        <p:spPr>
          <a:xfrm>
            <a:off x="8013377" y="5330823"/>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Commercial, Sales &amp; Marketing</a:t>
            </a:r>
          </a:p>
        </p:txBody>
      </p:sp>
      <p:sp>
        <p:nvSpPr>
          <p:cNvPr id="23" name="Triangle 22">
            <a:extLst>
              <a:ext uri="{FF2B5EF4-FFF2-40B4-BE49-F238E27FC236}">
                <a16:creationId xmlns:a16="http://schemas.microsoft.com/office/drawing/2014/main" id="{8DD26DA0-DEEA-9931-CA3E-4308C9992FEA}"/>
              </a:ext>
            </a:extLst>
          </p:cNvPr>
          <p:cNvSpPr/>
          <p:nvPr/>
        </p:nvSpPr>
        <p:spPr>
          <a:xfrm rot="10800000">
            <a:off x="658547" y="4656063"/>
            <a:ext cx="10754556" cy="511359"/>
          </a:xfrm>
          <a:prstGeom prst="triangle">
            <a:avLst>
              <a:gd name="adj" fmla="val 49737"/>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l">
              <a:lnSpc>
                <a:spcPct val="120000"/>
              </a:lnSpc>
            </a:pPr>
            <a:endParaRPr lang="en-US" sz="1400" dirty="0">
              <a:solidFill>
                <a:schemeClr val="tx1"/>
              </a:solidFill>
            </a:endParaRPr>
          </a:p>
        </p:txBody>
      </p:sp>
      <p:sp>
        <p:nvSpPr>
          <p:cNvPr id="24" name="Rectangle 23">
            <a:extLst>
              <a:ext uri="{FF2B5EF4-FFF2-40B4-BE49-F238E27FC236}">
                <a16:creationId xmlns:a16="http://schemas.microsoft.com/office/drawing/2014/main" id="{A48C4EB5-EEA1-B5A8-B4E8-53016689BEDC}"/>
              </a:ext>
            </a:extLst>
          </p:cNvPr>
          <p:cNvSpPr/>
          <p:nvPr/>
        </p:nvSpPr>
        <p:spPr>
          <a:xfrm>
            <a:off x="5305450" y="4689911"/>
            <a:ext cx="1572414" cy="4000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Supported by</a:t>
            </a:r>
          </a:p>
        </p:txBody>
      </p:sp>
    </p:spTree>
    <p:extLst>
      <p:ext uri="{BB962C8B-B14F-4D97-AF65-F5344CB8AC3E}">
        <p14:creationId xmlns:p14="http://schemas.microsoft.com/office/powerpoint/2010/main" val="291777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Each cross-functional squad will be led by a Product Manager with expertise in both technology and business…</a:t>
            </a:r>
          </a:p>
        </p:txBody>
      </p:sp>
      <p:sp>
        <p:nvSpPr>
          <p:cNvPr id="7" name="Rectangle 6">
            <a:extLst>
              <a:ext uri="{FF2B5EF4-FFF2-40B4-BE49-F238E27FC236}">
                <a16:creationId xmlns:a16="http://schemas.microsoft.com/office/drawing/2014/main" id="{388E6021-700D-A8D1-03F9-1443D7AB3DFE}"/>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8" name="Rectangle 7">
            <a:extLst>
              <a:ext uri="{FF2B5EF4-FFF2-40B4-BE49-F238E27FC236}">
                <a16:creationId xmlns:a16="http://schemas.microsoft.com/office/drawing/2014/main" id="{D0E3B1AF-39F0-AE9A-071B-27EAE582749A}"/>
              </a:ext>
            </a:extLst>
          </p:cNvPr>
          <p:cNvSpPr/>
          <p:nvPr/>
        </p:nvSpPr>
        <p:spPr>
          <a:xfrm>
            <a:off x="585639" y="1643846"/>
            <a:ext cx="3348409" cy="45317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Technologist</a:t>
            </a:r>
          </a:p>
        </p:txBody>
      </p:sp>
      <p:grpSp>
        <p:nvGrpSpPr>
          <p:cNvPr id="9" name="Group 8">
            <a:extLst>
              <a:ext uri="{FF2B5EF4-FFF2-40B4-BE49-F238E27FC236}">
                <a16:creationId xmlns:a16="http://schemas.microsoft.com/office/drawing/2014/main" id="{84BD0299-F246-A708-C4FB-11687A983240}"/>
              </a:ext>
            </a:extLst>
          </p:cNvPr>
          <p:cNvGrpSpPr/>
          <p:nvPr/>
        </p:nvGrpSpPr>
        <p:grpSpPr>
          <a:xfrm>
            <a:off x="4113812" y="1643846"/>
            <a:ext cx="3947282" cy="4384814"/>
            <a:chOff x="4113812" y="2381692"/>
            <a:chExt cx="3947282" cy="3646968"/>
          </a:xfrm>
        </p:grpSpPr>
        <p:cxnSp>
          <p:nvCxnSpPr>
            <p:cNvPr id="10" name="Straight Connector 9">
              <a:extLst>
                <a:ext uri="{FF2B5EF4-FFF2-40B4-BE49-F238E27FC236}">
                  <a16:creationId xmlns:a16="http://schemas.microsoft.com/office/drawing/2014/main" id="{5700F187-2497-48A2-CF2C-D5E2CE1A873C}"/>
                </a:ext>
              </a:extLst>
            </p:cNvPr>
            <p:cNvCxnSpPr>
              <a:cxnSpLocks/>
            </p:cNvCxnSpPr>
            <p:nvPr/>
          </p:nvCxnSpPr>
          <p:spPr>
            <a:xfrm flipV="1">
              <a:off x="4113812" y="2381693"/>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C036F5-9B89-6D70-8A60-61F690259B2E}"/>
                </a:ext>
              </a:extLst>
            </p:cNvPr>
            <p:cNvCxnSpPr>
              <a:cxnSpLocks/>
            </p:cNvCxnSpPr>
            <p:nvPr/>
          </p:nvCxnSpPr>
          <p:spPr>
            <a:xfrm flipV="1">
              <a:off x="8061094" y="2381692"/>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70C54BA4-5BD4-1415-E28C-C8A126DFAC12}"/>
              </a:ext>
            </a:extLst>
          </p:cNvPr>
          <p:cNvSpPr/>
          <p:nvPr/>
        </p:nvSpPr>
        <p:spPr>
          <a:xfrm>
            <a:off x="585640" y="3447287"/>
            <a:ext cx="3348408" cy="258137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nSpc>
                <a:spcPct val="120000"/>
              </a:lnSpc>
            </a:pPr>
            <a:r>
              <a:rPr lang="en-US" sz="1400" b="1" dirty="0">
                <a:solidFill>
                  <a:schemeClr val="accent1"/>
                </a:solidFill>
              </a:rPr>
              <a:t>Strengths</a:t>
            </a:r>
          </a:p>
          <a:p>
            <a:pPr>
              <a:lnSpc>
                <a:spcPct val="120000"/>
              </a:lnSpc>
            </a:pPr>
            <a:r>
              <a:rPr lang="en-US" sz="1400" dirty="0">
                <a:solidFill>
                  <a:schemeClr val="tx1"/>
                </a:solidFill>
              </a:rPr>
              <a:t>Highly technical</a:t>
            </a:r>
          </a:p>
          <a:p>
            <a:pPr>
              <a:lnSpc>
                <a:spcPct val="120000"/>
              </a:lnSpc>
            </a:pPr>
            <a:endParaRPr lang="en-US" sz="1400" dirty="0">
              <a:solidFill>
                <a:schemeClr val="tx1"/>
              </a:solidFill>
            </a:endParaRPr>
          </a:p>
          <a:p>
            <a:pPr>
              <a:lnSpc>
                <a:spcPct val="120000"/>
              </a:lnSpc>
            </a:pPr>
            <a:r>
              <a:rPr lang="en-US" sz="1400" b="1" dirty="0">
                <a:solidFill>
                  <a:schemeClr val="accent1"/>
                </a:solidFill>
              </a:rPr>
              <a:t>Weaknesses</a:t>
            </a:r>
          </a:p>
          <a:p>
            <a:pPr>
              <a:lnSpc>
                <a:spcPct val="120000"/>
              </a:lnSpc>
            </a:pPr>
            <a:r>
              <a:rPr lang="en-US" sz="1400" dirty="0">
                <a:solidFill>
                  <a:schemeClr val="tx1"/>
                </a:solidFill>
              </a:rPr>
              <a:t>May prefer “cool” technical solutions over simpler solutions</a:t>
            </a:r>
          </a:p>
          <a:p>
            <a:pPr>
              <a:lnSpc>
                <a:spcPct val="120000"/>
              </a:lnSpc>
            </a:pPr>
            <a:endParaRPr lang="en-US" sz="1400" dirty="0">
              <a:solidFill>
                <a:schemeClr val="tx1"/>
              </a:solidFill>
            </a:endParaRPr>
          </a:p>
          <a:p>
            <a:pPr>
              <a:lnSpc>
                <a:spcPct val="120000"/>
              </a:lnSpc>
            </a:pPr>
            <a:r>
              <a:rPr lang="en-US" sz="1400" b="1" dirty="0">
                <a:solidFill>
                  <a:schemeClr val="accent1"/>
                </a:solidFill>
              </a:rPr>
              <a:t>Suitable products</a:t>
            </a:r>
          </a:p>
          <a:p>
            <a:pPr>
              <a:lnSpc>
                <a:spcPct val="120000"/>
              </a:lnSpc>
            </a:pPr>
            <a:r>
              <a:rPr lang="en-US" sz="1400" dirty="0">
                <a:solidFill>
                  <a:schemeClr val="tx1"/>
                </a:solidFill>
              </a:rPr>
              <a:t>Platform-based products, APIs, complex B2B products</a:t>
            </a:r>
          </a:p>
        </p:txBody>
      </p:sp>
      <p:sp>
        <p:nvSpPr>
          <p:cNvPr id="13" name="Rectangle 12">
            <a:extLst>
              <a:ext uri="{FF2B5EF4-FFF2-40B4-BE49-F238E27FC236}">
                <a16:creationId xmlns:a16="http://schemas.microsoft.com/office/drawing/2014/main" id="{0166A240-02AA-3ACB-022C-DBB0115CE04A}"/>
              </a:ext>
            </a:extLst>
          </p:cNvPr>
          <p:cNvSpPr/>
          <p:nvPr/>
        </p:nvSpPr>
        <p:spPr>
          <a:xfrm>
            <a:off x="8252434" y="3447287"/>
            <a:ext cx="3348408" cy="258137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nSpc>
                <a:spcPct val="120000"/>
              </a:lnSpc>
            </a:pPr>
            <a:r>
              <a:rPr lang="en-US" sz="1400" b="1" dirty="0">
                <a:solidFill>
                  <a:schemeClr val="accent1"/>
                </a:solidFill>
              </a:rPr>
              <a:t>Strengths</a:t>
            </a:r>
          </a:p>
          <a:p>
            <a:pPr>
              <a:lnSpc>
                <a:spcPct val="120000"/>
              </a:lnSpc>
            </a:pPr>
            <a:r>
              <a:rPr lang="en-US" sz="1400" dirty="0">
                <a:solidFill>
                  <a:schemeClr val="tx1"/>
                </a:solidFill>
              </a:rPr>
              <a:t>Comfortable with business metrics</a:t>
            </a:r>
          </a:p>
          <a:p>
            <a:pPr>
              <a:lnSpc>
                <a:spcPct val="120000"/>
              </a:lnSpc>
            </a:pPr>
            <a:endParaRPr lang="en-US" sz="1400" dirty="0">
              <a:solidFill>
                <a:schemeClr val="tx1"/>
              </a:solidFill>
            </a:endParaRPr>
          </a:p>
          <a:p>
            <a:pPr>
              <a:lnSpc>
                <a:spcPct val="120000"/>
              </a:lnSpc>
            </a:pPr>
            <a:r>
              <a:rPr lang="en-US" sz="1400" b="1" dirty="0">
                <a:solidFill>
                  <a:schemeClr val="accent1"/>
                </a:solidFill>
              </a:rPr>
              <a:t>Weaknesses</a:t>
            </a:r>
          </a:p>
          <a:p>
            <a:pPr>
              <a:lnSpc>
                <a:spcPct val="120000"/>
              </a:lnSpc>
            </a:pPr>
            <a:r>
              <a:rPr lang="en-US" sz="1400" dirty="0">
                <a:solidFill>
                  <a:schemeClr val="tx1"/>
                </a:solidFill>
              </a:rPr>
              <a:t>May not have strong technical knowledge or expertise</a:t>
            </a:r>
          </a:p>
          <a:p>
            <a:pPr>
              <a:lnSpc>
                <a:spcPct val="120000"/>
              </a:lnSpc>
            </a:pPr>
            <a:endParaRPr lang="en-US" sz="1400" dirty="0">
              <a:solidFill>
                <a:schemeClr val="tx1"/>
              </a:solidFill>
            </a:endParaRPr>
          </a:p>
          <a:p>
            <a:pPr>
              <a:lnSpc>
                <a:spcPct val="120000"/>
              </a:lnSpc>
            </a:pPr>
            <a:r>
              <a:rPr lang="en-US" sz="1400" b="1" dirty="0">
                <a:solidFill>
                  <a:schemeClr val="accent1"/>
                </a:solidFill>
              </a:rPr>
              <a:t>Suitable products</a:t>
            </a:r>
          </a:p>
          <a:p>
            <a:pPr>
              <a:lnSpc>
                <a:spcPct val="120000"/>
              </a:lnSpc>
            </a:pPr>
            <a:r>
              <a:rPr lang="en-US" sz="1400" dirty="0">
                <a:solidFill>
                  <a:schemeClr val="tx1"/>
                </a:solidFill>
              </a:rPr>
              <a:t>B2C products, finance/commerce related products</a:t>
            </a:r>
          </a:p>
        </p:txBody>
      </p:sp>
      <p:sp>
        <p:nvSpPr>
          <p:cNvPr id="14" name="Rectangle 13">
            <a:extLst>
              <a:ext uri="{FF2B5EF4-FFF2-40B4-BE49-F238E27FC236}">
                <a16:creationId xmlns:a16="http://schemas.microsoft.com/office/drawing/2014/main" id="{5B47A604-2AFE-8F6F-33F3-3C55707189CF}"/>
              </a:ext>
            </a:extLst>
          </p:cNvPr>
          <p:cNvSpPr/>
          <p:nvPr/>
        </p:nvSpPr>
        <p:spPr>
          <a:xfrm>
            <a:off x="4293576" y="3447287"/>
            <a:ext cx="3576175" cy="2581371"/>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nSpc>
                <a:spcPct val="120000"/>
              </a:lnSpc>
            </a:pPr>
            <a:r>
              <a:rPr lang="en-US" sz="1400" b="1" dirty="0">
                <a:solidFill>
                  <a:schemeClr val="accent1"/>
                </a:solidFill>
              </a:rPr>
              <a:t>Strengths</a:t>
            </a:r>
          </a:p>
          <a:p>
            <a:pPr>
              <a:lnSpc>
                <a:spcPct val="120000"/>
              </a:lnSpc>
            </a:pPr>
            <a:r>
              <a:rPr lang="en-US" sz="1400" dirty="0">
                <a:solidFill>
                  <a:schemeClr val="tx1"/>
                </a:solidFill>
              </a:rPr>
              <a:t>Familiar with both technology and business</a:t>
            </a:r>
          </a:p>
          <a:p>
            <a:pPr>
              <a:lnSpc>
                <a:spcPct val="120000"/>
              </a:lnSpc>
            </a:pPr>
            <a:endParaRPr lang="en-US" sz="1400" dirty="0">
              <a:solidFill>
                <a:schemeClr val="tx1"/>
              </a:solidFill>
            </a:endParaRPr>
          </a:p>
          <a:p>
            <a:pPr>
              <a:lnSpc>
                <a:spcPct val="120000"/>
              </a:lnSpc>
            </a:pPr>
            <a:r>
              <a:rPr lang="en-US" sz="1400" b="1" dirty="0">
                <a:solidFill>
                  <a:schemeClr val="accent1"/>
                </a:solidFill>
              </a:rPr>
              <a:t>Weaknesses</a:t>
            </a:r>
          </a:p>
          <a:p>
            <a:pPr>
              <a:lnSpc>
                <a:spcPct val="120000"/>
              </a:lnSpc>
            </a:pPr>
            <a:r>
              <a:rPr lang="en-US" sz="1400" dirty="0">
                <a:solidFill>
                  <a:schemeClr val="tx1"/>
                </a:solidFill>
              </a:rPr>
              <a:t>May not have sufficient depth in either technology or business</a:t>
            </a:r>
          </a:p>
          <a:p>
            <a:pPr>
              <a:lnSpc>
                <a:spcPct val="120000"/>
              </a:lnSpc>
            </a:pPr>
            <a:endParaRPr lang="en-US" sz="1400" dirty="0">
              <a:solidFill>
                <a:schemeClr val="tx1"/>
              </a:solidFill>
            </a:endParaRPr>
          </a:p>
          <a:p>
            <a:pPr>
              <a:lnSpc>
                <a:spcPct val="120000"/>
              </a:lnSpc>
            </a:pPr>
            <a:r>
              <a:rPr lang="en-US" sz="1400" b="1" dirty="0">
                <a:solidFill>
                  <a:schemeClr val="accent1"/>
                </a:solidFill>
              </a:rPr>
              <a:t>Suitable products</a:t>
            </a:r>
          </a:p>
          <a:p>
            <a:pPr>
              <a:lnSpc>
                <a:spcPct val="120000"/>
              </a:lnSpc>
            </a:pPr>
            <a:r>
              <a:rPr lang="en-US" sz="1400" dirty="0">
                <a:solidFill>
                  <a:schemeClr val="tx1"/>
                </a:solidFill>
              </a:rPr>
              <a:t>B2C technology products</a:t>
            </a:r>
          </a:p>
        </p:txBody>
      </p:sp>
      <p:sp>
        <p:nvSpPr>
          <p:cNvPr id="15" name="Rectangle 14">
            <a:extLst>
              <a:ext uri="{FF2B5EF4-FFF2-40B4-BE49-F238E27FC236}">
                <a16:creationId xmlns:a16="http://schemas.microsoft.com/office/drawing/2014/main" id="{D655FD87-81F6-6B8D-014C-A3C54527CBA1}"/>
              </a:ext>
            </a:extLst>
          </p:cNvPr>
          <p:cNvSpPr/>
          <p:nvPr/>
        </p:nvSpPr>
        <p:spPr>
          <a:xfrm>
            <a:off x="4279892" y="1643846"/>
            <a:ext cx="3590892" cy="45317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Generalist</a:t>
            </a:r>
          </a:p>
        </p:txBody>
      </p:sp>
      <p:sp>
        <p:nvSpPr>
          <p:cNvPr id="16" name="Rectangle 15">
            <a:extLst>
              <a:ext uri="{FF2B5EF4-FFF2-40B4-BE49-F238E27FC236}">
                <a16:creationId xmlns:a16="http://schemas.microsoft.com/office/drawing/2014/main" id="{043D6090-B9A2-DCF3-62AA-51743D89A308}"/>
              </a:ext>
            </a:extLst>
          </p:cNvPr>
          <p:cNvSpPr/>
          <p:nvPr/>
        </p:nvSpPr>
        <p:spPr>
          <a:xfrm>
            <a:off x="8228667" y="1643846"/>
            <a:ext cx="3348409" cy="45317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The Business Person</a:t>
            </a:r>
          </a:p>
        </p:txBody>
      </p:sp>
      <p:sp>
        <p:nvSpPr>
          <p:cNvPr id="25" name="Rectangle 24">
            <a:extLst>
              <a:ext uri="{FF2B5EF4-FFF2-40B4-BE49-F238E27FC236}">
                <a16:creationId xmlns:a16="http://schemas.microsoft.com/office/drawing/2014/main" id="{90D31270-B125-91F7-F4AB-95F8F45BD481}"/>
              </a:ext>
            </a:extLst>
          </p:cNvPr>
          <p:cNvSpPr/>
          <p:nvPr/>
        </p:nvSpPr>
        <p:spPr>
          <a:xfrm>
            <a:off x="4204060" y="1582886"/>
            <a:ext cx="3774188" cy="4543594"/>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pic>
        <p:nvPicPr>
          <p:cNvPr id="2052" name="Picture 4" descr="Programmer working in a software developing company — Stock Photo, Image">
            <a:extLst>
              <a:ext uri="{FF2B5EF4-FFF2-40B4-BE49-F238E27FC236}">
                <a16:creationId xmlns:a16="http://schemas.microsoft.com/office/drawing/2014/main" id="{06160989-D1DC-C2EF-4EDB-CEDDD971C484}"/>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12376" y="2230814"/>
            <a:ext cx="1657740" cy="11051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andsome Young Programmer Using Laptop Desktop Computer Workplace — Stock Photo, Image">
            <a:extLst>
              <a:ext uri="{FF2B5EF4-FFF2-40B4-BE49-F238E27FC236}">
                <a16:creationId xmlns:a16="http://schemas.microsoft.com/office/drawing/2014/main" id="{5846A23C-67B8-0517-6C15-BBC34AAF251F}"/>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5246470" y="2230816"/>
            <a:ext cx="1657735" cy="11051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e need to have a very clear vision in our minds — Stock Photo, Image">
            <a:extLst>
              <a:ext uri="{FF2B5EF4-FFF2-40B4-BE49-F238E27FC236}">
                <a16:creationId xmlns:a16="http://schemas.microsoft.com/office/drawing/2014/main" id="{428A534E-73B9-7B9C-CC58-94F4A7B89F5A}"/>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068560" y="2227187"/>
            <a:ext cx="1668622" cy="111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41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extLst>
              <p:ext uri="{D42A27DB-BD31-4B8C-83A1-F6EECF244321}">
                <p14:modId xmlns:p14="http://schemas.microsoft.com/office/powerpoint/2010/main" val="236549238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What is a product value proposition?</a:t>
            </a:r>
          </a:p>
        </p:txBody>
      </p:sp>
      <p:sp>
        <p:nvSpPr>
          <p:cNvPr id="9" name="Rectangle 8">
            <a:extLst>
              <a:ext uri="{FF2B5EF4-FFF2-40B4-BE49-F238E27FC236}">
                <a16:creationId xmlns:a16="http://schemas.microsoft.com/office/drawing/2014/main" id="{6F88735D-1010-F08E-64B7-1731277E4D7E}"/>
              </a:ext>
            </a:extLst>
          </p:cNvPr>
          <p:cNvSpPr/>
          <p:nvPr/>
        </p:nvSpPr>
        <p:spPr>
          <a:xfrm>
            <a:off x="458786"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spcAft>
                <a:spcPts val="300"/>
              </a:spcAft>
              <a:buFont typeface="Arial" panose="020B0604020202020204" pitchFamily="34" charset="0"/>
              <a:buChar char="•"/>
            </a:pPr>
            <a:r>
              <a:rPr lang="en-US" sz="1400" dirty="0">
                <a:solidFill>
                  <a:schemeClr val="tx1"/>
                </a:solidFill>
              </a:rPr>
              <a:t>Customers purchase products because they desire the value that the product gives them</a:t>
            </a:r>
          </a:p>
          <a:p>
            <a:pPr marL="285750" indent="-285750">
              <a:lnSpc>
                <a:spcPct val="120000"/>
              </a:lnSpc>
              <a:spcAft>
                <a:spcPts val="300"/>
              </a:spcAft>
              <a:buFont typeface="Arial" panose="020B0604020202020204" pitchFamily="34" charset="0"/>
              <a:buChar char="•"/>
            </a:pPr>
            <a:r>
              <a:rPr lang="en-US" sz="1400" dirty="0">
                <a:solidFill>
                  <a:schemeClr val="tx1"/>
                </a:solidFill>
              </a:rPr>
              <a:t>Customers purchase </a:t>
            </a:r>
            <a:r>
              <a:rPr lang="en-US" sz="1400" i="1" dirty="0">
                <a:solidFill>
                  <a:schemeClr val="tx1"/>
                </a:solidFill>
              </a:rPr>
              <a:t>your</a:t>
            </a:r>
            <a:r>
              <a:rPr lang="en-US" sz="1400" dirty="0">
                <a:solidFill>
                  <a:schemeClr val="tx1"/>
                </a:solidFill>
              </a:rPr>
              <a:t> product because they have evaluated that your product offers more value per dollar than competitive alternatives</a:t>
            </a:r>
          </a:p>
          <a:p>
            <a:pPr marL="285750" indent="-285750">
              <a:lnSpc>
                <a:spcPct val="120000"/>
              </a:lnSpc>
              <a:spcAft>
                <a:spcPts val="300"/>
              </a:spcAft>
              <a:buFont typeface="Arial" panose="020B0604020202020204" pitchFamily="34" charset="0"/>
              <a:buChar char="•"/>
            </a:pPr>
            <a:r>
              <a:rPr lang="en-US" sz="1400" dirty="0">
                <a:solidFill>
                  <a:schemeClr val="tx1"/>
                </a:solidFill>
              </a:rPr>
              <a:t>Therefore, a </a:t>
            </a:r>
            <a:r>
              <a:rPr lang="en-US" sz="1400" b="1" dirty="0">
                <a:solidFill>
                  <a:schemeClr val="accent1"/>
                </a:solidFill>
              </a:rPr>
              <a:t>product value proposition </a:t>
            </a:r>
            <a:r>
              <a:rPr lang="en-US" sz="1400" dirty="0">
                <a:solidFill>
                  <a:schemeClr val="tx1"/>
                </a:solidFill>
              </a:rPr>
              <a:t>is the process by which you consciously define the value that your product offers</a:t>
            </a:r>
          </a:p>
          <a:p>
            <a:pPr marL="285750" indent="-285750">
              <a:lnSpc>
                <a:spcPct val="120000"/>
              </a:lnSpc>
              <a:spcAft>
                <a:spcPts val="300"/>
              </a:spcAft>
              <a:buFont typeface="Arial" panose="020B0604020202020204" pitchFamily="34" charset="0"/>
              <a:buChar char="•"/>
            </a:pPr>
            <a:r>
              <a:rPr lang="en-US" sz="1400" dirty="0">
                <a:solidFill>
                  <a:schemeClr val="tx1"/>
                </a:solidFill>
              </a:rPr>
              <a:t>A product value proposition includes:</a:t>
            </a:r>
          </a:p>
          <a:p>
            <a:pPr marL="742950" lvl="1" indent="-285750">
              <a:lnSpc>
                <a:spcPct val="120000"/>
              </a:lnSpc>
              <a:spcAft>
                <a:spcPts val="300"/>
              </a:spcAft>
              <a:buFont typeface="Arial" panose="020B0604020202020204" pitchFamily="34" charset="0"/>
              <a:buChar char="•"/>
            </a:pPr>
            <a:r>
              <a:rPr lang="en-US" sz="1400" dirty="0">
                <a:solidFill>
                  <a:schemeClr val="tx1"/>
                </a:solidFill>
              </a:rPr>
              <a:t>Understanding your customer segments and the value that they desire (in terms of customer needs or pain-points)</a:t>
            </a:r>
          </a:p>
          <a:p>
            <a:pPr marL="742950" lvl="1" indent="-285750">
              <a:lnSpc>
                <a:spcPct val="120000"/>
              </a:lnSpc>
              <a:spcAft>
                <a:spcPts val="300"/>
              </a:spcAft>
              <a:buFont typeface="Arial" panose="020B0604020202020204" pitchFamily="34" charset="0"/>
              <a:buChar char="•"/>
            </a:pPr>
            <a:r>
              <a:rPr lang="en-US" sz="1400" dirty="0">
                <a:solidFill>
                  <a:schemeClr val="tx1"/>
                </a:solidFill>
              </a:rPr>
              <a:t>Developing a solution that best solves those customer needs or pain-points</a:t>
            </a:r>
          </a:p>
          <a:p>
            <a:pPr marL="742950" lvl="1" indent="-285750">
              <a:lnSpc>
                <a:spcPct val="120000"/>
              </a:lnSpc>
              <a:spcAft>
                <a:spcPts val="300"/>
              </a:spcAft>
              <a:buFont typeface="Arial" panose="020B0604020202020204" pitchFamily="34" charset="0"/>
              <a:buChar char="•"/>
            </a:pPr>
            <a:r>
              <a:rPr lang="en-US" sz="1400" dirty="0">
                <a:solidFill>
                  <a:schemeClr val="tx1"/>
                </a:solidFill>
              </a:rPr>
              <a:t>Positioning the solution in the context of other competitors in the market</a:t>
            </a:r>
          </a:p>
          <a:p>
            <a:pPr marL="742950" lvl="1" indent="-285750">
              <a:lnSpc>
                <a:spcPct val="120000"/>
              </a:lnSpc>
              <a:spcAft>
                <a:spcPts val="300"/>
              </a:spcAft>
              <a:buFont typeface="Arial" panose="020B0604020202020204" pitchFamily="34" charset="0"/>
              <a:buChar char="•"/>
            </a:pPr>
            <a:r>
              <a:rPr lang="en-US" sz="1400" dirty="0">
                <a:solidFill>
                  <a:schemeClr val="tx1"/>
                </a:solidFill>
              </a:rPr>
              <a:t>Determining the optimal price for the solution</a:t>
            </a:r>
          </a:p>
        </p:txBody>
      </p:sp>
      <p:sp>
        <p:nvSpPr>
          <p:cNvPr id="11" name="Rectangle 10">
            <a:extLst>
              <a:ext uri="{FF2B5EF4-FFF2-40B4-BE49-F238E27FC236}">
                <a16:creationId xmlns:a16="http://schemas.microsoft.com/office/drawing/2014/main" id="{40B7F64B-4301-F25A-A34D-2CFAC6398DE2}"/>
              </a:ext>
            </a:extLst>
          </p:cNvPr>
          <p:cNvSpPr/>
          <p:nvPr/>
        </p:nvSpPr>
        <p:spPr>
          <a:xfrm>
            <a:off x="6183634"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69671D87-5FD1-F64E-83E5-E6153AC35A09}"/>
              </a:ext>
            </a:extLst>
          </p:cNvPr>
          <p:cNvSpPr/>
          <p:nvPr/>
        </p:nvSpPr>
        <p:spPr>
          <a:xfrm>
            <a:off x="458786"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Product value proposition</a:t>
            </a:r>
          </a:p>
        </p:txBody>
      </p:sp>
      <p:sp>
        <p:nvSpPr>
          <p:cNvPr id="12" name="Rectangle 11">
            <a:extLst>
              <a:ext uri="{FF2B5EF4-FFF2-40B4-BE49-F238E27FC236}">
                <a16:creationId xmlns:a16="http://schemas.microsoft.com/office/drawing/2014/main" id="{DD8DFAA9-FEC9-64B2-2630-6221954430C4}"/>
              </a:ext>
            </a:extLst>
          </p:cNvPr>
          <p:cNvSpPr/>
          <p:nvPr/>
        </p:nvSpPr>
        <p:spPr>
          <a:xfrm>
            <a:off x="6183634"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How will we develop a value proposition?</a:t>
            </a:r>
          </a:p>
        </p:txBody>
      </p:sp>
      <p:sp>
        <p:nvSpPr>
          <p:cNvPr id="3" name="Chevron 2">
            <a:extLst>
              <a:ext uri="{FF2B5EF4-FFF2-40B4-BE49-F238E27FC236}">
                <a16:creationId xmlns:a16="http://schemas.microsoft.com/office/drawing/2014/main" id="{F2DC9CE2-C316-1C2D-480C-157147A9BCE3}"/>
              </a:ext>
            </a:extLst>
          </p:cNvPr>
          <p:cNvSpPr/>
          <p:nvPr/>
        </p:nvSpPr>
        <p:spPr>
          <a:xfrm rot="5400000">
            <a:off x="6391493" y="2016578"/>
            <a:ext cx="946824" cy="941675"/>
          </a:xfrm>
          <a:prstGeom prst="chevron">
            <a:avLst>
              <a:gd name="adj" fmla="val 284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bIns="108000" rtlCol="0" anchor="t"/>
          <a:lstStyle/>
          <a:p>
            <a:pPr algn="ctr">
              <a:lnSpc>
                <a:spcPct val="120000"/>
              </a:lnSpc>
            </a:pPr>
            <a:r>
              <a:rPr lang="en-US" sz="1400" b="1" dirty="0">
                <a:solidFill>
                  <a:schemeClr val="tx1"/>
                </a:solidFill>
              </a:rPr>
              <a:t>Step 1</a:t>
            </a:r>
          </a:p>
        </p:txBody>
      </p:sp>
      <p:sp>
        <p:nvSpPr>
          <p:cNvPr id="5" name="Chevron 4">
            <a:extLst>
              <a:ext uri="{FF2B5EF4-FFF2-40B4-BE49-F238E27FC236}">
                <a16:creationId xmlns:a16="http://schemas.microsoft.com/office/drawing/2014/main" id="{02C65790-60CC-EDF3-3CFD-15F856B424CB}"/>
              </a:ext>
            </a:extLst>
          </p:cNvPr>
          <p:cNvSpPr/>
          <p:nvPr/>
        </p:nvSpPr>
        <p:spPr>
          <a:xfrm rot="5400000">
            <a:off x="6391493" y="2820741"/>
            <a:ext cx="946824" cy="941675"/>
          </a:xfrm>
          <a:prstGeom prst="chevron">
            <a:avLst>
              <a:gd name="adj" fmla="val 284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bIns="108000" rtlCol="0" anchor="t"/>
          <a:lstStyle/>
          <a:p>
            <a:pPr algn="ctr">
              <a:lnSpc>
                <a:spcPct val="120000"/>
              </a:lnSpc>
            </a:pPr>
            <a:r>
              <a:rPr lang="en-US" sz="1400" b="1" dirty="0">
                <a:solidFill>
                  <a:schemeClr val="tx1"/>
                </a:solidFill>
              </a:rPr>
              <a:t>Step 2</a:t>
            </a:r>
          </a:p>
        </p:txBody>
      </p:sp>
      <p:sp>
        <p:nvSpPr>
          <p:cNvPr id="6" name="Chevron 5">
            <a:extLst>
              <a:ext uri="{FF2B5EF4-FFF2-40B4-BE49-F238E27FC236}">
                <a16:creationId xmlns:a16="http://schemas.microsoft.com/office/drawing/2014/main" id="{7E7BE41D-5616-9B24-68C2-C1876D806069}"/>
              </a:ext>
            </a:extLst>
          </p:cNvPr>
          <p:cNvSpPr/>
          <p:nvPr/>
        </p:nvSpPr>
        <p:spPr>
          <a:xfrm rot="5400000">
            <a:off x="6391493" y="3624904"/>
            <a:ext cx="946824" cy="941675"/>
          </a:xfrm>
          <a:prstGeom prst="chevron">
            <a:avLst>
              <a:gd name="adj" fmla="val 284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bIns="108000" rtlCol="0" anchor="t"/>
          <a:lstStyle/>
          <a:p>
            <a:pPr algn="ctr">
              <a:lnSpc>
                <a:spcPct val="120000"/>
              </a:lnSpc>
            </a:pPr>
            <a:r>
              <a:rPr lang="en-US" sz="1400" b="1" dirty="0">
                <a:solidFill>
                  <a:schemeClr val="tx1"/>
                </a:solidFill>
              </a:rPr>
              <a:t>Step 3</a:t>
            </a:r>
          </a:p>
        </p:txBody>
      </p:sp>
      <p:sp>
        <p:nvSpPr>
          <p:cNvPr id="7" name="Chevron 6">
            <a:extLst>
              <a:ext uri="{FF2B5EF4-FFF2-40B4-BE49-F238E27FC236}">
                <a16:creationId xmlns:a16="http://schemas.microsoft.com/office/drawing/2014/main" id="{41D64C02-73C6-93B5-49B3-8BF6E5A8C94A}"/>
              </a:ext>
            </a:extLst>
          </p:cNvPr>
          <p:cNvSpPr/>
          <p:nvPr/>
        </p:nvSpPr>
        <p:spPr>
          <a:xfrm rot="5400000">
            <a:off x="6391493" y="4429066"/>
            <a:ext cx="946824" cy="941675"/>
          </a:xfrm>
          <a:prstGeom prst="chevron">
            <a:avLst>
              <a:gd name="adj" fmla="val 284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bIns="108000" rtlCol="0" anchor="t"/>
          <a:lstStyle/>
          <a:p>
            <a:pPr algn="ctr">
              <a:lnSpc>
                <a:spcPct val="120000"/>
              </a:lnSpc>
            </a:pPr>
            <a:r>
              <a:rPr lang="en-US" sz="1400" b="1" dirty="0">
                <a:solidFill>
                  <a:schemeClr val="tx1"/>
                </a:solidFill>
              </a:rPr>
              <a:t>Step 4</a:t>
            </a:r>
          </a:p>
        </p:txBody>
      </p:sp>
      <p:cxnSp>
        <p:nvCxnSpPr>
          <p:cNvPr id="14" name="Straight Connector 13">
            <a:extLst>
              <a:ext uri="{FF2B5EF4-FFF2-40B4-BE49-F238E27FC236}">
                <a16:creationId xmlns:a16="http://schemas.microsoft.com/office/drawing/2014/main" id="{C6C27965-09DD-453E-6A1E-28E09D93746C}"/>
              </a:ext>
            </a:extLst>
          </p:cNvPr>
          <p:cNvCxnSpPr>
            <a:cxnSpLocks/>
          </p:cNvCxnSpPr>
          <p:nvPr/>
        </p:nvCxnSpPr>
        <p:spPr>
          <a:xfrm>
            <a:off x="7546848" y="2791162"/>
            <a:ext cx="395020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9C2D7C-4B49-76D4-B448-B033058D1315}"/>
              </a:ext>
            </a:extLst>
          </p:cNvPr>
          <p:cNvCxnSpPr>
            <a:cxnSpLocks/>
          </p:cNvCxnSpPr>
          <p:nvPr/>
        </p:nvCxnSpPr>
        <p:spPr>
          <a:xfrm>
            <a:off x="7546848" y="3605789"/>
            <a:ext cx="395020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936B075-5813-2ED5-7E5D-715BA335390C}"/>
              </a:ext>
            </a:extLst>
          </p:cNvPr>
          <p:cNvCxnSpPr>
            <a:cxnSpLocks/>
          </p:cNvCxnSpPr>
          <p:nvPr/>
        </p:nvCxnSpPr>
        <p:spPr>
          <a:xfrm>
            <a:off x="7546848" y="4420415"/>
            <a:ext cx="395020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B6F7EE4-B73F-BD9A-0674-7D2B106EFDF2}"/>
              </a:ext>
            </a:extLst>
          </p:cNvPr>
          <p:cNvSpPr txBox="1"/>
          <p:nvPr/>
        </p:nvSpPr>
        <p:spPr>
          <a:xfrm>
            <a:off x="7473696" y="2022940"/>
            <a:ext cx="4096512" cy="738664"/>
          </a:xfrm>
          <a:prstGeom prst="rect">
            <a:avLst/>
          </a:prstGeom>
          <a:noFill/>
        </p:spPr>
        <p:txBody>
          <a:bodyPr wrap="square">
            <a:spAutoFit/>
          </a:bodyPr>
          <a:lstStyle/>
          <a:p>
            <a:pPr>
              <a:spcAft>
                <a:spcPts val="300"/>
              </a:spcAft>
            </a:pPr>
            <a:r>
              <a:rPr lang="en-US" sz="1400" b="1" dirty="0">
                <a:solidFill>
                  <a:schemeClr val="accent1"/>
                </a:solidFill>
              </a:rPr>
              <a:t>Customer research and needs analysis</a:t>
            </a:r>
            <a:br>
              <a:rPr lang="en-US" sz="1400" b="1" dirty="0">
                <a:solidFill>
                  <a:schemeClr val="tx1"/>
                </a:solidFill>
              </a:rPr>
            </a:br>
            <a:r>
              <a:rPr lang="en-US" sz="1400" dirty="0"/>
              <a:t>Define our target customers, and identify their current pain-points and needs</a:t>
            </a:r>
            <a:endParaRPr lang="en-US" sz="1400" dirty="0">
              <a:solidFill>
                <a:schemeClr val="tx1"/>
              </a:solidFill>
            </a:endParaRPr>
          </a:p>
        </p:txBody>
      </p:sp>
      <p:sp>
        <p:nvSpPr>
          <p:cNvPr id="22" name="TextBox 21">
            <a:extLst>
              <a:ext uri="{FF2B5EF4-FFF2-40B4-BE49-F238E27FC236}">
                <a16:creationId xmlns:a16="http://schemas.microsoft.com/office/drawing/2014/main" id="{07469E4A-A286-1EB4-AFD6-E7116E8E98E7}"/>
              </a:ext>
            </a:extLst>
          </p:cNvPr>
          <p:cNvSpPr txBox="1"/>
          <p:nvPr/>
        </p:nvSpPr>
        <p:spPr>
          <a:xfrm>
            <a:off x="7467565" y="2837567"/>
            <a:ext cx="4096512" cy="738664"/>
          </a:xfrm>
          <a:prstGeom prst="rect">
            <a:avLst/>
          </a:prstGeom>
          <a:noFill/>
        </p:spPr>
        <p:txBody>
          <a:bodyPr wrap="square">
            <a:spAutoFit/>
          </a:bodyPr>
          <a:lstStyle/>
          <a:p>
            <a:pPr>
              <a:spcAft>
                <a:spcPts val="300"/>
              </a:spcAft>
            </a:pPr>
            <a:r>
              <a:rPr lang="en-US" sz="1400" b="1" dirty="0">
                <a:solidFill>
                  <a:schemeClr val="accent1"/>
                </a:solidFill>
              </a:rPr>
              <a:t>Ideation and solution prioritization</a:t>
            </a:r>
            <a:br>
              <a:rPr lang="en-US" sz="1400" b="1" dirty="0">
                <a:solidFill>
                  <a:schemeClr val="tx1"/>
                </a:solidFill>
              </a:rPr>
            </a:br>
            <a:r>
              <a:rPr lang="en-US" sz="1400" dirty="0"/>
              <a:t>Identify and design a solution that most effectively solves customer needs</a:t>
            </a:r>
            <a:endParaRPr lang="en-US" sz="1400" dirty="0">
              <a:solidFill>
                <a:schemeClr val="tx1"/>
              </a:solidFill>
            </a:endParaRPr>
          </a:p>
        </p:txBody>
      </p:sp>
      <p:sp>
        <p:nvSpPr>
          <p:cNvPr id="23" name="TextBox 22">
            <a:extLst>
              <a:ext uri="{FF2B5EF4-FFF2-40B4-BE49-F238E27FC236}">
                <a16:creationId xmlns:a16="http://schemas.microsoft.com/office/drawing/2014/main" id="{2ED0D440-B312-7437-1039-134CCA4BDCE6}"/>
              </a:ext>
            </a:extLst>
          </p:cNvPr>
          <p:cNvSpPr txBox="1"/>
          <p:nvPr/>
        </p:nvSpPr>
        <p:spPr>
          <a:xfrm>
            <a:off x="7467565" y="3652194"/>
            <a:ext cx="4096512" cy="738664"/>
          </a:xfrm>
          <a:prstGeom prst="rect">
            <a:avLst/>
          </a:prstGeom>
          <a:noFill/>
        </p:spPr>
        <p:txBody>
          <a:bodyPr wrap="square">
            <a:spAutoFit/>
          </a:bodyPr>
          <a:lstStyle/>
          <a:p>
            <a:pPr>
              <a:spcAft>
                <a:spcPts val="300"/>
              </a:spcAft>
            </a:pPr>
            <a:r>
              <a:rPr lang="en-US" sz="1400" b="1" dirty="0">
                <a:solidFill>
                  <a:schemeClr val="accent1"/>
                </a:solidFill>
              </a:rPr>
              <a:t>Product development</a:t>
            </a:r>
            <a:br>
              <a:rPr lang="en-US" sz="1400" b="1" dirty="0">
                <a:solidFill>
                  <a:schemeClr val="tx1"/>
                </a:solidFill>
              </a:rPr>
            </a:br>
            <a:r>
              <a:rPr lang="en-US" sz="1400" dirty="0"/>
              <a:t>Deliver the product using the most efficient and effective delivery methodology</a:t>
            </a:r>
            <a:endParaRPr lang="en-US" sz="1400" dirty="0">
              <a:solidFill>
                <a:schemeClr val="tx1"/>
              </a:solidFill>
            </a:endParaRPr>
          </a:p>
        </p:txBody>
      </p:sp>
      <p:sp>
        <p:nvSpPr>
          <p:cNvPr id="24" name="TextBox 23">
            <a:extLst>
              <a:ext uri="{FF2B5EF4-FFF2-40B4-BE49-F238E27FC236}">
                <a16:creationId xmlns:a16="http://schemas.microsoft.com/office/drawing/2014/main" id="{16E371C9-2505-D95A-2259-87856128D0A1}"/>
              </a:ext>
            </a:extLst>
          </p:cNvPr>
          <p:cNvSpPr txBox="1"/>
          <p:nvPr/>
        </p:nvSpPr>
        <p:spPr>
          <a:xfrm>
            <a:off x="7467565" y="4466821"/>
            <a:ext cx="4096512" cy="738664"/>
          </a:xfrm>
          <a:prstGeom prst="rect">
            <a:avLst/>
          </a:prstGeom>
          <a:noFill/>
        </p:spPr>
        <p:txBody>
          <a:bodyPr wrap="square">
            <a:spAutoFit/>
          </a:bodyPr>
          <a:lstStyle/>
          <a:p>
            <a:pPr>
              <a:spcAft>
                <a:spcPts val="300"/>
              </a:spcAft>
            </a:pPr>
            <a:r>
              <a:rPr lang="en-US" sz="1400" b="1" dirty="0">
                <a:solidFill>
                  <a:schemeClr val="accent1"/>
                </a:solidFill>
              </a:rPr>
              <a:t>Product positioning strategy</a:t>
            </a:r>
            <a:br>
              <a:rPr lang="en-US" sz="1400" b="1" dirty="0">
                <a:solidFill>
                  <a:schemeClr val="tx1"/>
                </a:solidFill>
              </a:rPr>
            </a:br>
            <a:r>
              <a:rPr lang="en-US" sz="1400" dirty="0"/>
              <a:t>Determining the most compelling way to describe the proposition and its benefits to customers</a:t>
            </a:r>
            <a:endParaRPr lang="en-US" sz="1400" dirty="0">
              <a:solidFill>
                <a:schemeClr val="tx1"/>
              </a:solidFill>
            </a:endParaRPr>
          </a:p>
        </p:txBody>
      </p:sp>
      <p:sp>
        <p:nvSpPr>
          <p:cNvPr id="15" name="Chevron 14">
            <a:extLst>
              <a:ext uri="{FF2B5EF4-FFF2-40B4-BE49-F238E27FC236}">
                <a16:creationId xmlns:a16="http://schemas.microsoft.com/office/drawing/2014/main" id="{7C9A514D-F5C9-8D8D-1F97-938B6F1FCA58}"/>
              </a:ext>
            </a:extLst>
          </p:cNvPr>
          <p:cNvSpPr/>
          <p:nvPr/>
        </p:nvSpPr>
        <p:spPr>
          <a:xfrm rot="5400000">
            <a:off x="6391492" y="5233229"/>
            <a:ext cx="946824" cy="941675"/>
          </a:xfrm>
          <a:prstGeom prst="chevron">
            <a:avLst>
              <a:gd name="adj" fmla="val 28431"/>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108000" bIns="108000" rtlCol="0" anchor="t"/>
          <a:lstStyle/>
          <a:p>
            <a:pPr algn="ctr">
              <a:lnSpc>
                <a:spcPct val="120000"/>
              </a:lnSpc>
            </a:pPr>
            <a:r>
              <a:rPr lang="en-US" sz="1400" b="1" dirty="0">
                <a:solidFill>
                  <a:schemeClr val="tx1"/>
                </a:solidFill>
              </a:rPr>
              <a:t>Step 5</a:t>
            </a:r>
          </a:p>
        </p:txBody>
      </p:sp>
      <p:cxnSp>
        <p:nvCxnSpPr>
          <p:cNvPr id="16" name="Straight Connector 15">
            <a:extLst>
              <a:ext uri="{FF2B5EF4-FFF2-40B4-BE49-F238E27FC236}">
                <a16:creationId xmlns:a16="http://schemas.microsoft.com/office/drawing/2014/main" id="{879774CC-11F5-FB67-6644-5EF1D822F3E5}"/>
              </a:ext>
            </a:extLst>
          </p:cNvPr>
          <p:cNvCxnSpPr>
            <a:cxnSpLocks/>
          </p:cNvCxnSpPr>
          <p:nvPr/>
        </p:nvCxnSpPr>
        <p:spPr>
          <a:xfrm>
            <a:off x="7546847" y="5224578"/>
            <a:ext cx="395020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ED8A77-F529-358E-87C9-52C960D8961D}"/>
              </a:ext>
            </a:extLst>
          </p:cNvPr>
          <p:cNvSpPr txBox="1"/>
          <p:nvPr/>
        </p:nvSpPr>
        <p:spPr>
          <a:xfrm>
            <a:off x="7467564" y="5270984"/>
            <a:ext cx="4096512" cy="738664"/>
          </a:xfrm>
          <a:prstGeom prst="rect">
            <a:avLst/>
          </a:prstGeom>
          <a:noFill/>
        </p:spPr>
        <p:txBody>
          <a:bodyPr wrap="square">
            <a:spAutoFit/>
          </a:bodyPr>
          <a:lstStyle/>
          <a:p>
            <a:pPr>
              <a:spcAft>
                <a:spcPts val="300"/>
              </a:spcAft>
            </a:pPr>
            <a:r>
              <a:rPr lang="en-US" sz="1400" b="1" dirty="0">
                <a:solidFill>
                  <a:schemeClr val="accent1"/>
                </a:solidFill>
              </a:rPr>
              <a:t>Pricing strategy &amp; optimization</a:t>
            </a:r>
            <a:br>
              <a:rPr lang="en-US" sz="1400" b="1" dirty="0">
                <a:solidFill>
                  <a:schemeClr val="tx1"/>
                </a:solidFill>
              </a:rPr>
            </a:br>
            <a:r>
              <a:rPr lang="en-US" sz="1400" dirty="0"/>
              <a:t>Forecast demand, build a pricing strategy, and run experiments to optimize pricing</a:t>
            </a:r>
            <a:endParaRPr lang="en-US" sz="1400" dirty="0">
              <a:solidFill>
                <a:schemeClr val="tx1"/>
              </a:solidFill>
            </a:endParaRPr>
          </a:p>
        </p:txBody>
      </p:sp>
    </p:spTree>
    <p:extLst>
      <p:ext uri="{BB962C8B-B14F-4D97-AF65-F5344CB8AC3E}">
        <p14:creationId xmlns:p14="http://schemas.microsoft.com/office/powerpoint/2010/main" val="227200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2167947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…as the Product Manager role requires a mix of skills, from product strategy to defining technical requirements</a:t>
            </a:r>
          </a:p>
        </p:txBody>
      </p:sp>
      <p:sp>
        <p:nvSpPr>
          <p:cNvPr id="8" name="Rectangle 7">
            <a:extLst>
              <a:ext uri="{FF2B5EF4-FFF2-40B4-BE49-F238E27FC236}">
                <a16:creationId xmlns:a16="http://schemas.microsoft.com/office/drawing/2014/main" id="{0843CA85-6EB3-AAA6-56CC-6D7903BFE8BC}"/>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aphicFrame>
        <p:nvGraphicFramePr>
          <p:cNvPr id="104" name="Chart 103">
            <a:extLst>
              <a:ext uri="{FF2B5EF4-FFF2-40B4-BE49-F238E27FC236}">
                <a16:creationId xmlns:a16="http://schemas.microsoft.com/office/drawing/2014/main" id="{26561220-1B1C-4D70-117C-39091BC1EBD1}"/>
              </a:ext>
            </a:extLst>
          </p:cNvPr>
          <p:cNvGraphicFramePr/>
          <p:nvPr>
            <p:custDataLst>
              <p:tags r:id="rId2"/>
            </p:custDataLst>
          </p:nvPr>
        </p:nvGraphicFramePr>
        <p:xfrm>
          <a:off x="855663" y="2697163"/>
          <a:ext cx="10491787" cy="2543175"/>
        </p:xfrm>
        <a:graphic>
          <a:graphicData uri="http://schemas.openxmlformats.org/drawingml/2006/chart">
            <c:chart xmlns:c="http://schemas.openxmlformats.org/drawingml/2006/chart" xmlns:r="http://schemas.openxmlformats.org/officeDocument/2006/relationships" r:id="rId16"/>
          </a:graphicData>
        </a:graphic>
      </p:graphicFrame>
      <p:sp>
        <p:nvSpPr>
          <p:cNvPr id="44" name="Text Placeholder 2">
            <a:extLst>
              <a:ext uri="{FF2B5EF4-FFF2-40B4-BE49-F238E27FC236}">
                <a16:creationId xmlns:a16="http://schemas.microsoft.com/office/drawing/2014/main" id="{0DBE9C76-7E80-C763-813F-80FF1DCBEBB7}"/>
              </a:ext>
            </a:extLst>
          </p:cNvPr>
          <p:cNvSpPr txBox="1">
            <a:spLocks/>
          </p:cNvSpPr>
          <p:nvPr>
            <p:custDataLst>
              <p:tags r:id="rId3"/>
            </p:custDataLst>
          </p:nvPr>
        </p:nvSpPr>
        <p:spPr bwMode="auto">
          <a:xfrm>
            <a:off x="4070350" y="5208588"/>
            <a:ext cx="965200"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90CE953-56A4-45BD-8C19-A874B601FD07}" type="datetime'''Eng''''''agi''ng'' with cu''stomer''s and p''a''r''tn''ers'">
              <a:rPr lang="en-US" altLang="en-US" sz="1200"/>
              <a:pPr/>
              <a:t>Engaging with customers and partners</a:t>
            </a:fld>
            <a:endParaRPr lang="en-US" sz="1200" dirty="0"/>
          </a:p>
        </p:txBody>
      </p:sp>
      <p:sp>
        <p:nvSpPr>
          <p:cNvPr id="62" name="Text Placeholder 2">
            <a:extLst>
              <a:ext uri="{FF2B5EF4-FFF2-40B4-BE49-F238E27FC236}">
                <a16:creationId xmlns:a16="http://schemas.microsoft.com/office/drawing/2014/main" id="{6E812C25-6C1A-C38D-36C7-EB8BB19C8816}"/>
              </a:ext>
            </a:extLst>
          </p:cNvPr>
          <p:cNvSpPr txBox="1">
            <a:spLocks/>
          </p:cNvSpPr>
          <p:nvPr>
            <p:custDataLst>
              <p:tags r:id="rId4"/>
            </p:custDataLst>
          </p:nvPr>
        </p:nvSpPr>
        <p:spPr bwMode="auto">
          <a:xfrm>
            <a:off x="5132388" y="5208588"/>
            <a:ext cx="904875"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E4AF21A-305D-4F68-998F-C27B6257AA6A}" type="datetime'Colla''''''b''orat''i''''ng ''wit''h other'' functi''o''''ns'">
              <a:rPr lang="en-US" altLang="en-US" sz="1200"/>
              <a:pPr/>
              <a:t>Collaborating with other functions</a:t>
            </a:fld>
            <a:endParaRPr lang="en-US" sz="1200" dirty="0"/>
          </a:p>
        </p:txBody>
      </p:sp>
      <p:sp>
        <p:nvSpPr>
          <p:cNvPr id="59" name="Text Placeholder 2">
            <a:extLst>
              <a:ext uri="{FF2B5EF4-FFF2-40B4-BE49-F238E27FC236}">
                <a16:creationId xmlns:a16="http://schemas.microsoft.com/office/drawing/2014/main" id="{BEEEFA1F-891A-888C-8064-160D1535C59E}"/>
              </a:ext>
            </a:extLst>
          </p:cNvPr>
          <p:cNvSpPr txBox="1">
            <a:spLocks/>
          </p:cNvSpPr>
          <p:nvPr>
            <p:custDataLst>
              <p:tags r:id="rId5"/>
            </p:custDataLst>
          </p:nvPr>
        </p:nvSpPr>
        <p:spPr bwMode="auto">
          <a:xfrm>
            <a:off x="6170613" y="5208588"/>
            <a:ext cx="896938"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4319047-894F-4C56-973C-7F84D0E17F5D}" type="datetime'Planni''ng ''''''and m''''aintain''i''n''g the'' ''roadmap'''">
              <a:rPr lang="en-US" altLang="en-US" sz="1200"/>
              <a:pPr/>
              <a:t>Planning and maintaining the roadmap</a:t>
            </a:fld>
            <a:endParaRPr lang="en-US" sz="1200" dirty="0"/>
          </a:p>
        </p:txBody>
      </p:sp>
      <p:sp>
        <p:nvSpPr>
          <p:cNvPr id="65" name="Text Placeholder 2">
            <a:extLst>
              <a:ext uri="{FF2B5EF4-FFF2-40B4-BE49-F238E27FC236}">
                <a16:creationId xmlns:a16="http://schemas.microsoft.com/office/drawing/2014/main" id="{F19F0021-47C1-E461-B7B8-D4C251BFA68E}"/>
              </a:ext>
            </a:extLst>
          </p:cNvPr>
          <p:cNvSpPr txBox="1">
            <a:spLocks/>
          </p:cNvSpPr>
          <p:nvPr>
            <p:custDataLst>
              <p:tags r:id="rId6"/>
            </p:custDataLst>
          </p:nvPr>
        </p:nvSpPr>
        <p:spPr bwMode="auto">
          <a:xfrm>
            <a:off x="3070225" y="5208588"/>
            <a:ext cx="898525"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DE898BB-3FB9-4A1C-97BD-EC0F7678A281}" type="datetime'''Def''i''ni''n''g p''''''ro''du''''ct r''''eq''''uir''ements'">
              <a:rPr lang="en-US" altLang="en-US" sz="1200"/>
              <a:pPr/>
              <a:t>Defining product requirements</a:t>
            </a:fld>
            <a:endParaRPr lang="en-US" sz="1200" dirty="0"/>
          </a:p>
        </p:txBody>
      </p:sp>
      <p:sp>
        <p:nvSpPr>
          <p:cNvPr id="53" name="Text Placeholder 2">
            <a:extLst>
              <a:ext uri="{FF2B5EF4-FFF2-40B4-BE49-F238E27FC236}">
                <a16:creationId xmlns:a16="http://schemas.microsoft.com/office/drawing/2014/main" id="{1D11354A-297E-81CB-D6C1-1FBEEF85488B}"/>
              </a:ext>
            </a:extLst>
          </p:cNvPr>
          <p:cNvSpPr txBox="1">
            <a:spLocks/>
          </p:cNvSpPr>
          <p:nvPr>
            <p:custDataLst>
              <p:tags r:id="rId7"/>
            </p:custDataLst>
          </p:nvPr>
        </p:nvSpPr>
        <p:spPr bwMode="auto">
          <a:xfrm>
            <a:off x="10363200" y="5208588"/>
            <a:ext cx="771525" cy="330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76135C6-0F87-4A72-A68D-4E27909F5EAE}" type="datetime'Pr''''ici''''ng'''''''' ''''and pack''''ag''''in''g'''''">
              <a:rPr lang="en-US" altLang="en-US" sz="1200"/>
              <a:pPr/>
              <a:t>Pricing and packaging</a:t>
            </a:fld>
            <a:endParaRPr lang="en-US" sz="1200" dirty="0"/>
          </a:p>
        </p:txBody>
      </p:sp>
      <p:sp>
        <p:nvSpPr>
          <p:cNvPr id="56" name="Text Placeholder 2">
            <a:extLst>
              <a:ext uri="{FF2B5EF4-FFF2-40B4-BE49-F238E27FC236}">
                <a16:creationId xmlns:a16="http://schemas.microsoft.com/office/drawing/2014/main" id="{A781CA7E-9745-3669-6216-BFCA330907DE}"/>
              </a:ext>
            </a:extLst>
          </p:cNvPr>
          <p:cNvSpPr txBox="1">
            <a:spLocks/>
          </p:cNvSpPr>
          <p:nvPr>
            <p:custDataLst>
              <p:tags r:id="rId8"/>
            </p:custDataLst>
          </p:nvPr>
        </p:nvSpPr>
        <p:spPr bwMode="auto">
          <a:xfrm>
            <a:off x="8213725" y="5208588"/>
            <a:ext cx="941388" cy="660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A3EF462-5221-4DD9-ABA4-E9E2B6BA009E}" type="datetime'C''oach''''ing,'''' t''eam manageme''nt, an''d'' recruitin''g'">
              <a:rPr lang="en-US" altLang="en-US" sz="1200"/>
              <a:pPr/>
              <a:t>Coaching, team management, and recruiting</a:t>
            </a:fld>
            <a:endParaRPr lang="en-US" sz="1200" dirty="0"/>
          </a:p>
        </p:txBody>
      </p:sp>
      <p:sp>
        <p:nvSpPr>
          <p:cNvPr id="41" name="Text Placeholder 2">
            <a:extLst>
              <a:ext uri="{FF2B5EF4-FFF2-40B4-BE49-F238E27FC236}">
                <a16:creationId xmlns:a16="http://schemas.microsoft.com/office/drawing/2014/main" id="{08FC64AB-365A-61D7-DCD9-FB6D8F0047CF}"/>
              </a:ext>
            </a:extLst>
          </p:cNvPr>
          <p:cNvSpPr txBox="1">
            <a:spLocks/>
          </p:cNvSpPr>
          <p:nvPr>
            <p:custDataLst>
              <p:tags r:id="rId9"/>
            </p:custDataLst>
          </p:nvPr>
        </p:nvSpPr>
        <p:spPr bwMode="auto">
          <a:xfrm>
            <a:off x="1169988" y="5208588"/>
            <a:ext cx="568325"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4385ACA-D278-413F-8EBF-317701C79BD7}" type="datetime'''Definin''g'''' p''''r''od''uct ''s''tra''''''te''''''''gy'">
              <a:rPr lang="en-US" altLang="en-US" sz="1200"/>
              <a:pPr/>
              <a:t>Defining product strategy</a:t>
            </a:fld>
            <a:endParaRPr lang="en-US" sz="1200" dirty="0"/>
          </a:p>
        </p:txBody>
      </p:sp>
      <p:sp>
        <p:nvSpPr>
          <p:cNvPr id="50" name="Text Placeholder 2">
            <a:extLst>
              <a:ext uri="{FF2B5EF4-FFF2-40B4-BE49-F238E27FC236}">
                <a16:creationId xmlns:a16="http://schemas.microsoft.com/office/drawing/2014/main" id="{ADE8A7CC-6004-A875-E615-C0D2CC6C48D1}"/>
              </a:ext>
            </a:extLst>
          </p:cNvPr>
          <p:cNvSpPr txBox="1">
            <a:spLocks/>
          </p:cNvSpPr>
          <p:nvPr>
            <p:custDataLst>
              <p:tags r:id="rId10"/>
            </p:custDataLst>
          </p:nvPr>
        </p:nvSpPr>
        <p:spPr bwMode="auto">
          <a:xfrm>
            <a:off x="9283700" y="5208588"/>
            <a:ext cx="863600"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61A7025-D05A-4636-8CC6-A756C2D269EF}" type="datetime'''Res''earching ''market ''and ''''''comp''et''i''ti''on'''''">
              <a:rPr lang="en-US" altLang="en-US" sz="1200"/>
              <a:pPr/>
              <a:t>Researching market and competition</a:t>
            </a:fld>
            <a:endParaRPr lang="en-US" sz="1200" dirty="0"/>
          </a:p>
        </p:txBody>
      </p:sp>
      <p:sp>
        <p:nvSpPr>
          <p:cNvPr id="47" name="Text Placeholder 2">
            <a:extLst>
              <a:ext uri="{FF2B5EF4-FFF2-40B4-BE49-F238E27FC236}">
                <a16:creationId xmlns:a16="http://schemas.microsoft.com/office/drawing/2014/main" id="{27F3D7FC-5EC2-83E2-F6B1-B3FFB3732D25}"/>
              </a:ext>
            </a:extLst>
          </p:cNvPr>
          <p:cNvSpPr txBox="1">
            <a:spLocks/>
          </p:cNvSpPr>
          <p:nvPr>
            <p:custDataLst>
              <p:tags r:id="rId11"/>
            </p:custDataLst>
          </p:nvPr>
        </p:nvSpPr>
        <p:spPr bwMode="auto">
          <a:xfrm>
            <a:off x="7294563" y="5208588"/>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6313AA6-D923-4B46-A694-5FE639349E29}" type="datetime'''''''''R''''''''''e''''view''''ing'''' m''e''t''''''''rics'">
              <a:rPr lang="en-US" altLang="en-US" sz="1200"/>
              <a:pPr/>
              <a:t>Reviewing metrics</a:t>
            </a:fld>
            <a:endParaRPr lang="en-US" sz="1200" dirty="0"/>
          </a:p>
        </p:txBody>
      </p:sp>
      <p:sp>
        <p:nvSpPr>
          <p:cNvPr id="9" name="Text Placeholder 2">
            <a:extLst>
              <a:ext uri="{FF2B5EF4-FFF2-40B4-BE49-F238E27FC236}">
                <a16:creationId xmlns:a16="http://schemas.microsoft.com/office/drawing/2014/main" id="{B4B92810-2034-D330-CE27-004483DBFF4C}"/>
              </a:ext>
            </a:extLst>
          </p:cNvPr>
          <p:cNvSpPr txBox="1">
            <a:spLocks/>
          </p:cNvSpPr>
          <p:nvPr>
            <p:custDataLst>
              <p:tags r:id="rId12"/>
            </p:custDataLst>
          </p:nvPr>
        </p:nvSpPr>
        <p:spPr bwMode="auto">
          <a:xfrm>
            <a:off x="2111375" y="5208588"/>
            <a:ext cx="754063" cy="660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A132EF1-DA01-4304-9A35-26D520E15AD7}" type="datetime'Wo''rking'' w''ith'' ''''tech and desi''gn fun''c''tion''s'''">
              <a:rPr lang="en-US" altLang="en-US" sz="1200"/>
              <a:pPr/>
              <a:t>Working with tech and design functions</a:t>
            </a:fld>
            <a:endParaRPr lang="en-US" sz="1200" dirty="0"/>
          </a:p>
        </p:txBody>
      </p:sp>
      <p:sp>
        <p:nvSpPr>
          <p:cNvPr id="92" name="Rectangle 91">
            <a:extLst>
              <a:ext uri="{FF2B5EF4-FFF2-40B4-BE49-F238E27FC236}">
                <a16:creationId xmlns:a16="http://schemas.microsoft.com/office/drawing/2014/main" id="{FE7995CE-F73D-B707-E8C9-50822A11DB44}"/>
              </a:ext>
            </a:extLst>
          </p:cNvPr>
          <p:cNvSpPr/>
          <p:nvPr/>
        </p:nvSpPr>
        <p:spPr>
          <a:xfrm>
            <a:off x="458926" y="1505348"/>
            <a:ext cx="11274147"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Typical time spend by product managers</a:t>
            </a:r>
          </a:p>
        </p:txBody>
      </p:sp>
      <p:sp>
        <p:nvSpPr>
          <p:cNvPr id="93" name="Rectangle 92">
            <a:extLst>
              <a:ext uri="{FF2B5EF4-FFF2-40B4-BE49-F238E27FC236}">
                <a16:creationId xmlns:a16="http://schemas.microsoft.com/office/drawing/2014/main" id="{A0BBC8C4-4985-48DD-F513-612F493F65F6}"/>
              </a:ext>
            </a:extLst>
          </p:cNvPr>
          <p:cNvSpPr/>
          <p:nvPr/>
        </p:nvSpPr>
        <p:spPr>
          <a:xfrm>
            <a:off x="496634" y="1973263"/>
            <a:ext cx="4959286" cy="336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Average percent of time spent on each activity</a:t>
            </a:r>
          </a:p>
        </p:txBody>
      </p:sp>
      <p:sp>
        <p:nvSpPr>
          <p:cNvPr id="94" name="Rectangle 93">
            <a:extLst>
              <a:ext uri="{FF2B5EF4-FFF2-40B4-BE49-F238E27FC236}">
                <a16:creationId xmlns:a16="http://schemas.microsoft.com/office/drawing/2014/main" id="{3886CF77-DEA4-F945-5F94-7AD8AA752982}"/>
              </a:ext>
            </a:extLst>
          </p:cNvPr>
          <p:cNvSpPr/>
          <p:nvPr/>
        </p:nvSpPr>
        <p:spPr>
          <a:xfrm>
            <a:off x="1893888" y="6381243"/>
            <a:ext cx="8969184"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000" dirty="0">
                <a:solidFill>
                  <a:schemeClr val="tx1"/>
                </a:solidFill>
              </a:rPr>
              <a:t>Source: McKinsey &amp; Co Product Management Index</a:t>
            </a:r>
            <a:endParaRPr lang="en-US" sz="1000" i="1" dirty="0">
              <a:solidFill>
                <a:schemeClr val="tx1"/>
              </a:solidFill>
            </a:endParaRPr>
          </a:p>
        </p:txBody>
      </p:sp>
    </p:spTree>
    <p:extLst>
      <p:ext uri="{BB962C8B-B14F-4D97-AF65-F5344CB8AC3E}">
        <p14:creationId xmlns:p14="http://schemas.microsoft.com/office/powerpoint/2010/main" val="2410212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As mentioned previously, we deliver products using cross-functional squads that are supported by other functions</a:t>
            </a:r>
          </a:p>
        </p:txBody>
      </p:sp>
      <p:sp>
        <p:nvSpPr>
          <p:cNvPr id="4" name="Rectangle 3">
            <a:extLst>
              <a:ext uri="{FF2B5EF4-FFF2-40B4-BE49-F238E27FC236}">
                <a16:creationId xmlns:a16="http://schemas.microsoft.com/office/drawing/2014/main" id="{AD6C9A42-EC09-B555-23DA-FCC78724E9D1}"/>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6" name="Rectangle 5">
            <a:extLst>
              <a:ext uri="{FF2B5EF4-FFF2-40B4-BE49-F238E27FC236}">
                <a16:creationId xmlns:a16="http://schemas.microsoft.com/office/drawing/2014/main" id="{A8105C53-5F8A-9DF4-FE6C-D9AFBE156AF6}"/>
              </a:ext>
            </a:extLst>
          </p:cNvPr>
          <p:cNvSpPr/>
          <p:nvPr/>
        </p:nvSpPr>
        <p:spPr>
          <a:xfrm>
            <a:off x="693733"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7" name="Rectangle 6">
            <a:extLst>
              <a:ext uri="{FF2B5EF4-FFF2-40B4-BE49-F238E27FC236}">
                <a16:creationId xmlns:a16="http://schemas.microsoft.com/office/drawing/2014/main" id="{E7DDFD13-1D76-CCE7-103A-CA7FF161B030}"/>
              </a:ext>
            </a:extLst>
          </p:cNvPr>
          <p:cNvSpPr/>
          <p:nvPr/>
        </p:nvSpPr>
        <p:spPr>
          <a:xfrm>
            <a:off x="3434456"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8" name="Rectangle 7">
            <a:extLst>
              <a:ext uri="{FF2B5EF4-FFF2-40B4-BE49-F238E27FC236}">
                <a16:creationId xmlns:a16="http://schemas.microsoft.com/office/drawing/2014/main" id="{C32A2E30-3AB7-937A-A745-9189231602BC}"/>
              </a:ext>
            </a:extLst>
          </p:cNvPr>
          <p:cNvSpPr/>
          <p:nvPr/>
        </p:nvSpPr>
        <p:spPr>
          <a:xfrm>
            <a:off x="6175179" y="2172823"/>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9" name="Rectangle 8">
            <a:extLst>
              <a:ext uri="{FF2B5EF4-FFF2-40B4-BE49-F238E27FC236}">
                <a16:creationId xmlns:a16="http://schemas.microsoft.com/office/drawing/2014/main" id="{F1D31968-F6DE-DF66-F782-3E2E74AAD4FF}"/>
              </a:ext>
            </a:extLst>
          </p:cNvPr>
          <p:cNvSpPr/>
          <p:nvPr/>
        </p:nvSpPr>
        <p:spPr>
          <a:xfrm>
            <a:off x="8915901" y="2170176"/>
            <a:ext cx="2532388" cy="23075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468000" bIns="108000" rtlCol="0" anchor="t"/>
          <a:lstStyle/>
          <a:p>
            <a:pPr marL="285750" indent="-285750">
              <a:lnSpc>
                <a:spcPct val="120000"/>
              </a:lnSpc>
              <a:buFont typeface="Arial" panose="020B0604020202020204" pitchFamily="34" charset="0"/>
              <a:buChar char="•"/>
            </a:pPr>
            <a:r>
              <a:rPr lang="en-US" sz="1400" dirty="0">
                <a:solidFill>
                  <a:schemeClr val="tx1"/>
                </a:solidFill>
              </a:rPr>
              <a:t>Product Manger</a:t>
            </a:r>
          </a:p>
          <a:p>
            <a:pPr marL="285750" indent="-285750">
              <a:lnSpc>
                <a:spcPct val="120000"/>
              </a:lnSpc>
              <a:buFont typeface="Arial" panose="020B0604020202020204" pitchFamily="34" charset="0"/>
              <a:buChar char="•"/>
            </a:pPr>
            <a:r>
              <a:rPr lang="en-US" sz="1400" dirty="0">
                <a:solidFill>
                  <a:schemeClr val="tx1"/>
                </a:solidFill>
              </a:rPr>
              <a:t>Tech Lead</a:t>
            </a:r>
          </a:p>
          <a:p>
            <a:pPr marL="285750" indent="-285750">
              <a:lnSpc>
                <a:spcPct val="120000"/>
              </a:lnSpc>
              <a:buFont typeface="Arial" panose="020B0604020202020204" pitchFamily="34" charset="0"/>
              <a:buChar char="•"/>
            </a:pPr>
            <a:r>
              <a:rPr lang="en-US" sz="1400" dirty="0">
                <a:solidFill>
                  <a:schemeClr val="tx1"/>
                </a:solidFill>
              </a:rPr>
              <a:t>Frontend Engineers</a:t>
            </a:r>
          </a:p>
          <a:p>
            <a:pPr marL="285750" indent="-285750">
              <a:lnSpc>
                <a:spcPct val="120000"/>
              </a:lnSpc>
              <a:buFont typeface="Arial" panose="020B0604020202020204" pitchFamily="34" charset="0"/>
              <a:buChar char="•"/>
            </a:pPr>
            <a:r>
              <a:rPr lang="en-US" sz="1400" dirty="0">
                <a:solidFill>
                  <a:schemeClr val="tx1"/>
                </a:solidFill>
              </a:rPr>
              <a:t>Backend Engineers</a:t>
            </a:r>
          </a:p>
          <a:p>
            <a:pPr marL="285750" indent="-285750">
              <a:lnSpc>
                <a:spcPct val="120000"/>
              </a:lnSpc>
              <a:buFont typeface="Arial" panose="020B0604020202020204" pitchFamily="34" charset="0"/>
              <a:buChar char="•"/>
            </a:pPr>
            <a:r>
              <a:rPr lang="en-US" sz="1400" dirty="0">
                <a:solidFill>
                  <a:schemeClr val="tx1"/>
                </a:solidFill>
              </a:rPr>
              <a:t>UX Designer</a:t>
            </a:r>
          </a:p>
          <a:p>
            <a:pPr marL="285750" indent="-285750">
              <a:lnSpc>
                <a:spcPct val="120000"/>
              </a:lnSpc>
              <a:buFont typeface="Arial" panose="020B0604020202020204" pitchFamily="34" charset="0"/>
              <a:buChar char="•"/>
            </a:pPr>
            <a:r>
              <a:rPr lang="en-US" sz="1400" dirty="0">
                <a:solidFill>
                  <a:schemeClr val="tx1"/>
                </a:solidFill>
              </a:rPr>
              <a:t>QA Lead</a:t>
            </a:r>
          </a:p>
        </p:txBody>
      </p:sp>
      <p:sp>
        <p:nvSpPr>
          <p:cNvPr id="11" name="Rectangle 10">
            <a:extLst>
              <a:ext uri="{FF2B5EF4-FFF2-40B4-BE49-F238E27FC236}">
                <a16:creationId xmlns:a16="http://schemas.microsoft.com/office/drawing/2014/main" id="{915AC497-4982-1266-3766-70C9387C1650}"/>
              </a:ext>
            </a:extLst>
          </p:cNvPr>
          <p:cNvSpPr/>
          <p:nvPr/>
        </p:nvSpPr>
        <p:spPr>
          <a:xfrm>
            <a:off x="458926" y="1495616"/>
            <a:ext cx="11274147"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Cross-Functional Teams</a:t>
            </a:r>
          </a:p>
        </p:txBody>
      </p:sp>
      <p:sp>
        <p:nvSpPr>
          <p:cNvPr id="13" name="Rectangle 12">
            <a:extLst>
              <a:ext uri="{FF2B5EF4-FFF2-40B4-BE49-F238E27FC236}">
                <a16:creationId xmlns:a16="http://schemas.microsoft.com/office/drawing/2014/main" id="{9AD80A2E-9665-DB82-3A3D-E67027B492EB}"/>
              </a:ext>
            </a:extLst>
          </p:cNvPr>
          <p:cNvSpPr/>
          <p:nvPr/>
        </p:nvSpPr>
        <p:spPr>
          <a:xfrm>
            <a:off x="693734" y="2167529"/>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1</a:t>
            </a:r>
          </a:p>
        </p:txBody>
      </p:sp>
      <p:sp>
        <p:nvSpPr>
          <p:cNvPr id="14" name="Rectangle 13">
            <a:extLst>
              <a:ext uri="{FF2B5EF4-FFF2-40B4-BE49-F238E27FC236}">
                <a16:creationId xmlns:a16="http://schemas.microsoft.com/office/drawing/2014/main" id="{1EE422BF-A8B4-C5E5-5BB4-7703BE54C3EE}"/>
              </a:ext>
            </a:extLst>
          </p:cNvPr>
          <p:cNvSpPr/>
          <p:nvPr/>
        </p:nvSpPr>
        <p:spPr>
          <a:xfrm>
            <a:off x="3434455" y="2167529"/>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2</a:t>
            </a:r>
          </a:p>
        </p:txBody>
      </p:sp>
      <p:sp>
        <p:nvSpPr>
          <p:cNvPr id="15" name="Rectangle 14">
            <a:extLst>
              <a:ext uri="{FF2B5EF4-FFF2-40B4-BE49-F238E27FC236}">
                <a16:creationId xmlns:a16="http://schemas.microsoft.com/office/drawing/2014/main" id="{24792FDF-371C-0EC3-3E50-1FACDF892551}"/>
              </a:ext>
            </a:extLst>
          </p:cNvPr>
          <p:cNvSpPr/>
          <p:nvPr/>
        </p:nvSpPr>
        <p:spPr>
          <a:xfrm>
            <a:off x="6175179" y="2170374"/>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3</a:t>
            </a:r>
          </a:p>
        </p:txBody>
      </p:sp>
      <p:sp>
        <p:nvSpPr>
          <p:cNvPr id="16" name="Rectangle 15">
            <a:extLst>
              <a:ext uri="{FF2B5EF4-FFF2-40B4-BE49-F238E27FC236}">
                <a16:creationId xmlns:a16="http://schemas.microsoft.com/office/drawing/2014/main" id="{D6A38953-F838-3D22-1A5B-325333F506A7}"/>
              </a:ext>
            </a:extLst>
          </p:cNvPr>
          <p:cNvSpPr/>
          <p:nvPr/>
        </p:nvSpPr>
        <p:spPr>
          <a:xfrm>
            <a:off x="8915901" y="2164416"/>
            <a:ext cx="2532388"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Squad 4</a:t>
            </a:r>
          </a:p>
        </p:txBody>
      </p:sp>
      <p:sp>
        <p:nvSpPr>
          <p:cNvPr id="12" name="Rectangle 11">
            <a:extLst>
              <a:ext uri="{FF2B5EF4-FFF2-40B4-BE49-F238E27FC236}">
                <a16:creationId xmlns:a16="http://schemas.microsoft.com/office/drawing/2014/main" id="{F9B67C59-B67C-5763-6FE2-96E976F15354}"/>
              </a:ext>
            </a:extLst>
          </p:cNvPr>
          <p:cNvSpPr/>
          <p:nvPr/>
        </p:nvSpPr>
        <p:spPr>
          <a:xfrm>
            <a:off x="693733" y="5330825"/>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Infrastructure &amp; Security</a:t>
            </a:r>
          </a:p>
        </p:txBody>
      </p:sp>
      <p:sp>
        <p:nvSpPr>
          <p:cNvPr id="19" name="Rectangle 18">
            <a:extLst>
              <a:ext uri="{FF2B5EF4-FFF2-40B4-BE49-F238E27FC236}">
                <a16:creationId xmlns:a16="http://schemas.microsoft.com/office/drawing/2014/main" id="{A69AD640-7DB2-EDC6-99A3-5D51A67E971D}"/>
              </a:ext>
            </a:extLst>
          </p:cNvPr>
          <p:cNvSpPr/>
          <p:nvPr/>
        </p:nvSpPr>
        <p:spPr>
          <a:xfrm>
            <a:off x="4353555" y="5330824"/>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Risk &amp; Compliance</a:t>
            </a:r>
          </a:p>
        </p:txBody>
      </p:sp>
      <p:sp>
        <p:nvSpPr>
          <p:cNvPr id="21" name="Rectangle 20">
            <a:extLst>
              <a:ext uri="{FF2B5EF4-FFF2-40B4-BE49-F238E27FC236}">
                <a16:creationId xmlns:a16="http://schemas.microsoft.com/office/drawing/2014/main" id="{856B8C7B-B255-1FA0-B770-517ABC26A1C0}"/>
              </a:ext>
            </a:extLst>
          </p:cNvPr>
          <p:cNvSpPr/>
          <p:nvPr/>
        </p:nvSpPr>
        <p:spPr>
          <a:xfrm>
            <a:off x="8013377" y="5330823"/>
            <a:ext cx="3434912" cy="59448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dirty="0">
                <a:solidFill>
                  <a:schemeClr val="tx1"/>
                </a:solidFill>
              </a:rPr>
              <a:t>Sales &amp; Marketing</a:t>
            </a:r>
          </a:p>
        </p:txBody>
      </p:sp>
      <p:sp>
        <p:nvSpPr>
          <p:cNvPr id="23" name="Triangle 22">
            <a:extLst>
              <a:ext uri="{FF2B5EF4-FFF2-40B4-BE49-F238E27FC236}">
                <a16:creationId xmlns:a16="http://schemas.microsoft.com/office/drawing/2014/main" id="{8DD26DA0-DEEA-9931-CA3E-4308C9992FEA}"/>
              </a:ext>
            </a:extLst>
          </p:cNvPr>
          <p:cNvSpPr/>
          <p:nvPr/>
        </p:nvSpPr>
        <p:spPr>
          <a:xfrm rot="10800000">
            <a:off x="658547" y="4656063"/>
            <a:ext cx="10754556" cy="511359"/>
          </a:xfrm>
          <a:prstGeom prst="triangle">
            <a:avLst>
              <a:gd name="adj" fmla="val 49737"/>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l">
              <a:lnSpc>
                <a:spcPct val="120000"/>
              </a:lnSpc>
            </a:pPr>
            <a:endParaRPr lang="en-US" sz="1400" dirty="0">
              <a:solidFill>
                <a:schemeClr val="tx1"/>
              </a:solidFill>
            </a:endParaRPr>
          </a:p>
        </p:txBody>
      </p:sp>
      <p:sp>
        <p:nvSpPr>
          <p:cNvPr id="24" name="Rectangle 23">
            <a:extLst>
              <a:ext uri="{FF2B5EF4-FFF2-40B4-BE49-F238E27FC236}">
                <a16:creationId xmlns:a16="http://schemas.microsoft.com/office/drawing/2014/main" id="{A48C4EB5-EEA1-B5A8-B4E8-53016689BEDC}"/>
              </a:ext>
            </a:extLst>
          </p:cNvPr>
          <p:cNvSpPr/>
          <p:nvPr/>
        </p:nvSpPr>
        <p:spPr>
          <a:xfrm>
            <a:off x="5305450" y="4689911"/>
            <a:ext cx="1572414" cy="4000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Supported by</a:t>
            </a:r>
          </a:p>
        </p:txBody>
      </p:sp>
    </p:spTree>
    <p:extLst>
      <p:ext uri="{BB962C8B-B14F-4D97-AF65-F5344CB8AC3E}">
        <p14:creationId xmlns:p14="http://schemas.microsoft.com/office/powerpoint/2010/main" val="1730580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304266C-EA8A-320A-830D-973D34064B2C}"/>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4" name="Object 3" hidden="1">
                        <a:extLst>
                          <a:ext uri="{FF2B5EF4-FFF2-40B4-BE49-F238E27FC236}">
                            <a16:creationId xmlns:a16="http://schemas.microsoft.com/office/drawing/2014/main" id="{B304266C-EA8A-320A-830D-973D34064B2C}"/>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DDBB1410-9C82-27CC-C735-510D44AA13C6}"/>
              </a:ext>
            </a:extLst>
          </p:cNvPr>
          <p:cNvSpPr/>
          <p:nvPr/>
        </p:nvSpPr>
        <p:spPr>
          <a:xfrm>
            <a:off x="458786"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44" name="Straight Connector 43">
            <a:extLst>
              <a:ext uri="{FF2B5EF4-FFF2-40B4-BE49-F238E27FC236}">
                <a16:creationId xmlns:a16="http://schemas.microsoft.com/office/drawing/2014/main" id="{B2AF3E12-28EB-49C2-72BB-558A37EC1DED}"/>
              </a:ext>
            </a:extLst>
          </p:cNvPr>
          <p:cNvCxnSpPr>
            <a:cxnSpLocks/>
          </p:cNvCxnSpPr>
          <p:nvPr/>
        </p:nvCxnSpPr>
        <p:spPr>
          <a:xfrm>
            <a:off x="755512" y="3763513"/>
            <a:ext cx="4925960"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74D5555-7063-8952-8331-1BDEE83C19B5}"/>
              </a:ext>
            </a:extLst>
          </p:cNvPr>
          <p:cNvCxnSpPr>
            <a:cxnSpLocks/>
            <a:stCxn id="36" idx="2"/>
            <a:endCxn id="32" idx="1"/>
          </p:cNvCxnSpPr>
          <p:nvPr/>
        </p:nvCxnSpPr>
        <p:spPr>
          <a:xfrm rot="16200000" flipH="1">
            <a:off x="1560118" y="3388360"/>
            <a:ext cx="1004582" cy="955290"/>
          </a:xfrm>
          <a:prstGeom prst="curvedConnector2">
            <a:avLst/>
          </a:prstGeom>
          <a:ln w="19050">
            <a:prstDash val="sysDash"/>
            <a:tailEnd type="triangle" w="lg" len="med"/>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DDB8E814-346B-A7E9-DDBB-BCF810177A39}"/>
              </a:ext>
            </a:extLst>
          </p:cNvPr>
          <p:cNvCxnSpPr>
            <a:cxnSpLocks/>
            <a:stCxn id="34" idx="2"/>
            <a:endCxn id="33" idx="1"/>
          </p:cNvCxnSpPr>
          <p:nvPr/>
        </p:nvCxnSpPr>
        <p:spPr>
          <a:xfrm rot="16200000" flipH="1">
            <a:off x="3173972" y="3388360"/>
            <a:ext cx="1004582" cy="955290"/>
          </a:xfrm>
          <a:prstGeom prst="curvedConnector2">
            <a:avLst/>
          </a:prstGeom>
          <a:ln w="19050">
            <a:prstDash val="sysDash"/>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263F7D-81EA-6B9E-A400-CFCED6CFBA64}"/>
              </a:ext>
            </a:extLst>
          </p:cNvPr>
          <p:cNvSpPr>
            <a:spLocks noGrp="1"/>
          </p:cNvSpPr>
          <p:nvPr>
            <p:ph type="title"/>
          </p:nvPr>
        </p:nvSpPr>
        <p:spPr/>
        <p:txBody>
          <a:bodyPr vert="horz"/>
          <a:lstStyle/>
          <a:p>
            <a:r>
              <a:rPr lang="en-US" dirty="0"/>
              <a:t>Squads are expected to do both product discovery/research and delivery concurrently</a:t>
            </a:r>
          </a:p>
        </p:txBody>
      </p:sp>
      <p:sp>
        <p:nvSpPr>
          <p:cNvPr id="18" name="Rectangle 17">
            <a:extLst>
              <a:ext uri="{FF2B5EF4-FFF2-40B4-BE49-F238E27FC236}">
                <a16:creationId xmlns:a16="http://schemas.microsoft.com/office/drawing/2014/main" id="{90F9B1CD-3A05-7FD8-B5E0-3CA46A4C8B4D}"/>
              </a:ext>
            </a:extLst>
          </p:cNvPr>
          <p:cNvSpPr/>
          <p:nvPr/>
        </p:nvSpPr>
        <p:spPr>
          <a:xfrm>
            <a:off x="6183634"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9" name="Rectangle 18">
            <a:extLst>
              <a:ext uri="{FF2B5EF4-FFF2-40B4-BE49-F238E27FC236}">
                <a16:creationId xmlns:a16="http://schemas.microsoft.com/office/drawing/2014/main" id="{5287316F-A353-A1F3-C3E4-01A37EDF45CC}"/>
              </a:ext>
            </a:extLst>
          </p:cNvPr>
          <p:cNvSpPr/>
          <p:nvPr/>
        </p:nvSpPr>
        <p:spPr>
          <a:xfrm>
            <a:off x="458786" y="1513684"/>
            <a:ext cx="5549299" cy="39622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Continuous discovery feeds into product delivery…</a:t>
            </a:r>
          </a:p>
        </p:txBody>
      </p:sp>
      <p:sp>
        <p:nvSpPr>
          <p:cNvPr id="20" name="Rectangle 19">
            <a:extLst>
              <a:ext uri="{FF2B5EF4-FFF2-40B4-BE49-F238E27FC236}">
                <a16:creationId xmlns:a16="http://schemas.microsoft.com/office/drawing/2014/main" id="{90FA2AD2-ABBC-CC5B-8E59-97E481D0B2AE}"/>
              </a:ext>
            </a:extLst>
          </p:cNvPr>
          <p:cNvSpPr/>
          <p:nvPr/>
        </p:nvSpPr>
        <p:spPr>
          <a:xfrm>
            <a:off x="6183634" y="1513684"/>
            <a:ext cx="5549299" cy="39622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…to reduce the risk of building the wrong thing</a:t>
            </a:r>
          </a:p>
        </p:txBody>
      </p:sp>
      <p:sp>
        <p:nvSpPr>
          <p:cNvPr id="27" name="Chevron 26">
            <a:extLst>
              <a:ext uri="{FF2B5EF4-FFF2-40B4-BE49-F238E27FC236}">
                <a16:creationId xmlns:a16="http://schemas.microsoft.com/office/drawing/2014/main" id="{DAF6C0CD-AFC9-8202-5BA4-7B49A449F0A3}"/>
              </a:ext>
            </a:extLst>
          </p:cNvPr>
          <p:cNvSpPr/>
          <p:nvPr/>
        </p:nvSpPr>
        <p:spPr>
          <a:xfrm>
            <a:off x="755512" y="2349291"/>
            <a:ext cx="5011304" cy="401289"/>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Discovery / customer research track</a:t>
            </a:r>
          </a:p>
        </p:txBody>
      </p:sp>
      <p:sp>
        <p:nvSpPr>
          <p:cNvPr id="29" name="Chevron 28">
            <a:extLst>
              <a:ext uri="{FF2B5EF4-FFF2-40B4-BE49-F238E27FC236}">
                <a16:creationId xmlns:a16="http://schemas.microsoft.com/office/drawing/2014/main" id="{8ACC2A1C-2FD2-F004-895D-F68DB4828D53}"/>
              </a:ext>
            </a:extLst>
          </p:cNvPr>
          <p:cNvSpPr/>
          <p:nvPr/>
        </p:nvSpPr>
        <p:spPr>
          <a:xfrm>
            <a:off x="755512" y="4785431"/>
            <a:ext cx="5011304" cy="401289"/>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400" b="1" dirty="0">
                <a:solidFill>
                  <a:schemeClr val="tx1"/>
                </a:solidFill>
              </a:rPr>
              <a:t>Delivery track</a:t>
            </a:r>
          </a:p>
        </p:txBody>
      </p:sp>
      <p:sp>
        <p:nvSpPr>
          <p:cNvPr id="32" name="Rectangle 31">
            <a:extLst>
              <a:ext uri="{FF2B5EF4-FFF2-40B4-BE49-F238E27FC236}">
                <a16:creationId xmlns:a16="http://schemas.microsoft.com/office/drawing/2014/main" id="{76E9399C-E824-2AF4-DBDD-DC20A87AB880}"/>
              </a:ext>
            </a:extLst>
          </p:cNvPr>
          <p:cNvSpPr/>
          <p:nvPr/>
        </p:nvSpPr>
        <p:spPr>
          <a:xfrm>
            <a:off x="2540054" y="4167651"/>
            <a:ext cx="1317128" cy="40129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dirty="0">
                <a:solidFill>
                  <a:schemeClr val="tx1"/>
                </a:solidFill>
              </a:rPr>
              <a:t>Idea 1</a:t>
            </a:r>
          </a:p>
        </p:txBody>
      </p:sp>
      <p:sp>
        <p:nvSpPr>
          <p:cNvPr id="33" name="Rectangle 32">
            <a:extLst>
              <a:ext uri="{FF2B5EF4-FFF2-40B4-BE49-F238E27FC236}">
                <a16:creationId xmlns:a16="http://schemas.microsoft.com/office/drawing/2014/main" id="{5620B327-06F5-69EB-975E-542BF812B1F0}"/>
              </a:ext>
            </a:extLst>
          </p:cNvPr>
          <p:cNvSpPr/>
          <p:nvPr/>
        </p:nvSpPr>
        <p:spPr>
          <a:xfrm>
            <a:off x="4153908" y="4167651"/>
            <a:ext cx="1317128" cy="40129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dirty="0">
                <a:solidFill>
                  <a:schemeClr val="tx1"/>
                </a:solidFill>
              </a:rPr>
              <a:t>Idea 2</a:t>
            </a:r>
          </a:p>
        </p:txBody>
      </p:sp>
      <p:sp>
        <p:nvSpPr>
          <p:cNvPr id="34" name="Rectangle 33">
            <a:extLst>
              <a:ext uri="{FF2B5EF4-FFF2-40B4-BE49-F238E27FC236}">
                <a16:creationId xmlns:a16="http://schemas.microsoft.com/office/drawing/2014/main" id="{F945384D-85EB-4A91-2DD7-47E3BCE50DE3}"/>
              </a:ext>
            </a:extLst>
          </p:cNvPr>
          <p:cNvSpPr/>
          <p:nvPr/>
        </p:nvSpPr>
        <p:spPr>
          <a:xfrm>
            <a:off x="2540054" y="2962424"/>
            <a:ext cx="1317128" cy="40129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dirty="0">
                <a:solidFill>
                  <a:schemeClr val="tx1"/>
                </a:solidFill>
              </a:rPr>
              <a:t>Idea 2</a:t>
            </a:r>
          </a:p>
        </p:txBody>
      </p:sp>
      <p:sp>
        <p:nvSpPr>
          <p:cNvPr id="35" name="Rectangle 34">
            <a:extLst>
              <a:ext uri="{FF2B5EF4-FFF2-40B4-BE49-F238E27FC236}">
                <a16:creationId xmlns:a16="http://schemas.microsoft.com/office/drawing/2014/main" id="{67B891E1-E087-6C93-8D0F-DABE712FFE50}"/>
              </a:ext>
            </a:extLst>
          </p:cNvPr>
          <p:cNvSpPr/>
          <p:nvPr/>
        </p:nvSpPr>
        <p:spPr>
          <a:xfrm>
            <a:off x="4153908" y="2962424"/>
            <a:ext cx="1317128" cy="40129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dirty="0">
                <a:solidFill>
                  <a:schemeClr val="tx1"/>
                </a:solidFill>
              </a:rPr>
              <a:t>Idea X</a:t>
            </a:r>
          </a:p>
        </p:txBody>
      </p:sp>
      <p:sp>
        <p:nvSpPr>
          <p:cNvPr id="36" name="Rectangle 35">
            <a:extLst>
              <a:ext uri="{FF2B5EF4-FFF2-40B4-BE49-F238E27FC236}">
                <a16:creationId xmlns:a16="http://schemas.microsoft.com/office/drawing/2014/main" id="{1F495665-D7AE-624E-B1D5-14EAA1B2E975}"/>
              </a:ext>
            </a:extLst>
          </p:cNvPr>
          <p:cNvSpPr/>
          <p:nvPr/>
        </p:nvSpPr>
        <p:spPr>
          <a:xfrm>
            <a:off x="926200" y="2962424"/>
            <a:ext cx="1317128" cy="40129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dirty="0">
                <a:solidFill>
                  <a:schemeClr val="tx1"/>
                </a:solidFill>
              </a:rPr>
              <a:t>Idea 1</a:t>
            </a:r>
          </a:p>
        </p:txBody>
      </p:sp>
      <p:sp>
        <p:nvSpPr>
          <p:cNvPr id="46" name="Rounded Rectangular Callout 45">
            <a:extLst>
              <a:ext uri="{FF2B5EF4-FFF2-40B4-BE49-F238E27FC236}">
                <a16:creationId xmlns:a16="http://schemas.microsoft.com/office/drawing/2014/main" id="{37378418-C604-2BF3-C513-C024EF54B872}"/>
              </a:ext>
            </a:extLst>
          </p:cNvPr>
          <p:cNvSpPr/>
          <p:nvPr/>
        </p:nvSpPr>
        <p:spPr>
          <a:xfrm>
            <a:off x="1620807" y="5719763"/>
            <a:ext cx="4146009" cy="654707"/>
          </a:xfrm>
          <a:prstGeom prst="wedgeRoundRectCallout">
            <a:avLst>
              <a:gd name="adj1" fmla="val -29243"/>
              <a:gd name="adj2" fmla="val -97166"/>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l">
              <a:lnSpc>
                <a:spcPct val="120000"/>
              </a:lnSpc>
            </a:pPr>
            <a:r>
              <a:rPr lang="en-US" sz="1400" b="1" dirty="0">
                <a:solidFill>
                  <a:schemeClr val="accent2"/>
                </a:solidFill>
              </a:rPr>
              <a:t>Important: </a:t>
            </a:r>
            <a:r>
              <a:rPr lang="en-US" sz="1400" dirty="0">
                <a:solidFill>
                  <a:schemeClr val="tx1"/>
                </a:solidFill>
              </a:rPr>
              <a:t>(1) Discovery occurs on an ongoing-basis; (2) Discovery happens before delivery</a:t>
            </a:r>
          </a:p>
        </p:txBody>
      </p:sp>
      <p:graphicFrame>
        <p:nvGraphicFramePr>
          <p:cNvPr id="4207" name="Chart 4206">
            <a:extLst>
              <a:ext uri="{FF2B5EF4-FFF2-40B4-BE49-F238E27FC236}">
                <a16:creationId xmlns:a16="http://schemas.microsoft.com/office/drawing/2014/main" id="{CBF7AA59-AA28-06E6-E80A-24CF6F3ABB2A}"/>
              </a:ext>
            </a:extLst>
          </p:cNvPr>
          <p:cNvGraphicFramePr/>
          <p:nvPr>
            <p:custDataLst>
              <p:tags r:id="rId2"/>
            </p:custDataLst>
          </p:nvPr>
        </p:nvGraphicFramePr>
        <p:xfrm>
          <a:off x="6932613" y="2720975"/>
          <a:ext cx="3835400" cy="2933700"/>
        </p:xfrm>
        <a:graphic>
          <a:graphicData uri="http://schemas.openxmlformats.org/drawingml/2006/chart">
            <c:chart xmlns:c="http://schemas.openxmlformats.org/drawingml/2006/chart" xmlns:r="http://schemas.openxmlformats.org/officeDocument/2006/relationships" r:id="rId13"/>
          </a:graphicData>
        </a:graphic>
      </p:graphicFrame>
      <p:sp>
        <p:nvSpPr>
          <p:cNvPr id="4197" name="Text Placeholder 2">
            <a:extLst>
              <a:ext uri="{FF2B5EF4-FFF2-40B4-BE49-F238E27FC236}">
                <a16:creationId xmlns:a16="http://schemas.microsoft.com/office/drawing/2014/main" id="{B62F0432-7B18-955A-D4BD-2D5D972CF2F9}"/>
              </a:ext>
            </a:extLst>
          </p:cNvPr>
          <p:cNvSpPr txBox="1">
            <a:spLocks/>
          </p:cNvSpPr>
          <p:nvPr>
            <p:custDataLst>
              <p:tags r:id="rId3"/>
            </p:custDataLst>
          </p:nvPr>
        </p:nvSpPr>
        <p:spPr bwMode="auto">
          <a:xfrm>
            <a:off x="8656638" y="5719763"/>
            <a:ext cx="3873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Time</a:t>
            </a:r>
            <a:endParaRPr lang="en-US" sz="1400" dirty="0"/>
          </a:p>
        </p:txBody>
      </p:sp>
      <p:sp>
        <p:nvSpPr>
          <p:cNvPr id="4191" name="Text Placeholder 2">
            <a:extLst>
              <a:ext uri="{FF2B5EF4-FFF2-40B4-BE49-F238E27FC236}">
                <a16:creationId xmlns:a16="http://schemas.microsoft.com/office/drawing/2014/main" id="{540C66BC-1C1D-5BEE-FC00-66AA8AB85A9F}"/>
              </a:ext>
            </a:extLst>
          </p:cNvPr>
          <p:cNvSpPr txBox="1">
            <a:spLocks/>
          </p:cNvSpPr>
          <p:nvPr>
            <p:custDataLst>
              <p:tags r:id="rId4"/>
            </p:custDataLst>
          </p:nvPr>
        </p:nvSpPr>
        <p:spPr bwMode="auto">
          <a:xfrm>
            <a:off x="6675438" y="4014788"/>
            <a:ext cx="192088" cy="346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Risk</a:t>
            </a:r>
            <a:endParaRPr lang="en-US" sz="1400" dirty="0"/>
          </a:p>
        </p:txBody>
      </p:sp>
      <p:cxnSp>
        <p:nvCxnSpPr>
          <p:cNvPr id="4182" name="Straight Connector 4181">
            <a:extLst>
              <a:ext uri="{FF2B5EF4-FFF2-40B4-BE49-F238E27FC236}">
                <a16:creationId xmlns:a16="http://schemas.microsoft.com/office/drawing/2014/main" id="{67F3E1D7-3753-33ED-F55E-FFBC75915016}"/>
              </a:ext>
            </a:extLst>
          </p:cNvPr>
          <p:cNvCxnSpPr/>
          <p:nvPr>
            <p:custDataLst>
              <p:tags r:id="rId5"/>
            </p:custDataLst>
          </p:nvPr>
        </p:nvCxnSpPr>
        <p:spPr bwMode="gray">
          <a:xfrm>
            <a:off x="9464675" y="2152650"/>
            <a:ext cx="231775" cy="0"/>
          </a:xfrm>
          <a:prstGeom prst="line">
            <a:avLst/>
          </a:prstGeom>
          <a:ln w="19050" cap="rnd"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81" name="Straight Connector 4180">
            <a:extLst>
              <a:ext uri="{FF2B5EF4-FFF2-40B4-BE49-F238E27FC236}">
                <a16:creationId xmlns:a16="http://schemas.microsoft.com/office/drawing/2014/main" id="{2827DD13-32AB-723C-0880-90FB94C79B7A}"/>
              </a:ext>
            </a:extLst>
          </p:cNvPr>
          <p:cNvCxnSpPr/>
          <p:nvPr>
            <p:custDataLst>
              <p:tags r:id="rId6"/>
            </p:custDataLst>
          </p:nvPr>
        </p:nvCxnSpPr>
        <p:spPr bwMode="gray">
          <a:xfrm>
            <a:off x="8005763" y="2152650"/>
            <a:ext cx="231775" cy="0"/>
          </a:xfrm>
          <a:prstGeom prst="line">
            <a:avLst/>
          </a:prstGeom>
          <a:ln w="19050" cap="rnd"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179" name="Text Placeholder 2">
            <a:extLst>
              <a:ext uri="{FF2B5EF4-FFF2-40B4-BE49-F238E27FC236}">
                <a16:creationId xmlns:a16="http://schemas.microsoft.com/office/drawing/2014/main" id="{9FD7C401-BB48-41CF-0699-A8CC9C997D34}"/>
              </a:ext>
            </a:extLst>
          </p:cNvPr>
          <p:cNvSpPr txBox="1">
            <a:spLocks/>
          </p:cNvSpPr>
          <p:nvPr>
            <p:custDataLst>
              <p:tags r:id="rId7"/>
            </p:custDataLst>
          </p:nvPr>
        </p:nvSpPr>
        <p:spPr bwMode="auto">
          <a:xfrm>
            <a:off x="8297863" y="2070100"/>
            <a:ext cx="10556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22CFD969-0AA3-4B22-8B5A-5DE61F5DCB05}" type="datetime'''No'''''''''''''''' D''i''s''''c''o''''''''''v''''''''er''y'">
              <a:rPr lang="en-US" altLang="en-US" sz="1400"/>
              <a:pPr marL="0" indent="0">
                <a:spcBef>
                  <a:spcPct val="0"/>
                </a:spcBef>
                <a:spcAft>
                  <a:spcPct val="0"/>
                </a:spcAft>
                <a:buNone/>
              </a:pPr>
              <a:t>No Discovery</a:t>
            </a:fld>
            <a:endParaRPr lang="en-US" sz="1400" dirty="0"/>
          </a:p>
        </p:txBody>
      </p:sp>
      <p:sp>
        <p:nvSpPr>
          <p:cNvPr id="4177" name="Text Placeholder 2">
            <a:extLst>
              <a:ext uri="{FF2B5EF4-FFF2-40B4-BE49-F238E27FC236}">
                <a16:creationId xmlns:a16="http://schemas.microsoft.com/office/drawing/2014/main" id="{BFA3151E-3395-3848-603F-510EEEF4F226}"/>
              </a:ext>
            </a:extLst>
          </p:cNvPr>
          <p:cNvSpPr txBox="1">
            <a:spLocks/>
          </p:cNvSpPr>
          <p:nvPr>
            <p:custDataLst>
              <p:tags r:id="rId8"/>
            </p:custDataLst>
          </p:nvPr>
        </p:nvSpPr>
        <p:spPr bwMode="auto">
          <a:xfrm>
            <a:off x="9756775" y="2070100"/>
            <a:ext cx="17256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BEE0057E-BA63-4DEF-B92E-5ABA9D7B2623}" type="datetime'''''Cont''i''n''uous'''' ''D''i''''sco''v''e''ry'''''''''''''">
              <a:rPr lang="en-US" altLang="en-US" sz="1400"/>
              <a:pPr/>
              <a:t>Continuous Discovery</a:t>
            </a:fld>
            <a:endParaRPr lang="en-US" sz="1400" dirty="0"/>
          </a:p>
        </p:txBody>
      </p:sp>
      <p:sp>
        <p:nvSpPr>
          <p:cNvPr id="4206" name="Rectangle 4205">
            <a:extLst>
              <a:ext uri="{FF2B5EF4-FFF2-40B4-BE49-F238E27FC236}">
                <a16:creationId xmlns:a16="http://schemas.microsoft.com/office/drawing/2014/main" id="{40ED3F78-833B-C092-1E0B-DE66ED4F95DE}"/>
              </a:ext>
            </a:extLst>
          </p:cNvPr>
          <p:cNvSpPr/>
          <p:nvPr/>
        </p:nvSpPr>
        <p:spPr>
          <a:xfrm>
            <a:off x="6264341" y="1972259"/>
            <a:ext cx="1587307" cy="336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Risk over time</a:t>
            </a:r>
          </a:p>
        </p:txBody>
      </p:sp>
    </p:spTree>
    <p:extLst>
      <p:ext uri="{BB962C8B-B14F-4D97-AF65-F5344CB8AC3E}">
        <p14:creationId xmlns:p14="http://schemas.microsoft.com/office/powerpoint/2010/main" val="3721102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D6C9A42-EC09-B555-23DA-FCC78724E9D1}"/>
              </a:ext>
            </a:extLst>
          </p:cNvPr>
          <p:cNvSpPr/>
          <p:nvPr/>
        </p:nvSpPr>
        <p:spPr>
          <a:xfrm>
            <a:off x="458928" y="1513683"/>
            <a:ext cx="8589380"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9" name="Rectangle 18">
            <a:extLst>
              <a:ext uri="{FF2B5EF4-FFF2-40B4-BE49-F238E27FC236}">
                <a16:creationId xmlns:a16="http://schemas.microsoft.com/office/drawing/2014/main" id="{63A1B325-35B3-8443-2CA9-9AA9EADD33A1}"/>
              </a:ext>
            </a:extLst>
          </p:cNvPr>
          <p:cNvSpPr/>
          <p:nvPr/>
        </p:nvSpPr>
        <p:spPr>
          <a:xfrm>
            <a:off x="6500462" y="4840290"/>
            <a:ext cx="2836170" cy="719451"/>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200" dirty="0">
              <a:solidFill>
                <a:schemeClr val="tx1"/>
              </a:solidFill>
            </a:endParaRPr>
          </a:p>
        </p:txBody>
      </p:sp>
      <p:sp>
        <p:nvSpPr>
          <p:cNvPr id="18" name="Rectangle 17">
            <a:extLst>
              <a:ext uri="{FF2B5EF4-FFF2-40B4-BE49-F238E27FC236}">
                <a16:creationId xmlns:a16="http://schemas.microsoft.com/office/drawing/2014/main" id="{7D33C1F2-2B9B-3EDF-8687-D8ACB1CB7969}"/>
              </a:ext>
            </a:extLst>
          </p:cNvPr>
          <p:cNvSpPr/>
          <p:nvPr/>
        </p:nvSpPr>
        <p:spPr>
          <a:xfrm>
            <a:off x="475397" y="4840290"/>
            <a:ext cx="1362684" cy="719451"/>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2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Squads will deliver using the Agile product development methodology</a:t>
            </a:r>
          </a:p>
        </p:txBody>
      </p:sp>
      <p:sp>
        <p:nvSpPr>
          <p:cNvPr id="11" name="Rectangle 10">
            <a:extLst>
              <a:ext uri="{FF2B5EF4-FFF2-40B4-BE49-F238E27FC236}">
                <a16:creationId xmlns:a16="http://schemas.microsoft.com/office/drawing/2014/main" id="{915AC497-4982-1266-3766-70C9387C1650}"/>
              </a:ext>
            </a:extLst>
          </p:cNvPr>
          <p:cNvSpPr/>
          <p:nvPr/>
        </p:nvSpPr>
        <p:spPr>
          <a:xfrm>
            <a:off x="458927" y="1495616"/>
            <a:ext cx="8589380"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Agile Methodology</a:t>
            </a:r>
          </a:p>
        </p:txBody>
      </p:sp>
      <p:sp>
        <p:nvSpPr>
          <p:cNvPr id="77" name="Rectangle 76">
            <a:extLst>
              <a:ext uri="{FF2B5EF4-FFF2-40B4-BE49-F238E27FC236}">
                <a16:creationId xmlns:a16="http://schemas.microsoft.com/office/drawing/2014/main" id="{F4889DC2-D8BC-324A-7E1C-F7DF90C24A4E}"/>
              </a:ext>
            </a:extLst>
          </p:cNvPr>
          <p:cNvSpPr/>
          <p:nvPr/>
        </p:nvSpPr>
        <p:spPr>
          <a:xfrm>
            <a:off x="1789671" y="4840290"/>
            <a:ext cx="4890976" cy="719451"/>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200" dirty="0">
              <a:solidFill>
                <a:schemeClr val="tx1"/>
              </a:solidFill>
            </a:endParaRPr>
          </a:p>
        </p:txBody>
      </p:sp>
      <p:grpSp>
        <p:nvGrpSpPr>
          <p:cNvPr id="32" name="Group 39">
            <a:extLst>
              <a:ext uri="{FF2B5EF4-FFF2-40B4-BE49-F238E27FC236}">
                <a16:creationId xmlns:a16="http://schemas.microsoft.com/office/drawing/2014/main" id="{C4EB9A1E-6D6E-F8FA-A913-82A547E4178A}"/>
              </a:ext>
            </a:extLst>
          </p:cNvPr>
          <p:cNvGrpSpPr>
            <a:grpSpLocks/>
          </p:cNvGrpSpPr>
          <p:nvPr/>
        </p:nvGrpSpPr>
        <p:grpSpPr bwMode="auto">
          <a:xfrm rot="10800000" flipH="1">
            <a:off x="1135558" y="2493995"/>
            <a:ext cx="3099600" cy="3095116"/>
            <a:chOff x="4661" y="3475"/>
            <a:chExt cx="604" cy="604"/>
          </a:xfrm>
          <a:solidFill>
            <a:schemeClr val="accent5"/>
          </a:solidFill>
        </p:grpSpPr>
        <p:sp>
          <p:nvSpPr>
            <p:cNvPr id="34" name="Freeform 41">
              <a:extLst>
                <a:ext uri="{FF2B5EF4-FFF2-40B4-BE49-F238E27FC236}">
                  <a16:creationId xmlns:a16="http://schemas.microsoft.com/office/drawing/2014/main" id="{65FF2AFD-D96F-B957-A671-2ECDB7082087}"/>
                </a:ext>
              </a:extLst>
            </p:cNvPr>
            <p:cNvSpPr>
              <a:spLocks/>
            </p:cNvSpPr>
            <p:nvPr/>
          </p:nvSpPr>
          <p:spPr bwMode="auto">
            <a:xfrm>
              <a:off x="4661" y="3637"/>
              <a:ext cx="181" cy="322"/>
            </a:xfrm>
            <a:custGeom>
              <a:avLst/>
              <a:gdLst>
                <a:gd name="T0" fmla="*/ 20 w 542"/>
                <a:gd name="T1" fmla="*/ 26 h 962"/>
                <a:gd name="T2" fmla="*/ 17 w 542"/>
                <a:gd name="T3" fmla="*/ 20 h 962"/>
                <a:gd name="T4" fmla="*/ 17 w 542"/>
                <a:gd name="T5" fmla="*/ 16 h 962"/>
                <a:gd name="T6" fmla="*/ 17 w 542"/>
                <a:gd name="T7" fmla="*/ 14 h 962"/>
                <a:gd name="T8" fmla="*/ 18 w 542"/>
                <a:gd name="T9" fmla="*/ 8 h 962"/>
                <a:gd name="T10" fmla="*/ 14 w 542"/>
                <a:gd name="T11" fmla="*/ 0 h 962"/>
                <a:gd name="T12" fmla="*/ 3 w 542"/>
                <a:gd name="T13" fmla="*/ 1 h 962"/>
                <a:gd name="T14" fmla="*/ 0 w 542"/>
                <a:gd name="T15" fmla="*/ 12 h 962"/>
                <a:gd name="T16" fmla="*/ 0 w 542"/>
                <a:gd name="T17" fmla="*/ 16 h 962"/>
                <a:gd name="T18" fmla="*/ 1 w 542"/>
                <a:gd name="T19" fmla="*/ 25 h 962"/>
                <a:gd name="T20" fmla="*/ 7 w 542"/>
                <a:gd name="T21" fmla="*/ 36 h 962"/>
                <a:gd name="T22" fmla="*/ 10 w 542"/>
                <a:gd name="T23" fmla="*/ 26 h 962"/>
                <a:gd name="T24" fmla="*/ 20 w 542"/>
                <a:gd name="T25" fmla="*/ 26 h 9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2"/>
                <a:gd name="T40" fmla="*/ 0 h 962"/>
                <a:gd name="T41" fmla="*/ 542 w 542"/>
                <a:gd name="T42" fmla="*/ 962 h 9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2" h="962">
                  <a:moveTo>
                    <a:pt x="542" y="690"/>
                  </a:moveTo>
                  <a:cubicBezTo>
                    <a:pt x="509" y="646"/>
                    <a:pt x="484" y="596"/>
                    <a:pt x="468" y="542"/>
                  </a:cubicBezTo>
                  <a:cubicBezTo>
                    <a:pt x="457" y="502"/>
                    <a:pt x="451" y="461"/>
                    <a:pt x="451" y="418"/>
                  </a:cubicBezTo>
                  <a:cubicBezTo>
                    <a:pt x="451" y="404"/>
                    <a:pt x="452" y="390"/>
                    <a:pt x="453" y="377"/>
                  </a:cubicBezTo>
                  <a:cubicBezTo>
                    <a:pt x="458" y="320"/>
                    <a:pt x="474" y="266"/>
                    <a:pt x="498" y="217"/>
                  </a:cubicBezTo>
                  <a:cubicBezTo>
                    <a:pt x="376" y="0"/>
                    <a:pt x="376" y="0"/>
                    <a:pt x="376" y="0"/>
                  </a:cubicBezTo>
                  <a:cubicBezTo>
                    <a:pt x="94" y="16"/>
                    <a:pt x="94" y="16"/>
                    <a:pt x="94" y="16"/>
                  </a:cubicBezTo>
                  <a:cubicBezTo>
                    <a:pt x="46" y="114"/>
                    <a:pt x="14" y="221"/>
                    <a:pt x="4" y="335"/>
                  </a:cubicBezTo>
                  <a:cubicBezTo>
                    <a:pt x="1" y="362"/>
                    <a:pt x="0" y="390"/>
                    <a:pt x="0" y="418"/>
                  </a:cubicBezTo>
                  <a:cubicBezTo>
                    <a:pt x="0" y="503"/>
                    <a:pt x="12" y="586"/>
                    <a:pt x="34" y="665"/>
                  </a:cubicBezTo>
                  <a:cubicBezTo>
                    <a:pt x="65" y="773"/>
                    <a:pt x="116" y="874"/>
                    <a:pt x="182" y="962"/>
                  </a:cubicBezTo>
                  <a:cubicBezTo>
                    <a:pt x="272" y="688"/>
                    <a:pt x="272" y="688"/>
                    <a:pt x="272" y="688"/>
                  </a:cubicBezTo>
                  <a:lnTo>
                    <a:pt x="542" y="690"/>
                  </a:ln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5" name="Freeform 42">
              <a:extLst>
                <a:ext uri="{FF2B5EF4-FFF2-40B4-BE49-F238E27FC236}">
                  <a16:creationId xmlns:a16="http://schemas.microsoft.com/office/drawing/2014/main" id="{4426597F-FD11-2B3F-9AE1-81E90369DDCA}"/>
                </a:ext>
              </a:extLst>
            </p:cNvPr>
            <p:cNvSpPr>
              <a:spLocks/>
            </p:cNvSpPr>
            <p:nvPr/>
          </p:nvSpPr>
          <p:spPr bwMode="auto">
            <a:xfrm>
              <a:off x="4722" y="3867"/>
              <a:ext cx="296" cy="212"/>
            </a:xfrm>
            <a:custGeom>
              <a:avLst/>
              <a:gdLst>
                <a:gd name="T0" fmla="*/ 27 w 885"/>
                <a:gd name="T1" fmla="*/ 16 h 632"/>
                <a:gd name="T2" fmla="*/ 30 w 885"/>
                <a:gd name="T3" fmla="*/ 6 h 632"/>
                <a:gd name="T4" fmla="*/ 27 w 885"/>
                <a:gd name="T5" fmla="*/ 7 h 632"/>
                <a:gd name="T6" fmla="*/ 24 w 885"/>
                <a:gd name="T7" fmla="*/ 6 h 632"/>
                <a:gd name="T8" fmla="*/ 18 w 885"/>
                <a:gd name="T9" fmla="*/ 4 h 632"/>
                <a:gd name="T10" fmla="*/ 13 w 885"/>
                <a:gd name="T11" fmla="*/ 0 h 632"/>
                <a:gd name="T12" fmla="*/ 3 w 885"/>
                <a:gd name="T13" fmla="*/ 0 h 632"/>
                <a:gd name="T14" fmla="*/ 0 w 885"/>
                <a:gd name="T15" fmla="*/ 10 h 632"/>
                <a:gd name="T16" fmla="*/ 9 w 885"/>
                <a:gd name="T17" fmla="*/ 19 h 632"/>
                <a:gd name="T18" fmla="*/ 21 w 885"/>
                <a:gd name="T19" fmla="*/ 23 h 632"/>
                <a:gd name="T20" fmla="*/ 27 w 885"/>
                <a:gd name="T21" fmla="*/ 24 h 632"/>
                <a:gd name="T22" fmla="*/ 33 w 885"/>
                <a:gd name="T23" fmla="*/ 23 h 632"/>
                <a:gd name="T24" fmla="*/ 27 w 885"/>
                <a:gd name="T25" fmla="*/ 16 h 6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5"/>
                <a:gd name="T40" fmla="*/ 0 h 632"/>
                <a:gd name="T41" fmla="*/ 885 w 885"/>
                <a:gd name="T42" fmla="*/ 632 h 6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5" h="632">
                  <a:moveTo>
                    <a:pt x="722" y="428"/>
                  </a:moveTo>
                  <a:cubicBezTo>
                    <a:pt x="803" y="173"/>
                    <a:pt x="803" y="173"/>
                    <a:pt x="803" y="173"/>
                  </a:cubicBezTo>
                  <a:cubicBezTo>
                    <a:pt x="776" y="178"/>
                    <a:pt x="748" y="181"/>
                    <a:pt x="720" y="181"/>
                  </a:cubicBezTo>
                  <a:cubicBezTo>
                    <a:pt x="692" y="181"/>
                    <a:pt x="664" y="178"/>
                    <a:pt x="637" y="173"/>
                  </a:cubicBezTo>
                  <a:cubicBezTo>
                    <a:pt x="581" y="163"/>
                    <a:pt x="529" y="142"/>
                    <a:pt x="483" y="114"/>
                  </a:cubicBezTo>
                  <a:cubicBezTo>
                    <a:pt x="435" y="84"/>
                    <a:pt x="394" y="46"/>
                    <a:pt x="360" y="2"/>
                  </a:cubicBezTo>
                  <a:cubicBezTo>
                    <a:pt x="90" y="0"/>
                    <a:pt x="90" y="0"/>
                    <a:pt x="90" y="0"/>
                  </a:cubicBezTo>
                  <a:cubicBezTo>
                    <a:pt x="0" y="274"/>
                    <a:pt x="0" y="274"/>
                    <a:pt x="0" y="274"/>
                  </a:cubicBezTo>
                  <a:cubicBezTo>
                    <a:pt x="67" y="362"/>
                    <a:pt x="150" y="438"/>
                    <a:pt x="245" y="497"/>
                  </a:cubicBezTo>
                  <a:cubicBezTo>
                    <a:pt x="338" y="555"/>
                    <a:pt x="443" y="596"/>
                    <a:pt x="554" y="617"/>
                  </a:cubicBezTo>
                  <a:cubicBezTo>
                    <a:pt x="608" y="627"/>
                    <a:pt x="663" y="632"/>
                    <a:pt x="720" y="632"/>
                  </a:cubicBezTo>
                  <a:cubicBezTo>
                    <a:pt x="776" y="632"/>
                    <a:pt x="832" y="627"/>
                    <a:pt x="885" y="617"/>
                  </a:cubicBezTo>
                  <a:lnTo>
                    <a:pt x="722" y="428"/>
                  </a:ln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6" name="Freeform 43">
              <a:extLst>
                <a:ext uri="{FF2B5EF4-FFF2-40B4-BE49-F238E27FC236}">
                  <a16:creationId xmlns:a16="http://schemas.microsoft.com/office/drawing/2014/main" id="{A1FDD2A8-722A-3600-ED16-1510F4EDAF7F}"/>
                </a:ext>
              </a:extLst>
            </p:cNvPr>
            <p:cNvSpPr>
              <a:spLocks/>
            </p:cNvSpPr>
            <p:nvPr/>
          </p:nvSpPr>
          <p:spPr bwMode="auto">
            <a:xfrm>
              <a:off x="4964" y="3643"/>
              <a:ext cx="301" cy="431"/>
            </a:xfrm>
            <a:custGeom>
              <a:avLst/>
              <a:gdLst>
                <a:gd name="T0" fmla="*/ 33 w 900"/>
                <a:gd name="T1" fmla="*/ 12 h 1288"/>
                <a:gd name="T2" fmla="*/ 30 w 900"/>
                <a:gd name="T3" fmla="*/ 0 h 1288"/>
                <a:gd name="T4" fmla="*/ 26 w 900"/>
                <a:gd name="T5" fmla="*/ 9 h 1288"/>
                <a:gd name="T6" fmla="*/ 15 w 900"/>
                <a:gd name="T7" fmla="*/ 7 h 1288"/>
                <a:gd name="T8" fmla="*/ 17 w 900"/>
                <a:gd name="T9" fmla="*/ 13 h 1288"/>
                <a:gd name="T10" fmla="*/ 17 w 900"/>
                <a:gd name="T11" fmla="*/ 15 h 1288"/>
                <a:gd name="T12" fmla="*/ 16 w 900"/>
                <a:gd name="T13" fmla="*/ 20 h 1288"/>
                <a:gd name="T14" fmla="*/ 13 w 900"/>
                <a:gd name="T15" fmla="*/ 25 h 1288"/>
                <a:gd name="T16" fmla="*/ 9 w 900"/>
                <a:gd name="T17" fmla="*/ 29 h 1288"/>
                <a:gd name="T18" fmla="*/ 3 w 900"/>
                <a:gd name="T19" fmla="*/ 31 h 1288"/>
                <a:gd name="T20" fmla="*/ 0 w 900"/>
                <a:gd name="T21" fmla="*/ 41 h 1288"/>
                <a:gd name="T22" fmla="*/ 6 w 900"/>
                <a:gd name="T23" fmla="*/ 48 h 1288"/>
                <a:gd name="T24" fmla="*/ 18 w 900"/>
                <a:gd name="T25" fmla="*/ 44 h 1288"/>
                <a:gd name="T26" fmla="*/ 27 w 900"/>
                <a:gd name="T27" fmla="*/ 35 h 1288"/>
                <a:gd name="T28" fmla="*/ 32 w 900"/>
                <a:gd name="T29" fmla="*/ 24 h 1288"/>
                <a:gd name="T30" fmla="*/ 34 w 900"/>
                <a:gd name="T31" fmla="*/ 15 h 1288"/>
                <a:gd name="T32" fmla="*/ 33 w 900"/>
                <a:gd name="T33" fmla="*/ 12 h 12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0"/>
                <a:gd name="T52" fmla="*/ 0 h 1288"/>
                <a:gd name="T53" fmla="*/ 900 w 900"/>
                <a:gd name="T54" fmla="*/ 1288 h 12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0" h="1288">
                  <a:moveTo>
                    <a:pt x="896" y="319"/>
                  </a:moveTo>
                  <a:cubicBezTo>
                    <a:pt x="886" y="205"/>
                    <a:pt x="855" y="97"/>
                    <a:pt x="806" y="0"/>
                  </a:cubicBezTo>
                  <a:cubicBezTo>
                    <a:pt x="684" y="243"/>
                    <a:pt x="684" y="243"/>
                    <a:pt x="684" y="243"/>
                  </a:cubicBezTo>
                  <a:cubicBezTo>
                    <a:pt x="402" y="200"/>
                    <a:pt x="402" y="200"/>
                    <a:pt x="402" y="200"/>
                  </a:cubicBezTo>
                  <a:cubicBezTo>
                    <a:pt x="426" y="249"/>
                    <a:pt x="442" y="303"/>
                    <a:pt x="447" y="360"/>
                  </a:cubicBezTo>
                  <a:cubicBezTo>
                    <a:pt x="448" y="374"/>
                    <a:pt x="449" y="387"/>
                    <a:pt x="449" y="401"/>
                  </a:cubicBezTo>
                  <a:cubicBezTo>
                    <a:pt x="449" y="444"/>
                    <a:pt x="443" y="485"/>
                    <a:pt x="432" y="525"/>
                  </a:cubicBezTo>
                  <a:cubicBezTo>
                    <a:pt x="416" y="579"/>
                    <a:pt x="391" y="629"/>
                    <a:pt x="358" y="673"/>
                  </a:cubicBezTo>
                  <a:cubicBezTo>
                    <a:pt x="324" y="717"/>
                    <a:pt x="283" y="755"/>
                    <a:pt x="235" y="785"/>
                  </a:cubicBezTo>
                  <a:cubicBezTo>
                    <a:pt x="189" y="813"/>
                    <a:pt x="136" y="834"/>
                    <a:pt x="81" y="844"/>
                  </a:cubicBezTo>
                  <a:cubicBezTo>
                    <a:pt x="0" y="1099"/>
                    <a:pt x="0" y="1099"/>
                    <a:pt x="0" y="1099"/>
                  </a:cubicBezTo>
                  <a:cubicBezTo>
                    <a:pt x="163" y="1288"/>
                    <a:pt x="163" y="1288"/>
                    <a:pt x="163" y="1288"/>
                  </a:cubicBezTo>
                  <a:cubicBezTo>
                    <a:pt x="275" y="1267"/>
                    <a:pt x="379" y="1226"/>
                    <a:pt x="472" y="1168"/>
                  </a:cubicBezTo>
                  <a:cubicBezTo>
                    <a:pt x="567" y="1110"/>
                    <a:pt x="650" y="1034"/>
                    <a:pt x="718" y="945"/>
                  </a:cubicBezTo>
                  <a:cubicBezTo>
                    <a:pt x="784" y="857"/>
                    <a:pt x="835" y="757"/>
                    <a:pt x="866" y="648"/>
                  </a:cubicBezTo>
                  <a:cubicBezTo>
                    <a:pt x="888" y="570"/>
                    <a:pt x="900" y="487"/>
                    <a:pt x="900" y="401"/>
                  </a:cubicBezTo>
                  <a:cubicBezTo>
                    <a:pt x="900" y="373"/>
                    <a:pt x="899" y="346"/>
                    <a:pt x="896" y="319"/>
                  </a:cubicBez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37" name="Freeform 44">
              <a:extLst>
                <a:ext uri="{FF2B5EF4-FFF2-40B4-BE49-F238E27FC236}">
                  <a16:creationId xmlns:a16="http://schemas.microsoft.com/office/drawing/2014/main" id="{4B2CCE24-3BFE-5AFA-E077-0D5A9BD4DBF2}"/>
                </a:ext>
              </a:extLst>
            </p:cNvPr>
            <p:cNvSpPr>
              <a:spLocks/>
            </p:cNvSpPr>
            <p:nvPr/>
          </p:nvSpPr>
          <p:spPr bwMode="auto">
            <a:xfrm>
              <a:off x="4697" y="3475"/>
              <a:ext cx="537" cy="249"/>
            </a:xfrm>
            <a:custGeom>
              <a:avLst/>
              <a:gdLst>
                <a:gd name="T0" fmla="*/ 53 w 1602"/>
                <a:gd name="T1" fmla="*/ 9 h 744"/>
                <a:gd name="T2" fmla="*/ 42 w 1602"/>
                <a:gd name="T3" fmla="*/ 2 h 744"/>
                <a:gd name="T4" fmla="*/ 30 w 1602"/>
                <a:gd name="T5" fmla="*/ 0 h 744"/>
                <a:gd name="T6" fmla="*/ 0 w 1602"/>
                <a:gd name="T7" fmla="*/ 0 h 744"/>
                <a:gd name="T8" fmla="*/ 6 w 1602"/>
                <a:gd name="T9" fmla="*/ 8 h 744"/>
                <a:gd name="T10" fmla="*/ 6 w 1602"/>
                <a:gd name="T11" fmla="*/ 8 h 744"/>
                <a:gd name="T12" fmla="*/ 0 w 1602"/>
                <a:gd name="T13" fmla="*/ 17 h 744"/>
                <a:gd name="T14" fmla="*/ 30 w 1602"/>
                <a:gd name="T15" fmla="*/ 17 h 744"/>
                <a:gd name="T16" fmla="*/ 30 w 1602"/>
                <a:gd name="T17" fmla="*/ 17 h 744"/>
                <a:gd name="T18" fmla="*/ 36 w 1602"/>
                <a:gd name="T19" fmla="*/ 18 h 744"/>
                <a:gd name="T20" fmla="*/ 41 w 1602"/>
                <a:gd name="T21" fmla="*/ 21 h 744"/>
                <a:gd name="T22" fmla="*/ 45 w 1602"/>
                <a:gd name="T23" fmla="*/ 26 h 744"/>
                <a:gd name="T24" fmla="*/ 56 w 1602"/>
                <a:gd name="T25" fmla="*/ 28 h 744"/>
                <a:gd name="T26" fmla="*/ 60 w 1602"/>
                <a:gd name="T27" fmla="*/ 19 h 744"/>
                <a:gd name="T28" fmla="*/ 53 w 1602"/>
                <a:gd name="T29" fmla="*/ 9 h 7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02"/>
                <a:gd name="T46" fmla="*/ 0 h 744"/>
                <a:gd name="T47" fmla="*/ 1602 w 1602"/>
                <a:gd name="T48" fmla="*/ 744 h 7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02" h="744">
                  <a:moveTo>
                    <a:pt x="1402" y="236"/>
                  </a:moveTo>
                  <a:cubicBezTo>
                    <a:pt x="1321" y="161"/>
                    <a:pt x="1225" y="101"/>
                    <a:pt x="1120" y="61"/>
                  </a:cubicBezTo>
                  <a:cubicBezTo>
                    <a:pt x="1019" y="21"/>
                    <a:pt x="909" y="0"/>
                    <a:pt x="794" y="0"/>
                  </a:cubicBezTo>
                  <a:cubicBezTo>
                    <a:pt x="0" y="0"/>
                    <a:pt x="0" y="0"/>
                    <a:pt x="0" y="0"/>
                  </a:cubicBezTo>
                  <a:cubicBezTo>
                    <a:pt x="158" y="226"/>
                    <a:pt x="158" y="226"/>
                    <a:pt x="158" y="226"/>
                  </a:cubicBezTo>
                  <a:cubicBezTo>
                    <a:pt x="160" y="228"/>
                    <a:pt x="160" y="228"/>
                    <a:pt x="160" y="228"/>
                  </a:cubicBezTo>
                  <a:cubicBezTo>
                    <a:pt x="0" y="451"/>
                    <a:pt x="0" y="451"/>
                    <a:pt x="0" y="451"/>
                  </a:cubicBezTo>
                  <a:cubicBezTo>
                    <a:pt x="794" y="451"/>
                    <a:pt x="794" y="451"/>
                    <a:pt x="794" y="451"/>
                  </a:cubicBezTo>
                  <a:cubicBezTo>
                    <a:pt x="794" y="451"/>
                    <a:pt x="794" y="451"/>
                    <a:pt x="794" y="451"/>
                  </a:cubicBezTo>
                  <a:cubicBezTo>
                    <a:pt x="852" y="451"/>
                    <a:pt x="907" y="462"/>
                    <a:pt x="957" y="481"/>
                  </a:cubicBezTo>
                  <a:cubicBezTo>
                    <a:pt x="1010" y="502"/>
                    <a:pt x="1057" y="532"/>
                    <a:pt x="1098" y="569"/>
                  </a:cubicBezTo>
                  <a:cubicBezTo>
                    <a:pt x="1139" y="606"/>
                    <a:pt x="1173" y="651"/>
                    <a:pt x="1198" y="701"/>
                  </a:cubicBezTo>
                  <a:cubicBezTo>
                    <a:pt x="1480" y="744"/>
                    <a:pt x="1480" y="744"/>
                    <a:pt x="1480" y="744"/>
                  </a:cubicBezTo>
                  <a:cubicBezTo>
                    <a:pt x="1602" y="501"/>
                    <a:pt x="1602" y="501"/>
                    <a:pt x="1602" y="501"/>
                  </a:cubicBezTo>
                  <a:cubicBezTo>
                    <a:pt x="1552" y="400"/>
                    <a:pt x="1484" y="310"/>
                    <a:pt x="1402" y="236"/>
                  </a:cubicBez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52" name="Rectangle 51">
            <a:extLst>
              <a:ext uri="{FF2B5EF4-FFF2-40B4-BE49-F238E27FC236}">
                <a16:creationId xmlns:a16="http://schemas.microsoft.com/office/drawing/2014/main" id="{C7FBF377-9965-190A-0517-2327F83FC2E2}"/>
              </a:ext>
            </a:extLst>
          </p:cNvPr>
          <p:cNvSpPr>
            <a:spLocks noChangeArrowheads="1"/>
          </p:cNvSpPr>
          <p:nvPr/>
        </p:nvSpPr>
        <p:spPr bwMode="auto">
          <a:xfrm>
            <a:off x="2073009" y="4975393"/>
            <a:ext cx="894597"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Sprint Planning</a:t>
            </a:r>
          </a:p>
        </p:txBody>
      </p:sp>
      <p:sp>
        <p:nvSpPr>
          <p:cNvPr id="53" name="Rectangle 52">
            <a:extLst>
              <a:ext uri="{FF2B5EF4-FFF2-40B4-BE49-F238E27FC236}">
                <a16:creationId xmlns:a16="http://schemas.microsoft.com/office/drawing/2014/main" id="{575BD252-4847-9E7B-3BEA-8E123AC67DA2}"/>
              </a:ext>
            </a:extLst>
          </p:cNvPr>
          <p:cNvSpPr>
            <a:spLocks noChangeArrowheads="1"/>
          </p:cNvSpPr>
          <p:nvPr/>
        </p:nvSpPr>
        <p:spPr bwMode="auto">
          <a:xfrm rot="3600000">
            <a:off x="3085796" y="3206745"/>
            <a:ext cx="1132119"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Design &amp; Development</a:t>
            </a:r>
          </a:p>
        </p:txBody>
      </p:sp>
      <p:sp>
        <p:nvSpPr>
          <p:cNvPr id="54" name="Rectangle 53">
            <a:extLst>
              <a:ext uri="{FF2B5EF4-FFF2-40B4-BE49-F238E27FC236}">
                <a16:creationId xmlns:a16="http://schemas.microsoft.com/office/drawing/2014/main" id="{D0EEF6E9-7C89-A827-DE84-18B895757D90}"/>
              </a:ext>
            </a:extLst>
          </p:cNvPr>
          <p:cNvSpPr>
            <a:spLocks noChangeArrowheads="1"/>
          </p:cNvSpPr>
          <p:nvPr/>
        </p:nvSpPr>
        <p:spPr bwMode="auto">
          <a:xfrm rot="19800000">
            <a:off x="1587210" y="2919293"/>
            <a:ext cx="1074482" cy="277641"/>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Testing</a:t>
            </a:r>
          </a:p>
        </p:txBody>
      </p:sp>
      <p:sp>
        <p:nvSpPr>
          <p:cNvPr id="56" name="Rectangle 55">
            <a:extLst>
              <a:ext uri="{FF2B5EF4-FFF2-40B4-BE49-F238E27FC236}">
                <a16:creationId xmlns:a16="http://schemas.microsoft.com/office/drawing/2014/main" id="{75191F66-4424-DEFC-5DDB-F98715F61834}"/>
              </a:ext>
            </a:extLst>
          </p:cNvPr>
          <p:cNvSpPr>
            <a:spLocks noChangeArrowheads="1"/>
          </p:cNvSpPr>
          <p:nvPr/>
        </p:nvSpPr>
        <p:spPr bwMode="auto">
          <a:xfrm>
            <a:off x="998527" y="3914433"/>
            <a:ext cx="1074482"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Deploy-</a:t>
            </a:r>
            <a:b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ment</a:t>
            </a:r>
          </a:p>
        </p:txBody>
      </p:sp>
      <p:sp>
        <p:nvSpPr>
          <p:cNvPr id="66" name="Rectangle 65">
            <a:extLst>
              <a:ext uri="{FF2B5EF4-FFF2-40B4-BE49-F238E27FC236}">
                <a16:creationId xmlns:a16="http://schemas.microsoft.com/office/drawing/2014/main" id="{F9A9084A-75B7-0DF3-4895-CAD985D606D7}"/>
              </a:ext>
            </a:extLst>
          </p:cNvPr>
          <p:cNvSpPr>
            <a:spLocks noChangeArrowheads="1"/>
          </p:cNvSpPr>
          <p:nvPr/>
        </p:nvSpPr>
        <p:spPr bwMode="auto">
          <a:xfrm>
            <a:off x="2234593" y="3886847"/>
            <a:ext cx="894597" cy="308419"/>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solidFill>
                  <a:schemeClr val="accent1"/>
                </a:solidFill>
                <a:effectLst/>
                <a:uLnTx/>
                <a:uFillTx/>
                <a:latin typeface="Arial" panose="020B0604020202020204" pitchFamily="34" charset="0"/>
                <a:cs typeface="Arial" panose="020B0604020202020204" pitchFamily="34" charset="0"/>
                <a:sym typeface="Arial" panose="020B0604020202020204" pitchFamily="34" charset="0"/>
              </a:rPr>
              <a:t>Sprint 1</a:t>
            </a:r>
          </a:p>
        </p:txBody>
      </p:sp>
      <p:grpSp>
        <p:nvGrpSpPr>
          <p:cNvPr id="67" name="Group 39">
            <a:extLst>
              <a:ext uri="{FF2B5EF4-FFF2-40B4-BE49-F238E27FC236}">
                <a16:creationId xmlns:a16="http://schemas.microsoft.com/office/drawing/2014/main" id="{A15D5F12-9FFF-2EBE-1A8D-6DADD035B300}"/>
              </a:ext>
            </a:extLst>
          </p:cNvPr>
          <p:cNvGrpSpPr>
            <a:grpSpLocks/>
          </p:cNvGrpSpPr>
          <p:nvPr/>
        </p:nvGrpSpPr>
        <p:grpSpPr bwMode="auto">
          <a:xfrm rot="10800000" flipH="1">
            <a:off x="5003530" y="2493995"/>
            <a:ext cx="3099600" cy="3095116"/>
            <a:chOff x="4661" y="3475"/>
            <a:chExt cx="604" cy="604"/>
          </a:xfrm>
          <a:solidFill>
            <a:schemeClr val="accent5"/>
          </a:solidFill>
        </p:grpSpPr>
        <p:sp>
          <p:nvSpPr>
            <p:cNvPr id="68" name="Freeform 41">
              <a:extLst>
                <a:ext uri="{FF2B5EF4-FFF2-40B4-BE49-F238E27FC236}">
                  <a16:creationId xmlns:a16="http://schemas.microsoft.com/office/drawing/2014/main" id="{96BF78A0-047E-7969-EC1D-EA5F83B0BE17}"/>
                </a:ext>
              </a:extLst>
            </p:cNvPr>
            <p:cNvSpPr>
              <a:spLocks/>
            </p:cNvSpPr>
            <p:nvPr/>
          </p:nvSpPr>
          <p:spPr bwMode="auto">
            <a:xfrm>
              <a:off x="4661" y="3637"/>
              <a:ext cx="181" cy="322"/>
            </a:xfrm>
            <a:custGeom>
              <a:avLst/>
              <a:gdLst>
                <a:gd name="T0" fmla="*/ 20 w 542"/>
                <a:gd name="T1" fmla="*/ 26 h 962"/>
                <a:gd name="T2" fmla="*/ 17 w 542"/>
                <a:gd name="T3" fmla="*/ 20 h 962"/>
                <a:gd name="T4" fmla="*/ 17 w 542"/>
                <a:gd name="T5" fmla="*/ 16 h 962"/>
                <a:gd name="T6" fmla="*/ 17 w 542"/>
                <a:gd name="T7" fmla="*/ 14 h 962"/>
                <a:gd name="T8" fmla="*/ 18 w 542"/>
                <a:gd name="T9" fmla="*/ 8 h 962"/>
                <a:gd name="T10" fmla="*/ 14 w 542"/>
                <a:gd name="T11" fmla="*/ 0 h 962"/>
                <a:gd name="T12" fmla="*/ 3 w 542"/>
                <a:gd name="T13" fmla="*/ 1 h 962"/>
                <a:gd name="T14" fmla="*/ 0 w 542"/>
                <a:gd name="T15" fmla="*/ 12 h 962"/>
                <a:gd name="T16" fmla="*/ 0 w 542"/>
                <a:gd name="T17" fmla="*/ 16 h 962"/>
                <a:gd name="T18" fmla="*/ 1 w 542"/>
                <a:gd name="T19" fmla="*/ 25 h 962"/>
                <a:gd name="T20" fmla="*/ 7 w 542"/>
                <a:gd name="T21" fmla="*/ 36 h 962"/>
                <a:gd name="T22" fmla="*/ 10 w 542"/>
                <a:gd name="T23" fmla="*/ 26 h 962"/>
                <a:gd name="T24" fmla="*/ 20 w 542"/>
                <a:gd name="T25" fmla="*/ 26 h 9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2"/>
                <a:gd name="T40" fmla="*/ 0 h 962"/>
                <a:gd name="T41" fmla="*/ 542 w 542"/>
                <a:gd name="T42" fmla="*/ 962 h 9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2" h="962">
                  <a:moveTo>
                    <a:pt x="542" y="690"/>
                  </a:moveTo>
                  <a:cubicBezTo>
                    <a:pt x="509" y="646"/>
                    <a:pt x="484" y="596"/>
                    <a:pt x="468" y="542"/>
                  </a:cubicBezTo>
                  <a:cubicBezTo>
                    <a:pt x="457" y="502"/>
                    <a:pt x="451" y="461"/>
                    <a:pt x="451" y="418"/>
                  </a:cubicBezTo>
                  <a:cubicBezTo>
                    <a:pt x="451" y="404"/>
                    <a:pt x="452" y="390"/>
                    <a:pt x="453" y="377"/>
                  </a:cubicBezTo>
                  <a:cubicBezTo>
                    <a:pt x="458" y="320"/>
                    <a:pt x="474" y="266"/>
                    <a:pt x="498" y="217"/>
                  </a:cubicBezTo>
                  <a:cubicBezTo>
                    <a:pt x="376" y="0"/>
                    <a:pt x="376" y="0"/>
                    <a:pt x="376" y="0"/>
                  </a:cubicBezTo>
                  <a:cubicBezTo>
                    <a:pt x="94" y="16"/>
                    <a:pt x="94" y="16"/>
                    <a:pt x="94" y="16"/>
                  </a:cubicBezTo>
                  <a:cubicBezTo>
                    <a:pt x="46" y="114"/>
                    <a:pt x="14" y="221"/>
                    <a:pt x="4" y="335"/>
                  </a:cubicBezTo>
                  <a:cubicBezTo>
                    <a:pt x="1" y="362"/>
                    <a:pt x="0" y="390"/>
                    <a:pt x="0" y="418"/>
                  </a:cubicBezTo>
                  <a:cubicBezTo>
                    <a:pt x="0" y="503"/>
                    <a:pt x="12" y="586"/>
                    <a:pt x="34" y="665"/>
                  </a:cubicBezTo>
                  <a:cubicBezTo>
                    <a:pt x="65" y="773"/>
                    <a:pt x="116" y="874"/>
                    <a:pt x="182" y="962"/>
                  </a:cubicBezTo>
                  <a:cubicBezTo>
                    <a:pt x="272" y="688"/>
                    <a:pt x="272" y="688"/>
                    <a:pt x="272" y="688"/>
                  </a:cubicBezTo>
                  <a:lnTo>
                    <a:pt x="542" y="690"/>
                  </a:ln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9" name="Freeform 42">
              <a:extLst>
                <a:ext uri="{FF2B5EF4-FFF2-40B4-BE49-F238E27FC236}">
                  <a16:creationId xmlns:a16="http://schemas.microsoft.com/office/drawing/2014/main" id="{416DA448-5A55-C8FC-A0AF-96E125A3D63D}"/>
                </a:ext>
              </a:extLst>
            </p:cNvPr>
            <p:cNvSpPr>
              <a:spLocks/>
            </p:cNvSpPr>
            <p:nvPr/>
          </p:nvSpPr>
          <p:spPr bwMode="auto">
            <a:xfrm>
              <a:off x="4722" y="3867"/>
              <a:ext cx="296" cy="212"/>
            </a:xfrm>
            <a:custGeom>
              <a:avLst/>
              <a:gdLst>
                <a:gd name="T0" fmla="*/ 27 w 885"/>
                <a:gd name="T1" fmla="*/ 16 h 632"/>
                <a:gd name="T2" fmla="*/ 30 w 885"/>
                <a:gd name="T3" fmla="*/ 6 h 632"/>
                <a:gd name="T4" fmla="*/ 27 w 885"/>
                <a:gd name="T5" fmla="*/ 7 h 632"/>
                <a:gd name="T6" fmla="*/ 24 w 885"/>
                <a:gd name="T7" fmla="*/ 6 h 632"/>
                <a:gd name="T8" fmla="*/ 18 w 885"/>
                <a:gd name="T9" fmla="*/ 4 h 632"/>
                <a:gd name="T10" fmla="*/ 13 w 885"/>
                <a:gd name="T11" fmla="*/ 0 h 632"/>
                <a:gd name="T12" fmla="*/ 3 w 885"/>
                <a:gd name="T13" fmla="*/ 0 h 632"/>
                <a:gd name="T14" fmla="*/ 0 w 885"/>
                <a:gd name="T15" fmla="*/ 10 h 632"/>
                <a:gd name="T16" fmla="*/ 9 w 885"/>
                <a:gd name="T17" fmla="*/ 19 h 632"/>
                <a:gd name="T18" fmla="*/ 21 w 885"/>
                <a:gd name="T19" fmla="*/ 23 h 632"/>
                <a:gd name="T20" fmla="*/ 27 w 885"/>
                <a:gd name="T21" fmla="*/ 24 h 632"/>
                <a:gd name="T22" fmla="*/ 33 w 885"/>
                <a:gd name="T23" fmla="*/ 23 h 632"/>
                <a:gd name="T24" fmla="*/ 27 w 885"/>
                <a:gd name="T25" fmla="*/ 16 h 6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5"/>
                <a:gd name="T40" fmla="*/ 0 h 632"/>
                <a:gd name="T41" fmla="*/ 885 w 885"/>
                <a:gd name="T42" fmla="*/ 632 h 6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5" h="632">
                  <a:moveTo>
                    <a:pt x="722" y="428"/>
                  </a:moveTo>
                  <a:cubicBezTo>
                    <a:pt x="803" y="173"/>
                    <a:pt x="803" y="173"/>
                    <a:pt x="803" y="173"/>
                  </a:cubicBezTo>
                  <a:cubicBezTo>
                    <a:pt x="776" y="178"/>
                    <a:pt x="748" y="181"/>
                    <a:pt x="720" y="181"/>
                  </a:cubicBezTo>
                  <a:cubicBezTo>
                    <a:pt x="692" y="181"/>
                    <a:pt x="664" y="178"/>
                    <a:pt x="637" y="173"/>
                  </a:cubicBezTo>
                  <a:cubicBezTo>
                    <a:pt x="581" y="163"/>
                    <a:pt x="529" y="142"/>
                    <a:pt x="483" y="114"/>
                  </a:cubicBezTo>
                  <a:cubicBezTo>
                    <a:pt x="435" y="84"/>
                    <a:pt x="394" y="46"/>
                    <a:pt x="360" y="2"/>
                  </a:cubicBezTo>
                  <a:cubicBezTo>
                    <a:pt x="90" y="0"/>
                    <a:pt x="90" y="0"/>
                    <a:pt x="90" y="0"/>
                  </a:cubicBezTo>
                  <a:cubicBezTo>
                    <a:pt x="0" y="274"/>
                    <a:pt x="0" y="274"/>
                    <a:pt x="0" y="274"/>
                  </a:cubicBezTo>
                  <a:cubicBezTo>
                    <a:pt x="67" y="362"/>
                    <a:pt x="150" y="438"/>
                    <a:pt x="245" y="497"/>
                  </a:cubicBezTo>
                  <a:cubicBezTo>
                    <a:pt x="338" y="555"/>
                    <a:pt x="443" y="596"/>
                    <a:pt x="554" y="617"/>
                  </a:cubicBezTo>
                  <a:cubicBezTo>
                    <a:pt x="608" y="627"/>
                    <a:pt x="663" y="632"/>
                    <a:pt x="720" y="632"/>
                  </a:cubicBezTo>
                  <a:cubicBezTo>
                    <a:pt x="776" y="632"/>
                    <a:pt x="832" y="627"/>
                    <a:pt x="885" y="617"/>
                  </a:cubicBezTo>
                  <a:lnTo>
                    <a:pt x="722" y="428"/>
                  </a:ln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0" name="Freeform 43">
              <a:extLst>
                <a:ext uri="{FF2B5EF4-FFF2-40B4-BE49-F238E27FC236}">
                  <a16:creationId xmlns:a16="http://schemas.microsoft.com/office/drawing/2014/main" id="{2CD4C983-70B9-8119-F965-12B1A5F87488}"/>
                </a:ext>
              </a:extLst>
            </p:cNvPr>
            <p:cNvSpPr>
              <a:spLocks/>
            </p:cNvSpPr>
            <p:nvPr/>
          </p:nvSpPr>
          <p:spPr bwMode="auto">
            <a:xfrm>
              <a:off x="4964" y="3643"/>
              <a:ext cx="301" cy="431"/>
            </a:xfrm>
            <a:custGeom>
              <a:avLst/>
              <a:gdLst>
                <a:gd name="T0" fmla="*/ 33 w 900"/>
                <a:gd name="T1" fmla="*/ 12 h 1288"/>
                <a:gd name="T2" fmla="*/ 30 w 900"/>
                <a:gd name="T3" fmla="*/ 0 h 1288"/>
                <a:gd name="T4" fmla="*/ 26 w 900"/>
                <a:gd name="T5" fmla="*/ 9 h 1288"/>
                <a:gd name="T6" fmla="*/ 15 w 900"/>
                <a:gd name="T7" fmla="*/ 7 h 1288"/>
                <a:gd name="T8" fmla="*/ 17 w 900"/>
                <a:gd name="T9" fmla="*/ 13 h 1288"/>
                <a:gd name="T10" fmla="*/ 17 w 900"/>
                <a:gd name="T11" fmla="*/ 15 h 1288"/>
                <a:gd name="T12" fmla="*/ 16 w 900"/>
                <a:gd name="T13" fmla="*/ 20 h 1288"/>
                <a:gd name="T14" fmla="*/ 13 w 900"/>
                <a:gd name="T15" fmla="*/ 25 h 1288"/>
                <a:gd name="T16" fmla="*/ 9 w 900"/>
                <a:gd name="T17" fmla="*/ 29 h 1288"/>
                <a:gd name="T18" fmla="*/ 3 w 900"/>
                <a:gd name="T19" fmla="*/ 31 h 1288"/>
                <a:gd name="T20" fmla="*/ 0 w 900"/>
                <a:gd name="T21" fmla="*/ 41 h 1288"/>
                <a:gd name="T22" fmla="*/ 6 w 900"/>
                <a:gd name="T23" fmla="*/ 48 h 1288"/>
                <a:gd name="T24" fmla="*/ 18 w 900"/>
                <a:gd name="T25" fmla="*/ 44 h 1288"/>
                <a:gd name="T26" fmla="*/ 27 w 900"/>
                <a:gd name="T27" fmla="*/ 35 h 1288"/>
                <a:gd name="T28" fmla="*/ 32 w 900"/>
                <a:gd name="T29" fmla="*/ 24 h 1288"/>
                <a:gd name="T30" fmla="*/ 34 w 900"/>
                <a:gd name="T31" fmla="*/ 15 h 1288"/>
                <a:gd name="T32" fmla="*/ 33 w 900"/>
                <a:gd name="T33" fmla="*/ 12 h 12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00"/>
                <a:gd name="T52" fmla="*/ 0 h 1288"/>
                <a:gd name="T53" fmla="*/ 900 w 900"/>
                <a:gd name="T54" fmla="*/ 1288 h 128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00" h="1288">
                  <a:moveTo>
                    <a:pt x="896" y="319"/>
                  </a:moveTo>
                  <a:cubicBezTo>
                    <a:pt x="886" y="205"/>
                    <a:pt x="855" y="97"/>
                    <a:pt x="806" y="0"/>
                  </a:cubicBezTo>
                  <a:cubicBezTo>
                    <a:pt x="684" y="243"/>
                    <a:pt x="684" y="243"/>
                    <a:pt x="684" y="243"/>
                  </a:cubicBezTo>
                  <a:cubicBezTo>
                    <a:pt x="402" y="200"/>
                    <a:pt x="402" y="200"/>
                    <a:pt x="402" y="200"/>
                  </a:cubicBezTo>
                  <a:cubicBezTo>
                    <a:pt x="426" y="249"/>
                    <a:pt x="442" y="303"/>
                    <a:pt x="447" y="360"/>
                  </a:cubicBezTo>
                  <a:cubicBezTo>
                    <a:pt x="448" y="374"/>
                    <a:pt x="449" y="387"/>
                    <a:pt x="449" y="401"/>
                  </a:cubicBezTo>
                  <a:cubicBezTo>
                    <a:pt x="449" y="444"/>
                    <a:pt x="443" y="485"/>
                    <a:pt x="432" y="525"/>
                  </a:cubicBezTo>
                  <a:cubicBezTo>
                    <a:pt x="416" y="579"/>
                    <a:pt x="391" y="629"/>
                    <a:pt x="358" y="673"/>
                  </a:cubicBezTo>
                  <a:cubicBezTo>
                    <a:pt x="324" y="717"/>
                    <a:pt x="283" y="755"/>
                    <a:pt x="235" y="785"/>
                  </a:cubicBezTo>
                  <a:cubicBezTo>
                    <a:pt x="189" y="813"/>
                    <a:pt x="136" y="834"/>
                    <a:pt x="81" y="844"/>
                  </a:cubicBezTo>
                  <a:cubicBezTo>
                    <a:pt x="0" y="1099"/>
                    <a:pt x="0" y="1099"/>
                    <a:pt x="0" y="1099"/>
                  </a:cubicBezTo>
                  <a:cubicBezTo>
                    <a:pt x="163" y="1288"/>
                    <a:pt x="163" y="1288"/>
                    <a:pt x="163" y="1288"/>
                  </a:cubicBezTo>
                  <a:cubicBezTo>
                    <a:pt x="275" y="1267"/>
                    <a:pt x="379" y="1226"/>
                    <a:pt x="472" y="1168"/>
                  </a:cubicBezTo>
                  <a:cubicBezTo>
                    <a:pt x="567" y="1110"/>
                    <a:pt x="650" y="1034"/>
                    <a:pt x="718" y="945"/>
                  </a:cubicBezTo>
                  <a:cubicBezTo>
                    <a:pt x="784" y="857"/>
                    <a:pt x="835" y="757"/>
                    <a:pt x="866" y="648"/>
                  </a:cubicBezTo>
                  <a:cubicBezTo>
                    <a:pt x="888" y="570"/>
                    <a:pt x="900" y="487"/>
                    <a:pt x="900" y="401"/>
                  </a:cubicBezTo>
                  <a:cubicBezTo>
                    <a:pt x="900" y="373"/>
                    <a:pt x="899" y="346"/>
                    <a:pt x="896" y="319"/>
                  </a:cubicBez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71" name="Freeform 44">
              <a:extLst>
                <a:ext uri="{FF2B5EF4-FFF2-40B4-BE49-F238E27FC236}">
                  <a16:creationId xmlns:a16="http://schemas.microsoft.com/office/drawing/2014/main" id="{D1E12079-86FD-95FF-E8FA-855F817D708A}"/>
                </a:ext>
              </a:extLst>
            </p:cNvPr>
            <p:cNvSpPr>
              <a:spLocks/>
            </p:cNvSpPr>
            <p:nvPr/>
          </p:nvSpPr>
          <p:spPr bwMode="auto">
            <a:xfrm>
              <a:off x="4697" y="3475"/>
              <a:ext cx="537" cy="249"/>
            </a:xfrm>
            <a:custGeom>
              <a:avLst/>
              <a:gdLst>
                <a:gd name="T0" fmla="*/ 53 w 1602"/>
                <a:gd name="T1" fmla="*/ 9 h 744"/>
                <a:gd name="T2" fmla="*/ 42 w 1602"/>
                <a:gd name="T3" fmla="*/ 2 h 744"/>
                <a:gd name="T4" fmla="*/ 30 w 1602"/>
                <a:gd name="T5" fmla="*/ 0 h 744"/>
                <a:gd name="T6" fmla="*/ 0 w 1602"/>
                <a:gd name="T7" fmla="*/ 0 h 744"/>
                <a:gd name="T8" fmla="*/ 6 w 1602"/>
                <a:gd name="T9" fmla="*/ 8 h 744"/>
                <a:gd name="T10" fmla="*/ 6 w 1602"/>
                <a:gd name="T11" fmla="*/ 8 h 744"/>
                <a:gd name="T12" fmla="*/ 0 w 1602"/>
                <a:gd name="T13" fmla="*/ 17 h 744"/>
                <a:gd name="T14" fmla="*/ 30 w 1602"/>
                <a:gd name="T15" fmla="*/ 17 h 744"/>
                <a:gd name="T16" fmla="*/ 30 w 1602"/>
                <a:gd name="T17" fmla="*/ 17 h 744"/>
                <a:gd name="T18" fmla="*/ 36 w 1602"/>
                <a:gd name="T19" fmla="*/ 18 h 744"/>
                <a:gd name="T20" fmla="*/ 41 w 1602"/>
                <a:gd name="T21" fmla="*/ 21 h 744"/>
                <a:gd name="T22" fmla="*/ 45 w 1602"/>
                <a:gd name="T23" fmla="*/ 26 h 744"/>
                <a:gd name="T24" fmla="*/ 56 w 1602"/>
                <a:gd name="T25" fmla="*/ 28 h 744"/>
                <a:gd name="T26" fmla="*/ 60 w 1602"/>
                <a:gd name="T27" fmla="*/ 19 h 744"/>
                <a:gd name="T28" fmla="*/ 53 w 1602"/>
                <a:gd name="T29" fmla="*/ 9 h 7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02"/>
                <a:gd name="T46" fmla="*/ 0 h 744"/>
                <a:gd name="T47" fmla="*/ 1602 w 1602"/>
                <a:gd name="T48" fmla="*/ 744 h 7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02" h="744">
                  <a:moveTo>
                    <a:pt x="1402" y="236"/>
                  </a:moveTo>
                  <a:cubicBezTo>
                    <a:pt x="1321" y="161"/>
                    <a:pt x="1225" y="101"/>
                    <a:pt x="1120" y="61"/>
                  </a:cubicBezTo>
                  <a:cubicBezTo>
                    <a:pt x="1019" y="21"/>
                    <a:pt x="909" y="0"/>
                    <a:pt x="794" y="0"/>
                  </a:cubicBezTo>
                  <a:cubicBezTo>
                    <a:pt x="0" y="0"/>
                    <a:pt x="0" y="0"/>
                    <a:pt x="0" y="0"/>
                  </a:cubicBezTo>
                  <a:cubicBezTo>
                    <a:pt x="158" y="226"/>
                    <a:pt x="158" y="226"/>
                    <a:pt x="158" y="226"/>
                  </a:cubicBezTo>
                  <a:cubicBezTo>
                    <a:pt x="160" y="228"/>
                    <a:pt x="160" y="228"/>
                    <a:pt x="160" y="228"/>
                  </a:cubicBezTo>
                  <a:cubicBezTo>
                    <a:pt x="0" y="451"/>
                    <a:pt x="0" y="451"/>
                    <a:pt x="0" y="451"/>
                  </a:cubicBezTo>
                  <a:cubicBezTo>
                    <a:pt x="794" y="451"/>
                    <a:pt x="794" y="451"/>
                    <a:pt x="794" y="451"/>
                  </a:cubicBezTo>
                  <a:cubicBezTo>
                    <a:pt x="794" y="451"/>
                    <a:pt x="794" y="451"/>
                    <a:pt x="794" y="451"/>
                  </a:cubicBezTo>
                  <a:cubicBezTo>
                    <a:pt x="852" y="451"/>
                    <a:pt x="907" y="462"/>
                    <a:pt x="957" y="481"/>
                  </a:cubicBezTo>
                  <a:cubicBezTo>
                    <a:pt x="1010" y="502"/>
                    <a:pt x="1057" y="532"/>
                    <a:pt x="1098" y="569"/>
                  </a:cubicBezTo>
                  <a:cubicBezTo>
                    <a:pt x="1139" y="606"/>
                    <a:pt x="1173" y="651"/>
                    <a:pt x="1198" y="701"/>
                  </a:cubicBezTo>
                  <a:cubicBezTo>
                    <a:pt x="1480" y="744"/>
                    <a:pt x="1480" y="744"/>
                    <a:pt x="1480" y="744"/>
                  </a:cubicBezTo>
                  <a:cubicBezTo>
                    <a:pt x="1602" y="501"/>
                    <a:pt x="1602" y="501"/>
                    <a:pt x="1602" y="501"/>
                  </a:cubicBezTo>
                  <a:cubicBezTo>
                    <a:pt x="1552" y="400"/>
                    <a:pt x="1484" y="310"/>
                    <a:pt x="1402" y="236"/>
                  </a:cubicBezTo>
                  <a:close/>
                </a:path>
              </a:pathLst>
            </a:custGeom>
            <a:grpFill/>
            <a:ln w="38100" cap="flat" cmpd="sng">
              <a:solidFill>
                <a:srgbClr val="FFFFFF"/>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grpSp>
      <p:sp>
        <p:nvSpPr>
          <p:cNvPr id="72" name="Rectangle 71">
            <a:extLst>
              <a:ext uri="{FF2B5EF4-FFF2-40B4-BE49-F238E27FC236}">
                <a16:creationId xmlns:a16="http://schemas.microsoft.com/office/drawing/2014/main" id="{073E9D0C-5952-3482-64E8-9D28309289F9}"/>
              </a:ext>
            </a:extLst>
          </p:cNvPr>
          <p:cNvSpPr>
            <a:spLocks noChangeArrowheads="1"/>
          </p:cNvSpPr>
          <p:nvPr/>
        </p:nvSpPr>
        <p:spPr bwMode="auto">
          <a:xfrm>
            <a:off x="5940981" y="4975393"/>
            <a:ext cx="894597"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Sprint Planning</a:t>
            </a:r>
          </a:p>
        </p:txBody>
      </p:sp>
      <p:sp>
        <p:nvSpPr>
          <p:cNvPr id="73" name="Rectangle 72">
            <a:extLst>
              <a:ext uri="{FF2B5EF4-FFF2-40B4-BE49-F238E27FC236}">
                <a16:creationId xmlns:a16="http://schemas.microsoft.com/office/drawing/2014/main" id="{3C87ED62-7864-A42A-5E89-46CDEAAAC320}"/>
              </a:ext>
            </a:extLst>
          </p:cNvPr>
          <p:cNvSpPr>
            <a:spLocks noChangeArrowheads="1"/>
          </p:cNvSpPr>
          <p:nvPr/>
        </p:nvSpPr>
        <p:spPr bwMode="auto">
          <a:xfrm rot="3600000">
            <a:off x="6874691" y="3139875"/>
            <a:ext cx="1237556"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Design &amp; Development</a:t>
            </a:r>
          </a:p>
        </p:txBody>
      </p:sp>
      <p:sp>
        <p:nvSpPr>
          <p:cNvPr id="74" name="Rectangle 73">
            <a:extLst>
              <a:ext uri="{FF2B5EF4-FFF2-40B4-BE49-F238E27FC236}">
                <a16:creationId xmlns:a16="http://schemas.microsoft.com/office/drawing/2014/main" id="{679B8CAD-77CC-B451-15C3-6D7A10F313FE}"/>
              </a:ext>
            </a:extLst>
          </p:cNvPr>
          <p:cNvSpPr>
            <a:spLocks noChangeArrowheads="1"/>
          </p:cNvSpPr>
          <p:nvPr/>
        </p:nvSpPr>
        <p:spPr bwMode="auto">
          <a:xfrm rot="19800000">
            <a:off x="5455182" y="2898079"/>
            <a:ext cx="1074482" cy="277641"/>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Testing</a:t>
            </a:r>
          </a:p>
        </p:txBody>
      </p:sp>
      <p:sp>
        <p:nvSpPr>
          <p:cNvPr id="75" name="Rectangle 74">
            <a:extLst>
              <a:ext uri="{FF2B5EF4-FFF2-40B4-BE49-F238E27FC236}">
                <a16:creationId xmlns:a16="http://schemas.microsoft.com/office/drawing/2014/main" id="{6AFD8479-76D3-A033-3036-C2C2288C9768}"/>
              </a:ext>
            </a:extLst>
          </p:cNvPr>
          <p:cNvSpPr>
            <a:spLocks noChangeArrowheads="1"/>
          </p:cNvSpPr>
          <p:nvPr/>
        </p:nvSpPr>
        <p:spPr bwMode="auto">
          <a:xfrm>
            <a:off x="4866499" y="3893219"/>
            <a:ext cx="1074482"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Deploy-</a:t>
            </a:r>
            <a:b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b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ment</a:t>
            </a:r>
          </a:p>
        </p:txBody>
      </p:sp>
      <p:sp>
        <p:nvSpPr>
          <p:cNvPr id="76" name="Rectangle 75">
            <a:extLst>
              <a:ext uri="{FF2B5EF4-FFF2-40B4-BE49-F238E27FC236}">
                <a16:creationId xmlns:a16="http://schemas.microsoft.com/office/drawing/2014/main" id="{C2E9E7E1-29FE-CDEE-4F60-42C0BCE59BB4}"/>
              </a:ext>
            </a:extLst>
          </p:cNvPr>
          <p:cNvSpPr>
            <a:spLocks noChangeArrowheads="1"/>
          </p:cNvSpPr>
          <p:nvPr/>
        </p:nvSpPr>
        <p:spPr bwMode="auto">
          <a:xfrm>
            <a:off x="6102565" y="3865633"/>
            <a:ext cx="894597" cy="308419"/>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400" b="1" i="0" u="none" strike="noStrike" kern="1200" cap="none" spc="0" normalizeH="0" baseline="0" noProof="0" dirty="0">
                <a:solidFill>
                  <a:schemeClr val="accent1"/>
                </a:solidFill>
                <a:effectLst/>
                <a:uLnTx/>
                <a:uFillTx/>
                <a:latin typeface="Arial" panose="020B0604020202020204" pitchFamily="34" charset="0"/>
                <a:cs typeface="Arial" panose="020B0604020202020204" pitchFamily="34" charset="0"/>
                <a:sym typeface="Arial" panose="020B0604020202020204" pitchFamily="34" charset="0"/>
              </a:rPr>
              <a:t>Sprint 2</a:t>
            </a:r>
          </a:p>
        </p:txBody>
      </p:sp>
      <p:sp>
        <p:nvSpPr>
          <p:cNvPr id="79" name="Rectangle 78">
            <a:extLst>
              <a:ext uri="{FF2B5EF4-FFF2-40B4-BE49-F238E27FC236}">
                <a16:creationId xmlns:a16="http://schemas.microsoft.com/office/drawing/2014/main" id="{940AAE38-1959-5229-0DFF-4721ED8A3741}"/>
              </a:ext>
            </a:extLst>
          </p:cNvPr>
          <p:cNvSpPr>
            <a:spLocks noChangeArrowheads="1"/>
          </p:cNvSpPr>
          <p:nvPr/>
        </p:nvSpPr>
        <p:spPr bwMode="auto">
          <a:xfrm>
            <a:off x="4115080" y="4975393"/>
            <a:ext cx="894597" cy="462307"/>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Backlog Grooming</a:t>
            </a:r>
          </a:p>
        </p:txBody>
      </p:sp>
      <p:sp>
        <p:nvSpPr>
          <p:cNvPr id="80" name="Rectangle 79">
            <a:extLst>
              <a:ext uri="{FF2B5EF4-FFF2-40B4-BE49-F238E27FC236}">
                <a16:creationId xmlns:a16="http://schemas.microsoft.com/office/drawing/2014/main" id="{19E3A235-6885-8D42-2643-0410587B5359}"/>
              </a:ext>
            </a:extLst>
          </p:cNvPr>
          <p:cNvSpPr/>
          <p:nvPr/>
        </p:nvSpPr>
        <p:spPr>
          <a:xfrm>
            <a:off x="8714256" y="2227529"/>
            <a:ext cx="3018815" cy="360974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ctr">
              <a:lnSpc>
                <a:spcPct val="120000"/>
              </a:lnSpc>
            </a:pPr>
            <a:r>
              <a:rPr lang="en-US" sz="1400" b="1" dirty="0">
                <a:solidFill>
                  <a:schemeClr val="accent1"/>
                </a:solidFill>
              </a:rPr>
              <a:t>Our priority is to satisfy the customer via early, continuous delivery of products.</a:t>
            </a:r>
          </a:p>
          <a:p>
            <a:pPr>
              <a:lnSpc>
                <a:spcPct val="120000"/>
              </a:lnSpc>
            </a:pPr>
            <a:endParaRPr lang="en-US" sz="1400" b="1" dirty="0">
              <a:solidFill>
                <a:schemeClr val="tx1"/>
              </a:solidFill>
            </a:endParaRPr>
          </a:p>
          <a:p>
            <a:pPr>
              <a:lnSpc>
                <a:spcPct val="120000"/>
              </a:lnSpc>
            </a:pPr>
            <a:r>
              <a:rPr lang="en-US" sz="1400" b="1" dirty="0">
                <a:solidFill>
                  <a:schemeClr val="tx1"/>
                </a:solidFill>
              </a:rPr>
              <a:t>The Agile Manifesto:</a:t>
            </a:r>
          </a:p>
          <a:p>
            <a:pPr marL="342900" indent="-342900">
              <a:lnSpc>
                <a:spcPct val="120000"/>
              </a:lnSpc>
              <a:buAutoNum type="arabicPeriod"/>
            </a:pPr>
            <a:r>
              <a:rPr lang="en-US" sz="1400" dirty="0">
                <a:solidFill>
                  <a:schemeClr val="tx1"/>
                </a:solidFill>
              </a:rPr>
              <a:t>Individuals and interactions over processes and tools</a:t>
            </a:r>
          </a:p>
          <a:p>
            <a:pPr marL="342900" indent="-342900">
              <a:lnSpc>
                <a:spcPct val="120000"/>
              </a:lnSpc>
              <a:buAutoNum type="arabicPeriod"/>
            </a:pPr>
            <a:r>
              <a:rPr lang="en-US" sz="1400" dirty="0">
                <a:solidFill>
                  <a:schemeClr val="tx1"/>
                </a:solidFill>
              </a:rPr>
              <a:t>Working software over comprehensive documentation</a:t>
            </a:r>
          </a:p>
          <a:p>
            <a:pPr marL="342900" indent="-342900">
              <a:lnSpc>
                <a:spcPct val="120000"/>
              </a:lnSpc>
              <a:buAutoNum type="arabicPeriod"/>
            </a:pPr>
            <a:r>
              <a:rPr lang="en-US" sz="1400" dirty="0">
                <a:solidFill>
                  <a:schemeClr val="tx1"/>
                </a:solidFill>
              </a:rPr>
              <a:t>Customer collaboration over contract negotiation</a:t>
            </a:r>
          </a:p>
          <a:p>
            <a:pPr marL="342900" indent="-342900">
              <a:lnSpc>
                <a:spcPct val="120000"/>
              </a:lnSpc>
              <a:buAutoNum type="arabicPeriod"/>
            </a:pPr>
            <a:r>
              <a:rPr lang="en-US" sz="1400" dirty="0">
                <a:solidFill>
                  <a:schemeClr val="tx1"/>
                </a:solidFill>
              </a:rPr>
              <a:t>Responding to change over following a plan</a:t>
            </a:r>
          </a:p>
          <a:p>
            <a:pPr>
              <a:lnSpc>
                <a:spcPct val="120000"/>
              </a:lnSpc>
            </a:pPr>
            <a:endParaRPr lang="en-US" sz="1400" dirty="0">
              <a:solidFill>
                <a:schemeClr val="tx1"/>
              </a:solidFill>
            </a:endParaRPr>
          </a:p>
          <a:p>
            <a:pPr>
              <a:lnSpc>
                <a:spcPct val="120000"/>
              </a:lnSpc>
            </a:pPr>
            <a:endParaRPr lang="en-US" sz="1400" dirty="0">
              <a:solidFill>
                <a:schemeClr val="tx1"/>
              </a:solidFill>
            </a:endParaRPr>
          </a:p>
        </p:txBody>
      </p:sp>
    </p:spTree>
    <p:extLst>
      <p:ext uri="{BB962C8B-B14F-4D97-AF65-F5344CB8AC3E}">
        <p14:creationId xmlns:p14="http://schemas.microsoft.com/office/powerpoint/2010/main" val="512154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AD6C9A42-EC09-B555-23DA-FCC78724E9D1}"/>
              </a:ext>
            </a:extLst>
          </p:cNvPr>
          <p:cNvSpPr/>
          <p:nvPr/>
        </p:nvSpPr>
        <p:spPr>
          <a:xfrm>
            <a:off x="458928" y="1513683"/>
            <a:ext cx="8589380"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Alternative: </a:t>
            </a:r>
            <a:r>
              <a:rPr lang="en-US" dirty="0"/>
              <a:t>Squads will deliver using a waterfall product development methodology</a:t>
            </a:r>
          </a:p>
        </p:txBody>
      </p:sp>
      <p:sp>
        <p:nvSpPr>
          <p:cNvPr id="11" name="Rectangle 10">
            <a:extLst>
              <a:ext uri="{FF2B5EF4-FFF2-40B4-BE49-F238E27FC236}">
                <a16:creationId xmlns:a16="http://schemas.microsoft.com/office/drawing/2014/main" id="{915AC497-4982-1266-3766-70C9387C1650}"/>
              </a:ext>
            </a:extLst>
          </p:cNvPr>
          <p:cNvSpPr/>
          <p:nvPr/>
        </p:nvSpPr>
        <p:spPr>
          <a:xfrm>
            <a:off x="458927" y="1495616"/>
            <a:ext cx="8589380" cy="400050"/>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Waterfall Methodology</a:t>
            </a:r>
          </a:p>
        </p:txBody>
      </p:sp>
      <p:sp>
        <p:nvSpPr>
          <p:cNvPr id="80" name="Rectangle 79">
            <a:extLst>
              <a:ext uri="{FF2B5EF4-FFF2-40B4-BE49-F238E27FC236}">
                <a16:creationId xmlns:a16="http://schemas.microsoft.com/office/drawing/2014/main" id="{19E3A235-6885-8D42-2643-0410587B5359}"/>
              </a:ext>
            </a:extLst>
          </p:cNvPr>
          <p:cNvSpPr/>
          <p:nvPr/>
        </p:nvSpPr>
        <p:spPr>
          <a:xfrm>
            <a:off x="8714256" y="1974694"/>
            <a:ext cx="3018815" cy="410402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gn="ctr">
              <a:lnSpc>
                <a:spcPct val="120000"/>
              </a:lnSpc>
            </a:pPr>
            <a:r>
              <a:rPr lang="en-US" sz="1400" b="1" dirty="0">
                <a:solidFill>
                  <a:schemeClr val="accent1"/>
                </a:solidFill>
              </a:rPr>
              <a:t>Our priority is deliver the product with clarity and certainty of timeframes.</a:t>
            </a:r>
          </a:p>
          <a:p>
            <a:pPr>
              <a:lnSpc>
                <a:spcPct val="120000"/>
              </a:lnSpc>
            </a:pPr>
            <a:endParaRPr lang="en-US" sz="1400" b="1" dirty="0">
              <a:solidFill>
                <a:schemeClr val="tx1"/>
              </a:solidFill>
            </a:endParaRPr>
          </a:p>
          <a:p>
            <a:pPr>
              <a:lnSpc>
                <a:spcPct val="120000"/>
              </a:lnSpc>
            </a:pPr>
            <a:r>
              <a:rPr lang="en-US" sz="1400" b="1" dirty="0">
                <a:solidFill>
                  <a:schemeClr val="tx1"/>
                </a:solidFill>
              </a:rPr>
              <a:t>The Principles of Waterfall:</a:t>
            </a:r>
          </a:p>
          <a:p>
            <a:pPr marL="342900" indent="-342900">
              <a:lnSpc>
                <a:spcPct val="120000"/>
              </a:lnSpc>
              <a:buAutoNum type="arabicPeriod"/>
            </a:pPr>
            <a:r>
              <a:rPr lang="en-US" sz="1400" dirty="0">
                <a:solidFill>
                  <a:schemeClr val="tx1"/>
                </a:solidFill>
              </a:rPr>
              <a:t>Sequential structure: Only move onto the next stage when the previous is compete</a:t>
            </a:r>
          </a:p>
          <a:p>
            <a:pPr marL="342900" indent="-342900">
              <a:lnSpc>
                <a:spcPct val="120000"/>
              </a:lnSpc>
              <a:buAutoNum type="arabicPeriod"/>
            </a:pPr>
            <a:r>
              <a:rPr lang="en-US" sz="1400" dirty="0">
                <a:solidFill>
                  <a:schemeClr val="tx1"/>
                </a:solidFill>
              </a:rPr>
              <a:t>Minimal customer involvement: Research is conducted and objectives set upfront</a:t>
            </a:r>
          </a:p>
          <a:p>
            <a:pPr marL="342900" indent="-342900">
              <a:lnSpc>
                <a:spcPct val="120000"/>
              </a:lnSpc>
              <a:buAutoNum type="arabicPeriod"/>
            </a:pPr>
            <a:r>
              <a:rPr lang="en-US" sz="1400" dirty="0">
                <a:solidFill>
                  <a:schemeClr val="tx1"/>
                </a:solidFill>
              </a:rPr>
              <a:t>Robust documentation: Every essential detail is documented upfront, no change after the process has started</a:t>
            </a:r>
          </a:p>
          <a:p>
            <a:pPr>
              <a:lnSpc>
                <a:spcPct val="120000"/>
              </a:lnSpc>
            </a:pPr>
            <a:endParaRPr lang="en-US" sz="1400" dirty="0">
              <a:solidFill>
                <a:schemeClr val="tx1"/>
              </a:solidFill>
            </a:endParaRPr>
          </a:p>
          <a:p>
            <a:pPr>
              <a:lnSpc>
                <a:spcPct val="120000"/>
              </a:lnSpc>
            </a:pPr>
            <a:endParaRPr lang="en-US" sz="1400" dirty="0">
              <a:solidFill>
                <a:schemeClr val="tx1"/>
              </a:solidFill>
            </a:endParaRPr>
          </a:p>
        </p:txBody>
      </p:sp>
      <p:sp>
        <p:nvSpPr>
          <p:cNvPr id="3" name="Chevron 2">
            <a:extLst>
              <a:ext uri="{FF2B5EF4-FFF2-40B4-BE49-F238E27FC236}">
                <a16:creationId xmlns:a16="http://schemas.microsoft.com/office/drawing/2014/main" id="{94036131-41ED-25E5-CAE5-66E8A6100221}"/>
              </a:ext>
            </a:extLst>
          </p:cNvPr>
          <p:cNvSpPr/>
          <p:nvPr/>
        </p:nvSpPr>
        <p:spPr>
          <a:xfrm>
            <a:off x="804280" y="2094672"/>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Research</a:t>
            </a:r>
          </a:p>
        </p:txBody>
      </p:sp>
      <p:sp>
        <p:nvSpPr>
          <p:cNvPr id="6" name="Chevron 5">
            <a:extLst>
              <a:ext uri="{FF2B5EF4-FFF2-40B4-BE49-F238E27FC236}">
                <a16:creationId xmlns:a16="http://schemas.microsoft.com/office/drawing/2014/main" id="{42996B18-435F-7BC4-458B-6BBD97D93EBF}"/>
              </a:ext>
            </a:extLst>
          </p:cNvPr>
          <p:cNvSpPr/>
          <p:nvPr/>
        </p:nvSpPr>
        <p:spPr>
          <a:xfrm>
            <a:off x="1907656" y="2766260"/>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Requirement </a:t>
            </a:r>
          </a:p>
          <a:p>
            <a:pPr algn="ctr">
              <a:lnSpc>
                <a:spcPct val="120000"/>
              </a:lnSpc>
            </a:pPr>
            <a:r>
              <a:rPr lang="en-US" sz="1200" dirty="0">
                <a:solidFill>
                  <a:schemeClr val="tx1"/>
                </a:solidFill>
              </a:rPr>
              <a:t>Specification</a:t>
            </a:r>
          </a:p>
        </p:txBody>
      </p:sp>
      <p:sp>
        <p:nvSpPr>
          <p:cNvPr id="7" name="Chevron 6">
            <a:extLst>
              <a:ext uri="{FF2B5EF4-FFF2-40B4-BE49-F238E27FC236}">
                <a16:creationId xmlns:a16="http://schemas.microsoft.com/office/drawing/2014/main" id="{F8C1AD59-81E8-9C59-6030-3E7331A6C08B}"/>
              </a:ext>
            </a:extLst>
          </p:cNvPr>
          <p:cNvSpPr/>
          <p:nvPr/>
        </p:nvSpPr>
        <p:spPr>
          <a:xfrm>
            <a:off x="3011032" y="3437848"/>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Technical </a:t>
            </a:r>
            <a:br>
              <a:rPr lang="en-US" sz="1200" dirty="0">
                <a:solidFill>
                  <a:schemeClr val="tx1"/>
                </a:solidFill>
              </a:rPr>
            </a:br>
            <a:r>
              <a:rPr lang="en-US" sz="1200" dirty="0">
                <a:solidFill>
                  <a:schemeClr val="tx1"/>
                </a:solidFill>
              </a:rPr>
              <a:t>Design</a:t>
            </a:r>
          </a:p>
        </p:txBody>
      </p:sp>
      <p:sp>
        <p:nvSpPr>
          <p:cNvPr id="8" name="Chevron 7">
            <a:extLst>
              <a:ext uri="{FF2B5EF4-FFF2-40B4-BE49-F238E27FC236}">
                <a16:creationId xmlns:a16="http://schemas.microsoft.com/office/drawing/2014/main" id="{2325B175-99EF-05FF-37A4-BC403505EE23}"/>
              </a:ext>
            </a:extLst>
          </p:cNvPr>
          <p:cNvSpPr/>
          <p:nvPr/>
        </p:nvSpPr>
        <p:spPr>
          <a:xfrm>
            <a:off x="4114408" y="4109436"/>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Development</a:t>
            </a:r>
          </a:p>
        </p:txBody>
      </p:sp>
      <p:sp>
        <p:nvSpPr>
          <p:cNvPr id="9" name="Chevron 8">
            <a:extLst>
              <a:ext uri="{FF2B5EF4-FFF2-40B4-BE49-F238E27FC236}">
                <a16:creationId xmlns:a16="http://schemas.microsoft.com/office/drawing/2014/main" id="{1680A8F7-5B62-9CEB-F7B0-7461CD211495}"/>
              </a:ext>
            </a:extLst>
          </p:cNvPr>
          <p:cNvSpPr/>
          <p:nvPr/>
        </p:nvSpPr>
        <p:spPr>
          <a:xfrm>
            <a:off x="5217784" y="4781024"/>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Testing &amp;</a:t>
            </a:r>
            <a:br>
              <a:rPr lang="en-US" sz="1200" dirty="0">
                <a:solidFill>
                  <a:schemeClr val="tx1"/>
                </a:solidFill>
              </a:rPr>
            </a:br>
            <a:r>
              <a:rPr lang="en-US" sz="1200" dirty="0">
                <a:solidFill>
                  <a:schemeClr val="tx1"/>
                </a:solidFill>
              </a:rPr>
              <a:t>Integration</a:t>
            </a:r>
          </a:p>
        </p:txBody>
      </p:sp>
      <p:sp>
        <p:nvSpPr>
          <p:cNvPr id="10" name="Chevron 9">
            <a:extLst>
              <a:ext uri="{FF2B5EF4-FFF2-40B4-BE49-F238E27FC236}">
                <a16:creationId xmlns:a16="http://schemas.microsoft.com/office/drawing/2014/main" id="{C53A2CB0-87DB-4C72-2690-1A06E8AF77FD}"/>
              </a:ext>
            </a:extLst>
          </p:cNvPr>
          <p:cNvSpPr/>
          <p:nvPr/>
        </p:nvSpPr>
        <p:spPr>
          <a:xfrm>
            <a:off x="6488545" y="5452611"/>
            <a:ext cx="1747478" cy="532366"/>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200" dirty="0">
                <a:solidFill>
                  <a:schemeClr val="tx1"/>
                </a:solidFill>
              </a:rPr>
              <a:t>Deployment</a:t>
            </a:r>
          </a:p>
        </p:txBody>
      </p:sp>
      <p:cxnSp>
        <p:nvCxnSpPr>
          <p:cNvPr id="13" name="Elbow Connector 12">
            <a:extLst>
              <a:ext uri="{FF2B5EF4-FFF2-40B4-BE49-F238E27FC236}">
                <a16:creationId xmlns:a16="http://schemas.microsoft.com/office/drawing/2014/main" id="{BC43B318-BA68-1B00-9A9A-1F6E1E5B3425}"/>
              </a:ext>
            </a:extLst>
          </p:cNvPr>
          <p:cNvCxnSpPr>
            <a:stCxn id="3" idx="2"/>
            <a:endCxn id="6" idx="1"/>
          </p:cNvCxnSpPr>
          <p:nvPr/>
        </p:nvCxnSpPr>
        <p:spPr>
          <a:xfrm rot="16200000" flipH="1">
            <a:off x="1656681" y="2515284"/>
            <a:ext cx="405405" cy="628911"/>
          </a:xfrm>
          <a:prstGeom prst="bentConnector2">
            <a:avLst/>
          </a:prstGeom>
          <a:ln w="190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08584C82-7BC3-05B7-68EE-0660AEE2CAF5}"/>
              </a:ext>
            </a:extLst>
          </p:cNvPr>
          <p:cNvCxnSpPr>
            <a:cxnSpLocks/>
            <a:stCxn id="6" idx="2"/>
            <a:endCxn id="7" idx="1"/>
          </p:cNvCxnSpPr>
          <p:nvPr/>
        </p:nvCxnSpPr>
        <p:spPr>
          <a:xfrm rot="16200000" flipH="1">
            <a:off x="2760057" y="3186872"/>
            <a:ext cx="405405" cy="628911"/>
          </a:xfrm>
          <a:prstGeom prst="bentConnector2">
            <a:avLst/>
          </a:prstGeom>
          <a:ln w="190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ED6E2C87-82E6-229E-2CAC-028F0529A48B}"/>
              </a:ext>
            </a:extLst>
          </p:cNvPr>
          <p:cNvCxnSpPr>
            <a:stCxn id="7" idx="2"/>
            <a:endCxn id="8" idx="1"/>
          </p:cNvCxnSpPr>
          <p:nvPr/>
        </p:nvCxnSpPr>
        <p:spPr>
          <a:xfrm rot="16200000" flipH="1">
            <a:off x="3863433" y="3858460"/>
            <a:ext cx="405405" cy="628911"/>
          </a:xfrm>
          <a:prstGeom prst="bentConnector2">
            <a:avLst/>
          </a:prstGeom>
          <a:ln w="190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BB40B8F7-5013-A5C6-CA4D-89883AAA0B20}"/>
              </a:ext>
            </a:extLst>
          </p:cNvPr>
          <p:cNvCxnSpPr>
            <a:stCxn id="8" idx="2"/>
            <a:endCxn id="9" idx="1"/>
          </p:cNvCxnSpPr>
          <p:nvPr/>
        </p:nvCxnSpPr>
        <p:spPr>
          <a:xfrm rot="16200000" flipH="1">
            <a:off x="4966809" y="4530048"/>
            <a:ext cx="405405" cy="628911"/>
          </a:xfrm>
          <a:prstGeom prst="bentConnector2">
            <a:avLst/>
          </a:prstGeom>
          <a:ln w="190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47E31F93-665B-E637-A14A-E4E639916D72}"/>
              </a:ext>
            </a:extLst>
          </p:cNvPr>
          <p:cNvCxnSpPr>
            <a:stCxn id="9" idx="2"/>
            <a:endCxn id="10" idx="1"/>
          </p:cNvCxnSpPr>
          <p:nvPr/>
        </p:nvCxnSpPr>
        <p:spPr>
          <a:xfrm rot="16200000" flipH="1">
            <a:off x="6153878" y="5117944"/>
            <a:ext cx="405404" cy="796296"/>
          </a:xfrm>
          <a:prstGeom prst="bentConnector2">
            <a:avLst/>
          </a:prstGeom>
          <a:ln w="190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63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1D85589-3A2E-4D64-6563-0703620B52E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81D85589-3A2E-4D64-6563-0703620B52E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275A603-9A80-B87E-AE06-E063E8F2D965}"/>
              </a:ext>
            </a:extLst>
          </p:cNvPr>
          <p:cNvSpPr>
            <a:spLocks noGrp="1"/>
          </p:cNvSpPr>
          <p:nvPr>
            <p:ph type="title"/>
          </p:nvPr>
        </p:nvSpPr>
        <p:spPr>
          <a:xfrm>
            <a:off x="458927" y="365126"/>
            <a:ext cx="11274147" cy="816694"/>
          </a:xfrm>
        </p:spPr>
        <p:txBody>
          <a:bodyPr vert="horz"/>
          <a:lstStyle/>
          <a:p>
            <a:r>
              <a:rPr lang="en-US" i="1" dirty="0"/>
              <a:t>Template: </a:t>
            </a:r>
            <a:r>
              <a:rPr lang="en-US" dirty="0"/>
              <a:t>Product targets and initiatives</a:t>
            </a:r>
          </a:p>
        </p:txBody>
      </p:sp>
      <p:sp>
        <p:nvSpPr>
          <p:cNvPr id="7" name="Rectangle 6">
            <a:extLst>
              <a:ext uri="{FF2B5EF4-FFF2-40B4-BE49-F238E27FC236}">
                <a16:creationId xmlns:a16="http://schemas.microsoft.com/office/drawing/2014/main" id="{1FD145C6-40E7-8AE5-EB72-FA0EC490E785}"/>
              </a:ext>
            </a:extLst>
          </p:cNvPr>
          <p:cNvSpPr>
            <a:spLocks/>
          </p:cNvSpPr>
          <p:nvPr/>
        </p:nvSpPr>
        <p:spPr>
          <a:xfrm>
            <a:off x="458927" y="1559385"/>
            <a:ext cx="11274147" cy="462748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200" dirty="0">
              <a:solidFill>
                <a:schemeClr val="tx1"/>
              </a:solidFill>
            </a:endParaRPr>
          </a:p>
        </p:txBody>
      </p:sp>
      <p:sp>
        <p:nvSpPr>
          <p:cNvPr id="8" name="TextBox 7">
            <a:extLst>
              <a:ext uri="{FF2B5EF4-FFF2-40B4-BE49-F238E27FC236}">
                <a16:creationId xmlns:a16="http://schemas.microsoft.com/office/drawing/2014/main" id="{A9EAF382-0B8C-BE2B-10BA-0722D6FDFBE2}"/>
              </a:ext>
            </a:extLst>
          </p:cNvPr>
          <p:cNvSpPr txBox="1">
            <a:spLocks/>
          </p:cNvSpPr>
          <p:nvPr/>
        </p:nvSpPr>
        <p:spPr>
          <a:xfrm>
            <a:off x="657545" y="1748638"/>
            <a:ext cx="4773930" cy="274407"/>
          </a:xfrm>
          <a:prstGeom prst="rect">
            <a:avLst/>
          </a:prstGeom>
          <a:noFill/>
        </p:spPr>
        <p:txBody>
          <a:bodyPr wrap="square" lIns="0" tIns="0" rIns="0" bIns="0" rtlCol="0" anchor="ctr">
            <a:no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Baseline &amp; goals</a:t>
            </a:r>
          </a:p>
        </p:txBody>
      </p:sp>
      <p:sp>
        <p:nvSpPr>
          <p:cNvPr id="23" name="TextBox 22">
            <a:extLst>
              <a:ext uri="{FF2B5EF4-FFF2-40B4-BE49-F238E27FC236}">
                <a16:creationId xmlns:a16="http://schemas.microsoft.com/office/drawing/2014/main" id="{7E47C533-AEFD-64A3-D9A4-DAD055E5A44C}"/>
              </a:ext>
            </a:extLst>
          </p:cNvPr>
          <p:cNvSpPr txBox="1">
            <a:spLocks/>
          </p:cNvSpPr>
          <p:nvPr/>
        </p:nvSpPr>
        <p:spPr>
          <a:xfrm>
            <a:off x="2603815" y="2883911"/>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Baseline</a:t>
            </a:r>
          </a:p>
        </p:txBody>
      </p:sp>
      <p:sp>
        <p:nvSpPr>
          <p:cNvPr id="24" name="TextBox 23">
            <a:extLst>
              <a:ext uri="{FF2B5EF4-FFF2-40B4-BE49-F238E27FC236}">
                <a16:creationId xmlns:a16="http://schemas.microsoft.com/office/drawing/2014/main" id="{A25ACA7F-FE70-EDA5-33EE-B5BADAEA60C1}"/>
              </a:ext>
            </a:extLst>
          </p:cNvPr>
          <p:cNvSpPr txBox="1">
            <a:spLocks/>
          </p:cNvSpPr>
          <p:nvPr/>
        </p:nvSpPr>
        <p:spPr>
          <a:xfrm>
            <a:off x="4478335" y="2883911"/>
            <a:ext cx="82114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Goals</a:t>
            </a:r>
          </a:p>
        </p:txBody>
      </p:sp>
      <p:sp>
        <p:nvSpPr>
          <p:cNvPr id="25" name="TextBox 24">
            <a:extLst>
              <a:ext uri="{FF2B5EF4-FFF2-40B4-BE49-F238E27FC236}">
                <a16:creationId xmlns:a16="http://schemas.microsoft.com/office/drawing/2014/main" id="{7A67E5F2-F883-19A5-ECC0-1D7A69CED94A}"/>
              </a:ext>
            </a:extLst>
          </p:cNvPr>
          <p:cNvSpPr txBox="1">
            <a:spLocks/>
          </p:cNvSpPr>
          <p:nvPr/>
        </p:nvSpPr>
        <p:spPr>
          <a:xfrm>
            <a:off x="716854" y="3493042"/>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Key metrics</a:t>
            </a:r>
          </a:p>
        </p:txBody>
      </p:sp>
      <p:sp>
        <p:nvSpPr>
          <p:cNvPr id="22" name="Rectangle 21">
            <a:extLst>
              <a:ext uri="{FF2B5EF4-FFF2-40B4-BE49-F238E27FC236}">
                <a16:creationId xmlns:a16="http://schemas.microsoft.com/office/drawing/2014/main" id="{69532602-86CA-1733-FFFE-637DF41AA324}"/>
              </a:ext>
            </a:extLst>
          </p:cNvPr>
          <p:cNvSpPr>
            <a:spLocks/>
          </p:cNvSpPr>
          <p:nvPr/>
        </p:nvSpPr>
        <p:spPr>
          <a:xfrm>
            <a:off x="2603815" y="3150074"/>
            <a:ext cx="1752600" cy="278089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400" dirty="0">
              <a:solidFill>
                <a:schemeClr val="tx1"/>
              </a:solidFill>
            </a:endParaRPr>
          </a:p>
        </p:txBody>
      </p:sp>
      <p:sp>
        <p:nvSpPr>
          <p:cNvPr id="27" name="Rectangle 26">
            <a:extLst>
              <a:ext uri="{FF2B5EF4-FFF2-40B4-BE49-F238E27FC236}">
                <a16:creationId xmlns:a16="http://schemas.microsoft.com/office/drawing/2014/main" id="{E2ED8E81-4AFF-ECCE-A4F2-2A10B9A3DDF2}"/>
              </a:ext>
            </a:extLst>
          </p:cNvPr>
          <p:cNvSpPr>
            <a:spLocks/>
          </p:cNvSpPr>
          <p:nvPr/>
        </p:nvSpPr>
        <p:spPr>
          <a:xfrm>
            <a:off x="4478335" y="3150074"/>
            <a:ext cx="821140" cy="278089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400" dirty="0">
              <a:solidFill>
                <a:schemeClr val="tx1"/>
              </a:solidFill>
            </a:endParaRPr>
          </a:p>
        </p:txBody>
      </p:sp>
      <p:cxnSp>
        <p:nvCxnSpPr>
          <p:cNvPr id="28" name="Straight Connector 27">
            <a:extLst>
              <a:ext uri="{FF2B5EF4-FFF2-40B4-BE49-F238E27FC236}">
                <a16:creationId xmlns:a16="http://schemas.microsoft.com/office/drawing/2014/main" id="{8E273185-7A8E-F377-10BC-C4F911707DFE}"/>
              </a:ext>
            </a:extLst>
          </p:cNvPr>
          <p:cNvCxnSpPr>
            <a:cxnSpLocks/>
          </p:cNvCxnSpPr>
          <p:nvPr/>
        </p:nvCxnSpPr>
        <p:spPr>
          <a:xfrm>
            <a:off x="716854" y="3728794"/>
            <a:ext cx="1752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910DEF8-4CF2-317D-11EB-EEBB24572726}"/>
              </a:ext>
            </a:extLst>
          </p:cNvPr>
          <p:cNvSpPr txBox="1">
            <a:spLocks/>
          </p:cNvSpPr>
          <p:nvPr/>
        </p:nvSpPr>
        <p:spPr>
          <a:xfrm>
            <a:off x="4560178" y="3493042"/>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Goals</a:t>
            </a:r>
          </a:p>
        </p:txBody>
      </p:sp>
      <p:cxnSp>
        <p:nvCxnSpPr>
          <p:cNvPr id="37" name="Straight Connector 36">
            <a:extLst>
              <a:ext uri="{FF2B5EF4-FFF2-40B4-BE49-F238E27FC236}">
                <a16:creationId xmlns:a16="http://schemas.microsoft.com/office/drawing/2014/main" id="{6594E7A9-15F4-C58E-1E84-52F605C79C96}"/>
              </a:ext>
            </a:extLst>
          </p:cNvPr>
          <p:cNvCxnSpPr>
            <a:cxnSpLocks/>
          </p:cNvCxnSpPr>
          <p:nvPr/>
        </p:nvCxnSpPr>
        <p:spPr>
          <a:xfrm>
            <a:off x="4560178" y="3728794"/>
            <a:ext cx="65745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84EBBC3-D0D9-6F8F-F11C-3B898119019A}"/>
              </a:ext>
            </a:extLst>
          </p:cNvPr>
          <p:cNvSpPr txBox="1">
            <a:spLocks/>
          </p:cNvSpPr>
          <p:nvPr/>
        </p:nvSpPr>
        <p:spPr>
          <a:xfrm>
            <a:off x="716854" y="3845516"/>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Metric #1</a:t>
            </a:r>
          </a:p>
        </p:txBody>
      </p:sp>
      <p:sp>
        <p:nvSpPr>
          <p:cNvPr id="40" name="TextBox 39">
            <a:extLst>
              <a:ext uri="{FF2B5EF4-FFF2-40B4-BE49-F238E27FC236}">
                <a16:creationId xmlns:a16="http://schemas.microsoft.com/office/drawing/2014/main" id="{72794075-56F3-B6D4-44B3-7D0D3E21EB97}"/>
              </a:ext>
            </a:extLst>
          </p:cNvPr>
          <p:cNvSpPr txBox="1">
            <a:spLocks/>
          </p:cNvSpPr>
          <p:nvPr/>
        </p:nvSpPr>
        <p:spPr>
          <a:xfrm>
            <a:off x="4560178" y="3845516"/>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Z</a:t>
            </a:r>
          </a:p>
        </p:txBody>
      </p:sp>
      <p:sp>
        <p:nvSpPr>
          <p:cNvPr id="53" name="TextBox 52">
            <a:extLst>
              <a:ext uri="{FF2B5EF4-FFF2-40B4-BE49-F238E27FC236}">
                <a16:creationId xmlns:a16="http://schemas.microsoft.com/office/drawing/2014/main" id="{67C19D90-DB90-5A5D-133E-E708B8D70393}"/>
              </a:ext>
            </a:extLst>
          </p:cNvPr>
          <p:cNvSpPr txBox="1">
            <a:spLocks/>
          </p:cNvSpPr>
          <p:nvPr/>
        </p:nvSpPr>
        <p:spPr>
          <a:xfrm>
            <a:off x="716854" y="4225042"/>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Metric #2</a:t>
            </a:r>
          </a:p>
        </p:txBody>
      </p:sp>
      <p:sp>
        <p:nvSpPr>
          <p:cNvPr id="55" name="TextBox 54">
            <a:extLst>
              <a:ext uri="{FF2B5EF4-FFF2-40B4-BE49-F238E27FC236}">
                <a16:creationId xmlns:a16="http://schemas.microsoft.com/office/drawing/2014/main" id="{38C3473E-D4BD-C6AA-F6AA-DEA90B7828BE}"/>
              </a:ext>
            </a:extLst>
          </p:cNvPr>
          <p:cNvSpPr txBox="1">
            <a:spLocks/>
          </p:cNvSpPr>
          <p:nvPr/>
        </p:nvSpPr>
        <p:spPr>
          <a:xfrm>
            <a:off x="4560178" y="4225042"/>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Z%</a:t>
            </a:r>
          </a:p>
        </p:txBody>
      </p:sp>
      <p:sp>
        <p:nvSpPr>
          <p:cNvPr id="57" name="TextBox 56">
            <a:extLst>
              <a:ext uri="{FF2B5EF4-FFF2-40B4-BE49-F238E27FC236}">
                <a16:creationId xmlns:a16="http://schemas.microsoft.com/office/drawing/2014/main" id="{0BBA7880-56E0-19E5-22C5-4654966061BF}"/>
              </a:ext>
            </a:extLst>
          </p:cNvPr>
          <p:cNvSpPr txBox="1">
            <a:spLocks/>
          </p:cNvSpPr>
          <p:nvPr/>
        </p:nvSpPr>
        <p:spPr>
          <a:xfrm>
            <a:off x="716854" y="4604568"/>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Metric #3</a:t>
            </a:r>
          </a:p>
        </p:txBody>
      </p:sp>
      <p:sp>
        <p:nvSpPr>
          <p:cNvPr id="59" name="TextBox 58">
            <a:extLst>
              <a:ext uri="{FF2B5EF4-FFF2-40B4-BE49-F238E27FC236}">
                <a16:creationId xmlns:a16="http://schemas.microsoft.com/office/drawing/2014/main" id="{ED741299-07FD-00E7-D277-E69306CCC1BB}"/>
              </a:ext>
            </a:extLst>
          </p:cNvPr>
          <p:cNvSpPr txBox="1">
            <a:spLocks/>
          </p:cNvSpPr>
          <p:nvPr/>
        </p:nvSpPr>
        <p:spPr>
          <a:xfrm>
            <a:off x="4560178" y="4604568"/>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Z</a:t>
            </a:r>
          </a:p>
        </p:txBody>
      </p:sp>
      <p:sp>
        <p:nvSpPr>
          <p:cNvPr id="64" name="TextBox 63">
            <a:extLst>
              <a:ext uri="{FF2B5EF4-FFF2-40B4-BE49-F238E27FC236}">
                <a16:creationId xmlns:a16="http://schemas.microsoft.com/office/drawing/2014/main" id="{32ED7130-63E4-3B78-21E3-19B7BA43088A}"/>
              </a:ext>
            </a:extLst>
          </p:cNvPr>
          <p:cNvSpPr txBox="1">
            <a:spLocks/>
          </p:cNvSpPr>
          <p:nvPr/>
        </p:nvSpPr>
        <p:spPr>
          <a:xfrm>
            <a:off x="716854" y="4984094"/>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t>
            </a:r>
          </a:p>
        </p:txBody>
      </p:sp>
      <p:sp>
        <p:nvSpPr>
          <p:cNvPr id="66" name="TextBox 65">
            <a:extLst>
              <a:ext uri="{FF2B5EF4-FFF2-40B4-BE49-F238E27FC236}">
                <a16:creationId xmlns:a16="http://schemas.microsoft.com/office/drawing/2014/main" id="{0B68FC2B-5842-DDC5-BF49-B2FB7B9AF6B9}"/>
              </a:ext>
            </a:extLst>
          </p:cNvPr>
          <p:cNvSpPr txBox="1">
            <a:spLocks/>
          </p:cNvSpPr>
          <p:nvPr/>
        </p:nvSpPr>
        <p:spPr>
          <a:xfrm>
            <a:off x="4560178" y="4984094"/>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Z%</a:t>
            </a:r>
          </a:p>
        </p:txBody>
      </p:sp>
      <p:sp>
        <p:nvSpPr>
          <p:cNvPr id="70" name="TextBox 69">
            <a:extLst>
              <a:ext uri="{FF2B5EF4-FFF2-40B4-BE49-F238E27FC236}">
                <a16:creationId xmlns:a16="http://schemas.microsoft.com/office/drawing/2014/main" id="{6192AA27-720D-9173-119C-4735799BC0FC}"/>
              </a:ext>
            </a:extLst>
          </p:cNvPr>
          <p:cNvSpPr txBox="1">
            <a:spLocks/>
          </p:cNvSpPr>
          <p:nvPr/>
        </p:nvSpPr>
        <p:spPr>
          <a:xfrm>
            <a:off x="716854" y="5363618"/>
            <a:ext cx="1752600"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a:t>
            </a:r>
          </a:p>
        </p:txBody>
      </p:sp>
      <p:sp>
        <p:nvSpPr>
          <p:cNvPr id="31" name="TextBox 30">
            <a:extLst>
              <a:ext uri="{FF2B5EF4-FFF2-40B4-BE49-F238E27FC236}">
                <a16:creationId xmlns:a16="http://schemas.microsoft.com/office/drawing/2014/main" id="{B1DF6F37-AF91-2389-CE72-A46E518C975C}"/>
              </a:ext>
            </a:extLst>
          </p:cNvPr>
          <p:cNvSpPr txBox="1">
            <a:spLocks/>
          </p:cNvSpPr>
          <p:nvPr/>
        </p:nvSpPr>
        <p:spPr>
          <a:xfrm>
            <a:off x="2727640" y="3289910"/>
            <a:ext cx="657455" cy="390556"/>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Last year</a:t>
            </a:r>
          </a:p>
        </p:txBody>
      </p:sp>
      <p:cxnSp>
        <p:nvCxnSpPr>
          <p:cNvPr id="32" name="Straight Connector 31">
            <a:extLst>
              <a:ext uri="{FF2B5EF4-FFF2-40B4-BE49-F238E27FC236}">
                <a16:creationId xmlns:a16="http://schemas.microsoft.com/office/drawing/2014/main" id="{353C5107-0D22-93AF-0D94-6E3046493206}"/>
              </a:ext>
            </a:extLst>
          </p:cNvPr>
          <p:cNvCxnSpPr>
            <a:cxnSpLocks/>
          </p:cNvCxnSpPr>
          <p:nvPr/>
        </p:nvCxnSpPr>
        <p:spPr>
          <a:xfrm>
            <a:off x="2727640" y="3728794"/>
            <a:ext cx="65745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8A9ABA5-A937-A6D2-93A4-866D96F769FD}"/>
              </a:ext>
            </a:extLst>
          </p:cNvPr>
          <p:cNvSpPr txBox="1">
            <a:spLocks/>
          </p:cNvSpPr>
          <p:nvPr/>
        </p:nvSpPr>
        <p:spPr>
          <a:xfrm>
            <a:off x="2727640" y="3845516"/>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X</a:t>
            </a:r>
          </a:p>
        </p:txBody>
      </p:sp>
      <p:sp>
        <p:nvSpPr>
          <p:cNvPr id="52" name="TextBox 51">
            <a:extLst>
              <a:ext uri="{FF2B5EF4-FFF2-40B4-BE49-F238E27FC236}">
                <a16:creationId xmlns:a16="http://schemas.microsoft.com/office/drawing/2014/main" id="{244F1EFB-40E9-42DD-CA86-6E994A7B6167}"/>
              </a:ext>
            </a:extLst>
          </p:cNvPr>
          <p:cNvSpPr txBox="1">
            <a:spLocks/>
          </p:cNvSpPr>
          <p:nvPr/>
        </p:nvSpPr>
        <p:spPr>
          <a:xfrm>
            <a:off x="2727640" y="4225042"/>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X%</a:t>
            </a:r>
          </a:p>
        </p:txBody>
      </p:sp>
      <p:sp>
        <p:nvSpPr>
          <p:cNvPr id="56" name="TextBox 55">
            <a:extLst>
              <a:ext uri="{FF2B5EF4-FFF2-40B4-BE49-F238E27FC236}">
                <a16:creationId xmlns:a16="http://schemas.microsoft.com/office/drawing/2014/main" id="{5A919EAC-9E8C-228F-6322-85CC4CE75D42}"/>
              </a:ext>
            </a:extLst>
          </p:cNvPr>
          <p:cNvSpPr txBox="1">
            <a:spLocks/>
          </p:cNvSpPr>
          <p:nvPr/>
        </p:nvSpPr>
        <p:spPr>
          <a:xfrm>
            <a:off x="2727640" y="4604568"/>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X</a:t>
            </a:r>
          </a:p>
        </p:txBody>
      </p:sp>
      <p:sp>
        <p:nvSpPr>
          <p:cNvPr id="63" name="TextBox 62">
            <a:extLst>
              <a:ext uri="{FF2B5EF4-FFF2-40B4-BE49-F238E27FC236}">
                <a16:creationId xmlns:a16="http://schemas.microsoft.com/office/drawing/2014/main" id="{297D9358-C2BD-406F-AA4F-498492C21943}"/>
              </a:ext>
            </a:extLst>
          </p:cNvPr>
          <p:cNvSpPr txBox="1">
            <a:spLocks/>
          </p:cNvSpPr>
          <p:nvPr/>
        </p:nvSpPr>
        <p:spPr>
          <a:xfrm>
            <a:off x="2727640" y="4984094"/>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X%</a:t>
            </a:r>
          </a:p>
        </p:txBody>
      </p:sp>
      <p:sp>
        <p:nvSpPr>
          <p:cNvPr id="69" name="TextBox 68">
            <a:extLst>
              <a:ext uri="{FF2B5EF4-FFF2-40B4-BE49-F238E27FC236}">
                <a16:creationId xmlns:a16="http://schemas.microsoft.com/office/drawing/2014/main" id="{438BDEDA-C24A-B2BF-0E75-7D5F9955C40C}"/>
              </a:ext>
            </a:extLst>
          </p:cNvPr>
          <p:cNvSpPr txBox="1">
            <a:spLocks/>
          </p:cNvSpPr>
          <p:nvPr/>
        </p:nvSpPr>
        <p:spPr>
          <a:xfrm>
            <a:off x="2727640" y="5363618"/>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X%</a:t>
            </a:r>
          </a:p>
        </p:txBody>
      </p:sp>
      <p:sp>
        <p:nvSpPr>
          <p:cNvPr id="34" name="TextBox 33">
            <a:extLst>
              <a:ext uri="{FF2B5EF4-FFF2-40B4-BE49-F238E27FC236}">
                <a16:creationId xmlns:a16="http://schemas.microsoft.com/office/drawing/2014/main" id="{4181A8A4-6112-BF0F-3AA1-033219A63FFF}"/>
              </a:ext>
            </a:extLst>
          </p:cNvPr>
          <p:cNvSpPr txBox="1">
            <a:spLocks/>
          </p:cNvSpPr>
          <p:nvPr/>
        </p:nvSpPr>
        <p:spPr>
          <a:xfrm>
            <a:off x="3542027" y="3289910"/>
            <a:ext cx="657455" cy="390556"/>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This year</a:t>
            </a:r>
          </a:p>
        </p:txBody>
      </p:sp>
      <p:cxnSp>
        <p:nvCxnSpPr>
          <p:cNvPr id="35" name="Straight Connector 34">
            <a:extLst>
              <a:ext uri="{FF2B5EF4-FFF2-40B4-BE49-F238E27FC236}">
                <a16:creationId xmlns:a16="http://schemas.microsoft.com/office/drawing/2014/main" id="{2137FB6D-01AF-08A3-FFC1-487E20982275}"/>
              </a:ext>
            </a:extLst>
          </p:cNvPr>
          <p:cNvCxnSpPr>
            <a:cxnSpLocks/>
          </p:cNvCxnSpPr>
          <p:nvPr/>
        </p:nvCxnSpPr>
        <p:spPr>
          <a:xfrm>
            <a:off x="3542027" y="3728794"/>
            <a:ext cx="65745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390D3-64A8-A8FB-BFCD-C5BE66AF0671}"/>
              </a:ext>
            </a:extLst>
          </p:cNvPr>
          <p:cNvSpPr txBox="1">
            <a:spLocks/>
          </p:cNvSpPr>
          <p:nvPr/>
        </p:nvSpPr>
        <p:spPr>
          <a:xfrm>
            <a:off x="3542027" y="3845516"/>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Y</a:t>
            </a:r>
          </a:p>
        </p:txBody>
      </p:sp>
      <p:sp>
        <p:nvSpPr>
          <p:cNvPr id="54" name="TextBox 53">
            <a:extLst>
              <a:ext uri="{FF2B5EF4-FFF2-40B4-BE49-F238E27FC236}">
                <a16:creationId xmlns:a16="http://schemas.microsoft.com/office/drawing/2014/main" id="{A738C870-CEDA-0DE4-1A7C-37B7D6B21855}"/>
              </a:ext>
            </a:extLst>
          </p:cNvPr>
          <p:cNvSpPr txBox="1">
            <a:spLocks/>
          </p:cNvSpPr>
          <p:nvPr/>
        </p:nvSpPr>
        <p:spPr>
          <a:xfrm>
            <a:off x="3542027" y="4225042"/>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Y%</a:t>
            </a:r>
          </a:p>
        </p:txBody>
      </p:sp>
      <p:sp>
        <p:nvSpPr>
          <p:cNvPr id="58" name="TextBox 57">
            <a:extLst>
              <a:ext uri="{FF2B5EF4-FFF2-40B4-BE49-F238E27FC236}">
                <a16:creationId xmlns:a16="http://schemas.microsoft.com/office/drawing/2014/main" id="{56760930-0CD2-A0DE-C9D2-AF5D5D3AD43E}"/>
              </a:ext>
            </a:extLst>
          </p:cNvPr>
          <p:cNvSpPr txBox="1">
            <a:spLocks/>
          </p:cNvSpPr>
          <p:nvPr/>
        </p:nvSpPr>
        <p:spPr>
          <a:xfrm>
            <a:off x="3542027" y="4604568"/>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Y</a:t>
            </a:r>
          </a:p>
        </p:txBody>
      </p:sp>
      <p:sp>
        <p:nvSpPr>
          <p:cNvPr id="65" name="TextBox 64">
            <a:extLst>
              <a:ext uri="{FF2B5EF4-FFF2-40B4-BE49-F238E27FC236}">
                <a16:creationId xmlns:a16="http://schemas.microsoft.com/office/drawing/2014/main" id="{AFDADECE-F60C-97AF-87E2-F6BD8DDE48E0}"/>
              </a:ext>
            </a:extLst>
          </p:cNvPr>
          <p:cNvSpPr txBox="1">
            <a:spLocks/>
          </p:cNvSpPr>
          <p:nvPr/>
        </p:nvSpPr>
        <p:spPr>
          <a:xfrm>
            <a:off x="3542027" y="4984094"/>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Y%</a:t>
            </a:r>
          </a:p>
        </p:txBody>
      </p:sp>
      <p:sp>
        <p:nvSpPr>
          <p:cNvPr id="71" name="TextBox 70">
            <a:extLst>
              <a:ext uri="{FF2B5EF4-FFF2-40B4-BE49-F238E27FC236}">
                <a16:creationId xmlns:a16="http://schemas.microsoft.com/office/drawing/2014/main" id="{8E652870-298E-8375-C1B6-8D2738E0ADEB}"/>
              </a:ext>
            </a:extLst>
          </p:cNvPr>
          <p:cNvSpPr txBox="1">
            <a:spLocks/>
          </p:cNvSpPr>
          <p:nvPr/>
        </p:nvSpPr>
        <p:spPr>
          <a:xfrm>
            <a:off x="3542027" y="5363618"/>
            <a:ext cx="657455" cy="187424"/>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Y%</a:t>
            </a:r>
          </a:p>
        </p:txBody>
      </p:sp>
      <p:sp>
        <p:nvSpPr>
          <p:cNvPr id="72" name="TextBox 71">
            <a:extLst>
              <a:ext uri="{FF2B5EF4-FFF2-40B4-BE49-F238E27FC236}">
                <a16:creationId xmlns:a16="http://schemas.microsoft.com/office/drawing/2014/main" id="{1FF5985B-65DC-B150-F302-BF054ADAED89}"/>
              </a:ext>
            </a:extLst>
          </p:cNvPr>
          <p:cNvSpPr txBox="1">
            <a:spLocks/>
          </p:cNvSpPr>
          <p:nvPr/>
        </p:nvSpPr>
        <p:spPr>
          <a:xfrm>
            <a:off x="4560178" y="5363618"/>
            <a:ext cx="657455" cy="18742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10000"/>
              </a:lnSpc>
              <a:spcBef>
                <a:spcPts val="200"/>
              </a:spcBef>
              <a:spcAft>
                <a:spcPts val="200"/>
              </a:spcAft>
              <a:buClrTx/>
              <a:buSzTx/>
              <a:buFontTx/>
              <a:buNone/>
              <a:tabLst/>
              <a:defRPr/>
            </a:pPr>
            <a:r>
              <a:rPr kumimoji="0" lang="en-US" sz="1200" i="0" u="none" strike="noStrike" kern="1200" cap="none" spc="0" normalizeH="0" baseline="0" noProof="0" dirty="0">
                <a:ln>
                  <a:noFill/>
                </a:ln>
                <a:solidFill>
                  <a:srgbClr val="000000"/>
                </a:solidFill>
                <a:effectLst/>
                <a:uLnTx/>
                <a:uFillTx/>
                <a:ea typeface="+mn-ea"/>
                <a:cs typeface="+mn-cs"/>
              </a:rPr>
              <a:t>Z%</a:t>
            </a:r>
          </a:p>
        </p:txBody>
      </p:sp>
      <p:sp>
        <p:nvSpPr>
          <p:cNvPr id="83" name="TextBox 82">
            <a:extLst>
              <a:ext uri="{FF2B5EF4-FFF2-40B4-BE49-F238E27FC236}">
                <a16:creationId xmlns:a16="http://schemas.microsoft.com/office/drawing/2014/main" id="{650C4699-4C80-B4DB-392C-92C377F0F63D}"/>
              </a:ext>
            </a:extLst>
          </p:cNvPr>
          <p:cNvSpPr txBox="1">
            <a:spLocks/>
          </p:cNvSpPr>
          <p:nvPr/>
        </p:nvSpPr>
        <p:spPr>
          <a:xfrm>
            <a:off x="5647558" y="1748638"/>
            <a:ext cx="5886897" cy="274407"/>
          </a:xfrm>
          <a:prstGeom prst="rect">
            <a:avLst/>
          </a:prstGeom>
          <a:noFill/>
        </p:spPr>
        <p:txBody>
          <a:bodyPr wrap="square" lIns="0" tIns="0" rIns="0" bIns="0" rtlCol="0" anchor="ctr">
            <a:no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ea typeface="+mn-ea"/>
                <a:cs typeface="+mn-cs"/>
              </a:rPr>
              <a:t>Core initiatives</a:t>
            </a:r>
          </a:p>
        </p:txBody>
      </p:sp>
      <p:sp>
        <p:nvSpPr>
          <p:cNvPr id="86" name="TextBox 85">
            <a:extLst>
              <a:ext uri="{FF2B5EF4-FFF2-40B4-BE49-F238E27FC236}">
                <a16:creationId xmlns:a16="http://schemas.microsoft.com/office/drawing/2014/main" id="{3D59F942-A60E-D222-D206-DFCC6AA8B57A}"/>
              </a:ext>
            </a:extLst>
          </p:cNvPr>
          <p:cNvSpPr txBox="1">
            <a:spLocks/>
          </p:cNvSpPr>
          <p:nvPr/>
        </p:nvSpPr>
        <p:spPr>
          <a:xfrm>
            <a:off x="5647558" y="2883911"/>
            <a:ext cx="1259652"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Initiatives</a:t>
            </a:r>
          </a:p>
        </p:txBody>
      </p:sp>
      <p:sp>
        <p:nvSpPr>
          <p:cNvPr id="91" name="TextBox 90">
            <a:extLst>
              <a:ext uri="{FF2B5EF4-FFF2-40B4-BE49-F238E27FC236}">
                <a16:creationId xmlns:a16="http://schemas.microsoft.com/office/drawing/2014/main" id="{7B777D3F-0F96-1C52-AA84-897A7724A1FF}"/>
              </a:ext>
            </a:extLst>
          </p:cNvPr>
          <p:cNvSpPr txBox="1">
            <a:spLocks/>
          </p:cNvSpPr>
          <p:nvPr/>
        </p:nvSpPr>
        <p:spPr>
          <a:xfrm>
            <a:off x="7170831" y="2883911"/>
            <a:ext cx="4363624"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Description</a:t>
            </a:r>
          </a:p>
        </p:txBody>
      </p:sp>
      <p:cxnSp>
        <p:nvCxnSpPr>
          <p:cNvPr id="87" name="Straight Connector 86">
            <a:extLst>
              <a:ext uri="{FF2B5EF4-FFF2-40B4-BE49-F238E27FC236}">
                <a16:creationId xmlns:a16="http://schemas.microsoft.com/office/drawing/2014/main" id="{BD3C689A-4A2A-4219-256C-D5E8EFD809D0}"/>
              </a:ext>
            </a:extLst>
          </p:cNvPr>
          <p:cNvCxnSpPr>
            <a:cxnSpLocks/>
          </p:cNvCxnSpPr>
          <p:nvPr/>
        </p:nvCxnSpPr>
        <p:spPr>
          <a:xfrm>
            <a:off x="5647558" y="3110704"/>
            <a:ext cx="125965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CF47A7F-3774-975E-7A67-684D2D15FA6E}"/>
              </a:ext>
            </a:extLst>
          </p:cNvPr>
          <p:cNvCxnSpPr>
            <a:cxnSpLocks/>
          </p:cNvCxnSpPr>
          <p:nvPr/>
        </p:nvCxnSpPr>
        <p:spPr>
          <a:xfrm>
            <a:off x="7170831" y="3110704"/>
            <a:ext cx="436362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6177CDC6-CD39-5FC7-EF1E-C100208EE8AF}"/>
              </a:ext>
            </a:extLst>
          </p:cNvPr>
          <p:cNvSpPr/>
          <p:nvPr/>
        </p:nvSpPr>
        <p:spPr>
          <a:xfrm>
            <a:off x="5870901" y="2305660"/>
            <a:ext cx="5440211" cy="11259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IN" sz="1400" dirty="0">
              <a:solidFill>
                <a:schemeClr val="tx1"/>
              </a:solidFill>
            </a:endParaRPr>
          </a:p>
        </p:txBody>
      </p:sp>
      <p:sp>
        <p:nvSpPr>
          <p:cNvPr id="102" name="TextBox 101">
            <a:extLst>
              <a:ext uri="{FF2B5EF4-FFF2-40B4-BE49-F238E27FC236}">
                <a16:creationId xmlns:a16="http://schemas.microsoft.com/office/drawing/2014/main" id="{9832A564-31AC-B74C-3B37-3C8606303132}"/>
              </a:ext>
            </a:extLst>
          </p:cNvPr>
          <p:cNvSpPr txBox="1">
            <a:spLocks/>
          </p:cNvSpPr>
          <p:nvPr/>
        </p:nvSpPr>
        <p:spPr>
          <a:xfrm>
            <a:off x="5647558" y="3247286"/>
            <a:ext cx="1259652"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Initiative #1</a:t>
            </a:r>
          </a:p>
        </p:txBody>
      </p:sp>
      <p:sp>
        <p:nvSpPr>
          <p:cNvPr id="103" name="TextBox 102">
            <a:extLst>
              <a:ext uri="{FF2B5EF4-FFF2-40B4-BE49-F238E27FC236}">
                <a16:creationId xmlns:a16="http://schemas.microsoft.com/office/drawing/2014/main" id="{CD3599FC-CD05-F87D-16D7-809590065016}"/>
              </a:ext>
            </a:extLst>
          </p:cNvPr>
          <p:cNvSpPr txBox="1">
            <a:spLocks/>
          </p:cNvSpPr>
          <p:nvPr/>
        </p:nvSpPr>
        <p:spPr>
          <a:xfrm>
            <a:off x="7170831" y="3247286"/>
            <a:ext cx="4363624" cy="187424"/>
          </a:xfrm>
          <a:prstGeom prst="rect">
            <a:avLst/>
          </a:prstGeom>
          <a:noFill/>
        </p:spPr>
        <p:txBody>
          <a:bodyPr wrap="square" lIns="0" tIns="0" rIns="0" bIns="0" rtlCol="0">
            <a:spAutoFit/>
          </a:bodyPr>
          <a:lstStyle/>
          <a:p>
            <a:pPr marL="171450" lvl="0" indent="-171450">
              <a:spcBef>
                <a:spcPts val="200"/>
              </a:spcBef>
              <a:spcAft>
                <a:spcPts val="200"/>
              </a:spcAft>
              <a:buFont typeface="Arial" panose="020B0604020202020204" pitchFamily="34" charset="0"/>
              <a:buChar char="•"/>
              <a:defRPr/>
            </a:pPr>
            <a:r>
              <a:rPr lang="en-US" sz="1200" dirty="0">
                <a:solidFill>
                  <a:srgbClr val="000000"/>
                </a:solidFill>
              </a:rPr>
              <a:t>Insert your own text</a:t>
            </a:r>
          </a:p>
        </p:txBody>
      </p:sp>
      <p:sp>
        <p:nvSpPr>
          <p:cNvPr id="106" name="TextBox 105">
            <a:extLst>
              <a:ext uri="{FF2B5EF4-FFF2-40B4-BE49-F238E27FC236}">
                <a16:creationId xmlns:a16="http://schemas.microsoft.com/office/drawing/2014/main" id="{8BAF885A-6848-7209-7552-AA0FE0727B8F}"/>
              </a:ext>
            </a:extLst>
          </p:cNvPr>
          <p:cNvSpPr txBox="1">
            <a:spLocks/>
          </p:cNvSpPr>
          <p:nvPr/>
        </p:nvSpPr>
        <p:spPr>
          <a:xfrm>
            <a:off x="5647558" y="3578127"/>
            <a:ext cx="1259652"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ea typeface="+mn-ea"/>
                <a:cs typeface="+mn-cs"/>
              </a:rPr>
              <a:t>Initiative #2</a:t>
            </a:r>
          </a:p>
        </p:txBody>
      </p:sp>
      <p:sp>
        <p:nvSpPr>
          <p:cNvPr id="107" name="TextBox 106">
            <a:extLst>
              <a:ext uri="{FF2B5EF4-FFF2-40B4-BE49-F238E27FC236}">
                <a16:creationId xmlns:a16="http://schemas.microsoft.com/office/drawing/2014/main" id="{4B2049BF-928A-B859-FC54-495891D4C716}"/>
              </a:ext>
            </a:extLst>
          </p:cNvPr>
          <p:cNvSpPr txBox="1">
            <a:spLocks/>
          </p:cNvSpPr>
          <p:nvPr/>
        </p:nvSpPr>
        <p:spPr>
          <a:xfrm>
            <a:off x="7170831" y="3578127"/>
            <a:ext cx="4363624" cy="187424"/>
          </a:xfrm>
          <a:prstGeom prst="rect">
            <a:avLst/>
          </a:prstGeom>
          <a:noFill/>
        </p:spPr>
        <p:txBody>
          <a:bodyPr wrap="square" lIns="0" tIns="0" rIns="0" bIns="0" rtlCol="0">
            <a:spAutoFit/>
          </a:bodyPr>
          <a:lstStyle/>
          <a:p>
            <a:pPr marL="171450" lvl="0" indent="-171450">
              <a:spcBef>
                <a:spcPts val="200"/>
              </a:spcBef>
              <a:spcAft>
                <a:spcPts val="200"/>
              </a:spcAft>
              <a:buFont typeface="Arial" panose="020B0604020202020204" pitchFamily="34" charset="0"/>
              <a:buChar char="•"/>
              <a:defRPr/>
            </a:pPr>
            <a:r>
              <a:rPr lang="en-US" sz="1200" dirty="0">
                <a:solidFill>
                  <a:srgbClr val="000000"/>
                </a:solidFill>
              </a:rPr>
              <a:t>Insert your own text</a:t>
            </a:r>
          </a:p>
        </p:txBody>
      </p:sp>
      <p:sp>
        <p:nvSpPr>
          <p:cNvPr id="95" name="Oval 94">
            <a:extLst>
              <a:ext uri="{FF2B5EF4-FFF2-40B4-BE49-F238E27FC236}">
                <a16:creationId xmlns:a16="http://schemas.microsoft.com/office/drawing/2014/main" id="{E176870D-B9E7-3664-24A8-3769E03482A6}"/>
              </a:ext>
            </a:extLst>
          </p:cNvPr>
          <p:cNvSpPr/>
          <p:nvPr/>
        </p:nvSpPr>
        <p:spPr>
          <a:xfrm>
            <a:off x="7002696" y="2128594"/>
            <a:ext cx="466344" cy="46672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l">
              <a:lnSpc>
                <a:spcPct val="120000"/>
              </a:lnSpc>
            </a:pPr>
            <a:endParaRPr lang="en-IN" sz="1200" b="1" dirty="0">
              <a:solidFill>
                <a:schemeClr val="bg1"/>
              </a:solidFill>
            </a:endParaRPr>
          </a:p>
        </p:txBody>
      </p:sp>
      <p:pic>
        <p:nvPicPr>
          <p:cNvPr id="111" name="Graphic 110">
            <a:extLst>
              <a:ext uri="{FF2B5EF4-FFF2-40B4-BE49-F238E27FC236}">
                <a16:creationId xmlns:a16="http://schemas.microsoft.com/office/drawing/2014/main" id="{79C84C8D-FD8C-8B80-DCB2-B8C8B0B410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8354" y="2244442"/>
            <a:ext cx="235028" cy="235028"/>
          </a:xfrm>
          <a:prstGeom prst="rect">
            <a:avLst/>
          </a:prstGeom>
        </p:spPr>
      </p:pic>
      <p:sp>
        <p:nvSpPr>
          <p:cNvPr id="97" name="Oval 96">
            <a:extLst>
              <a:ext uri="{FF2B5EF4-FFF2-40B4-BE49-F238E27FC236}">
                <a16:creationId xmlns:a16="http://schemas.microsoft.com/office/drawing/2014/main" id="{256F14A5-0A7A-8357-A160-E8E50D12D276}"/>
              </a:ext>
            </a:extLst>
          </p:cNvPr>
          <p:cNvSpPr/>
          <p:nvPr/>
        </p:nvSpPr>
        <p:spPr>
          <a:xfrm>
            <a:off x="9712972" y="2128594"/>
            <a:ext cx="466344" cy="46672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l">
              <a:lnSpc>
                <a:spcPct val="120000"/>
              </a:lnSpc>
            </a:pPr>
            <a:endParaRPr lang="en-IN" sz="1200" b="1" dirty="0">
              <a:solidFill>
                <a:schemeClr val="bg1"/>
              </a:solidFill>
            </a:endParaRPr>
          </a:p>
        </p:txBody>
      </p:sp>
      <p:pic>
        <p:nvPicPr>
          <p:cNvPr id="114" name="Graphic 113">
            <a:extLst>
              <a:ext uri="{FF2B5EF4-FFF2-40B4-BE49-F238E27FC236}">
                <a16:creationId xmlns:a16="http://schemas.microsoft.com/office/drawing/2014/main" id="{FCDD37DB-97AD-4B4F-77CD-DA88AA7700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6879" y="2232691"/>
            <a:ext cx="258530" cy="258530"/>
          </a:xfrm>
          <a:prstGeom prst="rect">
            <a:avLst/>
          </a:prstGeom>
        </p:spPr>
      </p:pic>
      <p:sp>
        <p:nvSpPr>
          <p:cNvPr id="98" name="Oval 97">
            <a:extLst>
              <a:ext uri="{FF2B5EF4-FFF2-40B4-BE49-F238E27FC236}">
                <a16:creationId xmlns:a16="http://schemas.microsoft.com/office/drawing/2014/main" id="{3CC55D09-F8A2-CA01-05F4-9E98F80457A5}"/>
              </a:ext>
            </a:extLst>
          </p:cNvPr>
          <p:cNvSpPr/>
          <p:nvPr/>
        </p:nvSpPr>
        <p:spPr>
          <a:xfrm>
            <a:off x="11068111" y="2128594"/>
            <a:ext cx="466344" cy="46672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l">
              <a:lnSpc>
                <a:spcPct val="120000"/>
              </a:lnSpc>
            </a:pPr>
            <a:endParaRPr lang="en-IN" sz="1200" b="1" dirty="0">
              <a:solidFill>
                <a:schemeClr val="bg1"/>
              </a:solidFill>
            </a:endParaRPr>
          </a:p>
        </p:txBody>
      </p:sp>
      <p:pic>
        <p:nvPicPr>
          <p:cNvPr id="117" name="Graphic 116">
            <a:extLst>
              <a:ext uri="{FF2B5EF4-FFF2-40B4-BE49-F238E27FC236}">
                <a16:creationId xmlns:a16="http://schemas.microsoft.com/office/drawing/2014/main" id="{87E14EF6-0959-418E-8435-B2B5EA8B55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2018" y="2232691"/>
            <a:ext cx="258530" cy="258530"/>
          </a:xfrm>
          <a:prstGeom prst="rect">
            <a:avLst/>
          </a:prstGeom>
        </p:spPr>
      </p:pic>
      <p:sp>
        <p:nvSpPr>
          <p:cNvPr id="94" name="Oval 93">
            <a:extLst>
              <a:ext uri="{FF2B5EF4-FFF2-40B4-BE49-F238E27FC236}">
                <a16:creationId xmlns:a16="http://schemas.microsoft.com/office/drawing/2014/main" id="{4499B549-63DB-57CF-A4E4-D8CC85FEAECE}"/>
              </a:ext>
            </a:extLst>
          </p:cNvPr>
          <p:cNvSpPr/>
          <p:nvPr/>
        </p:nvSpPr>
        <p:spPr>
          <a:xfrm>
            <a:off x="5647558" y="2128594"/>
            <a:ext cx="466344" cy="46672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l">
              <a:lnSpc>
                <a:spcPct val="120000"/>
              </a:lnSpc>
            </a:pPr>
            <a:endParaRPr lang="en-IN" sz="1200" b="1" dirty="0">
              <a:solidFill>
                <a:schemeClr val="bg1"/>
              </a:solidFill>
            </a:endParaRPr>
          </a:p>
        </p:txBody>
      </p:sp>
      <p:pic>
        <p:nvPicPr>
          <p:cNvPr id="120" name="Graphic 119">
            <a:extLst>
              <a:ext uri="{FF2B5EF4-FFF2-40B4-BE49-F238E27FC236}">
                <a16:creationId xmlns:a16="http://schemas.microsoft.com/office/drawing/2014/main" id="{1C72180D-458D-7E04-5917-879FF52C0F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51465" y="2232691"/>
            <a:ext cx="258530" cy="258530"/>
          </a:xfrm>
          <a:prstGeom prst="rect">
            <a:avLst/>
          </a:prstGeom>
        </p:spPr>
      </p:pic>
      <p:sp>
        <p:nvSpPr>
          <p:cNvPr id="96" name="Oval 95">
            <a:extLst>
              <a:ext uri="{FF2B5EF4-FFF2-40B4-BE49-F238E27FC236}">
                <a16:creationId xmlns:a16="http://schemas.microsoft.com/office/drawing/2014/main" id="{D69A8AC3-DCD6-E93F-2D89-AFBCC27514E9}"/>
              </a:ext>
            </a:extLst>
          </p:cNvPr>
          <p:cNvSpPr/>
          <p:nvPr/>
        </p:nvSpPr>
        <p:spPr>
          <a:xfrm>
            <a:off x="8357834" y="2128594"/>
            <a:ext cx="466344" cy="466725"/>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l">
              <a:lnSpc>
                <a:spcPct val="120000"/>
              </a:lnSpc>
            </a:pPr>
            <a:endParaRPr lang="en-IN" sz="1200" b="1" dirty="0">
              <a:solidFill>
                <a:schemeClr val="bg1"/>
              </a:solidFill>
            </a:endParaRPr>
          </a:p>
        </p:txBody>
      </p:sp>
      <p:pic>
        <p:nvPicPr>
          <p:cNvPr id="121" name="Graphic 120">
            <a:extLst>
              <a:ext uri="{FF2B5EF4-FFF2-40B4-BE49-F238E27FC236}">
                <a16:creationId xmlns:a16="http://schemas.microsoft.com/office/drawing/2014/main" id="{9C85715E-3520-515C-B70A-212BE48667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3493" y="2244443"/>
            <a:ext cx="235027" cy="235027"/>
          </a:xfrm>
          <a:prstGeom prst="rect">
            <a:avLst/>
          </a:prstGeom>
        </p:spPr>
      </p:pic>
      <p:sp>
        <p:nvSpPr>
          <p:cNvPr id="16" name="Chevron 15">
            <a:extLst>
              <a:ext uri="{FF2B5EF4-FFF2-40B4-BE49-F238E27FC236}">
                <a16:creationId xmlns:a16="http://schemas.microsoft.com/office/drawing/2014/main" id="{C3546C00-6F04-01AC-8423-6822CEB67789}"/>
              </a:ext>
            </a:extLst>
          </p:cNvPr>
          <p:cNvSpPr/>
          <p:nvPr/>
        </p:nvSpPr>
        <p:spPr>
          <a:xfrm>
            <a:off x="4272685" y="2136324"/>
            <a:ext cx="1075685" cy="483969"/>
          </a:xfrm>
          <a:prstGeom prst="chevro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100" b="1" dirty="0">
                <a:solidFill>
                  <a:schemeClr val="bg1"/>
                </a:solidFill>
              </a:rPr>
              <a:t>Adopt</a:t>
            </a:r>
          </a:p>
        </p:txBody>
      </p:sp>
      <p:sp>
        <p:nvSpPr>
          <p:cNvPr id="17" name="Chevron 16">
            <a:extLst>
              <a:ext uri="{FF2B5EF4-FFF2-40B4-BE49-F238E27FC236}">
                <a16:creationId xmlns:a16="http://schemas.microsoft.com/office/drawing/2014/main" id="{9746831F-AEE6-498B-1E6A-649F4866FBA4}"/>
              </a:ext>
            </a:extLst>
          </p:cNvPr>
          <p:cNvSpPr/>
          <p:nvPr/>
        </p:nvSpPr>
        <p:spPr>
          <a:xfrm>
            <a:off x="580590" y="2136324"/>
            <a:ext cx="1075685" cy="483969"/>
          </a:xfrm>
          <a:prstGeom prst="chevro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100" b="1" dirty="0">
                <a:solidFill>
                  <a:schemeClr val="bg1"/>
                </a:solidFill>
              </a:rPr>
              <a:t>   Discover</a:t>
            </a:r>
          </a:p>
        </p:txBody>
      </p:sp>
      <p:sp>
        <p:nvSpPr>
          <p:cNvPr id="18" name="Chevron 17">
            <a:extLst>
              <a:ext uri="{FF2B5EF4-FFF2-40B4-BE49-F238E27FC236}">
                <a16:creationId xmlns:a16="http://schemas.microsoft.com/office/drawing/2014/main" id="{65A3D46E-02B4-87A8-3F39-9B54CF492411}"/>
              </a:ext>
            </a:extLst>
          </p:cNvPr>
          <p:cNvSpPr/>
          <p:nvPr/>
        </p:nvSpPr>
        <p:spPr>
          <a:xfrm>
            <a:off x="1503613" y="2136324"/>
            <a:ext cx="1075685" cy="483969"/>
          </a:xfrm>
          <a:prstGeom prst="chevro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100" b="1" dirty="0">
                <a:solidFill>
                  <a:schemeClr val="bg1"/>
                </a:solidFill>
              </a:rPr>
              <a:t>Define</a:t>
            </a:r>
          </a:p>
        </p:txBody>
      </p:sp>
      <p:sp>
        <p:nvSpPr>
          <p:cNvPr id="19" name="Chevron 18">
            <a:extLst>
              <a:ext uri="{FF2B5EF4-FFF2-40B4-BE49-F238E27FC236}">
                <a16:creationId xmlns:a16="http://schemas.microsoft.com/office/drawing/2014/main" id="{C18DB0CC-03F5-E856-6E72-B91218A167FB}"/>
              </a:ext>
            </a:extLst>
          </p:cNvPr>
          <p:cNvSpPr/>
          <p:nvPr/>
        </p:nvSpPr>
        <p:spPr>
          <a:xfrm>
            <a:off x="2426638" y="2136324"/>
            <a:ext cx="1075685" cy="483969"/>
          </a:xfrm>
          <a:prstGeom prst="chevro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100" b="1" dirty="0">
                <a:solidFill>
                  <a:schemeClr val="bg1"/>
                </a:solidFill>
              </a:rPr>
              <a:t>Plan</a:t>
            </a:r>
          </a:p>
        </p:txBody>
      </p:sp>
      <p:sp>
        <p:nvSpPr>
          <p:cNvPr id="20" name="Chevron 19">
            <a:extLst>
              <a:ext uri="{FF2B5EF4-FFF2-40B4-BE49-F238E27FC236}">
                <a16:creationId xmlns:a16="http://schemas.microsoft.com/office/drawing/2014/main" id="{A80460CB-EC73-57D7-A8B4-A61D29FCBC97}"/>
              </a:ext>
            </a:extLst>
          </p:cNvPr>
          <p:cNvSpPr/>
          <p:nvPr/>
        </p:nvSpPr>
        <p:spPr>
          <a:xfrm>
            <a:off x="3349662" y="2136324"/>
            <a:ext cx="1075685" cy="483969"/>
          </a:xfrm>
          <a:prstGeom prst="chevro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US" sz="1100" b="1" dirty="0">
                <a:solidFill>
                  <a:schemeClr val="bg1"/>
                </a:solidFill>
              </a:rPr>
              <a:t>Deliver</a:t>
            </a:r>
          </a:p>
        </p:txBody>
      </p:sp>
    </p:spTree>
    <p:extLst>
      <p:ext uri="{BB962C8B-B14F-4D97-AF65-F5344CB8AC3E}">
        <p14:creationId xmlns:p14="http://schemas.microsoft.com/office/powerpoint/2010/main" val="1652570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i="1" dirty="0"/>
              <a:t>Template: </a:t>
            </a:r>
            <a:r>
              <a:rPr lang="en-US" dirty="0"/>
              <a:t>Product business case </a:t>
            </a:r>
          </a:p>
        </p:txBody>
      </p:sp>
      <p:sp>
        <p:nvSpPr>
          <p:cNvPr id="112" name="Rectangle 111">
            <a:extLst>
              <a:ext uri="{FF2B5EF4-FFF2-40B4-BE49-F238E27FC236}">
                <a16:creationId xmlns:a16="http://schemas.microsoft.com/office/drawing/2014/main" id="{465409DD-8031-9066-6C0F-A4A7B5BCCE92}"/>
              </a:ext>
            </a:extLst>
          </p:cNvPr>
          <p:cNvSpPr/>
          <p:nvPr/>
        </p:nvSpPr>
        <p:spPr>
          <a:xfrm>
            <a:off x="6096000" y="1480226"/>
            <a:ext cx="5637074" cy="2149895"/>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3" name="TextBox 112">
            <a:extLst>
              <a:ext uri="{FF2B5EF4-FFF2-40B4-BE49-F238E27FC236}">
                <a16:creationId xmlns:a16="http://schemas.microsoft.com/office/drawing/2014/main" id="{9232F6A9-5AB7-2C35-D8C6-DEE555B2EBFB}"/>
              </a:ext>
            </a:extLst>
          </p:cNvPr>
          <p:cNvSpPr txBox="1">
            <a:spLocks/>
          </p:cNvSpPr>
          <p:nvPr/>
        </p:nvSpPr>
        <p:spPr>
          <a:xfrm>
            <a:off x="6291414" y="1597560"/>
            <a:ext cx="5201167"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Unit economics</a:t>
            </a:r>
          </a:p>
        </p:txBody>
      </p:sp>
      <p:grpSp>
        <p:nvGrpSpPr>
          <p:cNvPr id="184" name="Group 183">
            <a:extLst>
              <a:ext uri="{FF2B5EF4-FFF2-40B4-BE49-F238E27FC236}">
                <a16:creationId xmlns:a16="http://schemas.microsoft.com/office/drawing/2014/main" id="{2F4B0886-BB0F-A15D-7E8C-A9B3D1487DD3}"/>
              </a:ext>
            </a:extLst>
          </p:cNvPr>
          <p:cNvGrpSpPr/>
          <p:nvPr/>
        </p:nvGrpSpPr>
        <p:grpSpPr>
          <a:xfrm>
            <a:off x="6291414" y="1998046"/>
            <a:ext cx="1752992" cy="141888"/>
            <a:chOff x="6291414" y="1967869"/>
            <a:chExt cx="1752992" cy="141888"/>
          </a:xfrm>
        </p:grpSpPr>
        <p:sp>
          <p:nvSpPr>
            <p:cNvPr id="116" name="TextBox 115">
              <a:extLst>
                <a:ext uri="{FF2B5EF4-FFF2-40B4-BE49-F238E27FC236}">
                  <a16:creationId xmlns:a16="http://schemas.microsoft.com/office/drawing/2014/main" id="{1903AFA0-1BE6-7194-08DD-80525799B192}"/>
                </a:ext>
              </a:extLst>
            </p:cNvPr>
            <p:cNvSpPr txBox="1"/>
            <p:nvPr/>
          </p:nvSpPr>
          <p:spPr>
            <a:xfrm>
              <a:off x="6291414" y="1967869"/>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Price:</a:t>
              </a:r>
            </a:p>
          </p:txBody>
        </p:sp>
        <p:sp>
          <p:nvSpPr>
            <p:cNvPr id="117" name="TextBox 116">
              <a:extLst>
                <a:ext uri="{FF2B5EF4-FFF2-40B4-BE49-F238E27FC236}">
                  <a16:creationId xmlns:a16="http://schemas.microsoft.com/office/drawing/2014/main" id="{14B9E73D-4905-6076-332C-2E5F8295B86A}"/>
                </a:ext>
              </a:extLst>
            </p:cNvPr>
            <p:cNvSpPr txBox="1"/>
            <p:nvPr/>
          </p:nvSpPr>
          <p:spPr>
            <a:xfrm>
              <a:off x="7464844" y="1967869"/>
              <a:ext cx="579562"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grpSp>
      <p:grpSp>
        <p:nvGrpSpPr>
          <p:cNvPr id="183" name="Group 182">
            <a:extLst>
              <a:ext uri="{FF2B5EF4-FFF2-40B4-BE49-F238E27FC236}">
                <a16:creationId xmlns:a16="http://schemas.microsoft.com/office/drawing/2014/main" id="{2F905DEB-A4A7-12DE-EB8E-A8696DA4AEA7}"/>
              </a:ext>
            </a:extLst>
          </p:cNvPr>
          <p:cNvGrpSpPr/>
          <p:nvPr/>
        </p:nvGrpSpPr>
        <p:grpSpPr>
          <a:xfrm>
            <a:off x="9980081" y="1998046"/>
            <a:ext cx="1752992" cy="141888"/>
            <a:chOff x="6291414" y="2181980"/>
            <a:chExt cx="1752992" cy="141888"/>
          </a:xfrm>
        </p:grpSpPr>
        <p:sp>
          <p:nvSpPr>
            <p:cNvPr id="118" name="TextBox 117">
              <a:extLst>
                <a:ext uri="{FF2B5EF4-FFF2-40B4-BE49-F238E27FC236}">
                  <a16:creationId xmlns:a16="http://schemas.microsoft.com/office/drawing/2014/main" id="{D8C533FC-CD78-1355-58ED-D158BF5A999C}"/>
                </a:ext>
              </a:extLst>
            </p:cNvPr>
            <p:cNvSpPr txBox="1"/>
            <p:nvPr/>
          </p:nvSpPr>
          <p:spPr>
            <a:xfrm>
              <a:off x="6291414" y="2181980"/>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Margin:</a:t>
              </a:r>
            </a:p>
          </p:txBody>
        </p:sp>
        <p:sp>
          <p:nvSpPr>
            <p:cNvPr id="119" name="TextBox 118">
              <a:extLst>
                <a:ext uri="{FF2B5EF4-FFF2-40B4-BE49-F238E27FC236}">
                  <a16:creationId xmlns:a16="http://schemas.microsoft.com/office/drawing/2014/main" id="{175C52AC-D9C5-F5C0-80C6-EF0F9BE73AFD}"/>
                </a:ext>
              </a:extLst>
            </p:cNvPr>
            <p:cNvSpPr txBox="1"/>
            <p:nvPr/>
          </p:nvSpPr>
          <p:spPr>
            <a:xfrm>
              <a:off x="7464844" y="2181980"/>
              <a:ext cx="579562"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grpSp>
      <p:grpSp>
        <p:nvGrpSpPr>
          <p:cNvPr id="186" name="Group 185">
            <a:extLst>
              <a:ext uri="{FF2B5EF4-FFF2-40B4-BE49-F238E27FC236}">
                <a16:creationId xmlns:a16="http://schemas.microsoft.com/office/drawing/2014/main" id="{B9207B05-0619-9AD8-9214-B7EBE295762B}"/>
              </a:ext>
            </a:extLst>
          </p:cNvPr>
          <p:cNvGrpSpPr/>
          <p:nvPr/>
        </p:nvGrpSpPr>
        <p:grpSpPr>
          <a:xfrm>
            <a:off x="8135748" y="1998046"/>
            <a:ext cx="1752992" cy="141888"/>
            <a:chOff x="6291414" y="1753760"/>
            <a:chExt cx="1752992" cy="141888"/>
          </a:xfrm>
        </p:grpSpPr>
        <p:sp>
          <p:nvSpPr>
            <p:cNvPr id="114" name="TextBox 113">
              <a:extLst>
                <a:ext uri="{FF2B5EF4-FFF2-40B4-BE49-F238E27FC236}">
                  <a16:creationId xmlns:a16="http://schemas.microsoft.com/office/drawing/2014/main" id="{92F55201-2831-BDE9-5634-5AE8F9F78E7F}"/>
                </a:ext>
              </a:extLst>
            </p:cNvPr>
            <p:cNvSpPr txBox="1"/>
            <p:nvPr/>
          </p:nvSpPr>
          <p:spPr>
            <a:xfrm>
              <a:off x="6291414" y="1753760"/>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Cost:</a:t>
              </a:r>
            </a:p>
          </p:txBody>
        </p:sp>
        <p:sp>
          <p:nvSpPr>
            <p:cNvPr id="115" name="TextBox 114">
              <a:extLst>
                <a:ext uri="{FF2B5EF4-FFF2-40B4-BE49-F238E27FC236}">
                  <a16:creationId xmlns:a16="http://schemas.microsoft.com/office/drawing/2014/main" id="{D93957B7-035C-159F-355B-A97038A322D9}"/>
                </a:ext>
              </a:extLst>
            </p:cNvPr>
            <p:cNvSpPr txBox="1"/>
            <p:nvPr/>
          </p:nvSpPr>
          <p:spPr>
            <a:xfrm>
              <a:off x="7464844" y="1753760"/>
              <a:ext cx="579562"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grpSp>
      <p:cxnSp>
        <p:nvCxnSpPr>
          <p:cNvPr id="120" name="Straight Connector 119">
            <a:extLst>
              <a:ext uri="{FF2B5EF4-FFF2-40B4-BE49-F238E27FC236}">
                <a16:creationId xmlns:a16="http://schemas.microsoft.com/office/drawing/2014/main" id="{E28EFE55-4AF7-4E01-5AD3-3E1C4A369DB6}"/>
              </a:ext>
            </a:extLst>
          </p:cNvPr>
          <p:cNvCxnSpPr>
            <a:cxnSpLocks/>
          </p:cNvCxnSpPr>
          <p:nvPr/>
        </p:nvCxnSpPr>
        <p:spPr>
          <a:xfrm>
            <a:off x="6291414" y="1871182"/>
            <a:ext cx="52011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97024142-F49F-0FDE-716B-9234DD91EED4}"/>
              </a:ext>
            </a:extLst>
          </p:cNvPr>
          <p:cNvSpPr txBox="1"/>
          <p:nvPr/>
        </p:nvSpPr>
        <p:spPr>
          <a:xfrm>
            <a:off x="6291414" y="2772582"/>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Year 1:</a:t>
            </a:r>
          </a:p>
        </p:txBody>
      </p:sp>
      <p:sp>
        <p:nvSpPr>
          <p:cNvPr id="124" name="TextBox 123">
            <a:extLst>
              <a:ext uri="{FF2B5EF4-FFF2-40B4-BE49-F238E27FC236}">
                <a16:creationId xmlns:a16="http://schemas.microsoft.com/office/drawing/2014/main" id="{D9932CE6-94D6-1938-5C13-475F1D6C3395}"/>
              </a:ext>
            </a:extLst>
          </p:cNvPr>
          <p:cNvSpPr txBox="1"/>
          <p:nvPr/>
        </p:nvSpPr>
        <p:spPr>
          <a:xfrm>
            <a:off x="6291414" y="2998268"/>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Year 2:</a:t>
            </a:r>
          </a:p>
        </p:txBody>
      </p:sp>
      <p:sp>
        <p:nvSpPr>
          <p:cNvPr id="125" name="TextBox 124">
            <a:extLst>
              <a:ext uri="{FF2B5EF4-FFF2-40B4-BE49-F238E27FC236}">
                <a16:creationId xmlns:a16="http://schemas.microsoft.com/office/drawing/2014/main" id="{C3BD8BA8-270E-5D07-1735-DCF3141AE120}"/>
              </a:ext>
            </a:extLst>
          </p:cNvPr>
          <p:cNvSpPr txBox="1"/>
          <p:nvPr/>
        </p:nvSpPr>
        <p:spPr>
          <a:xfrm>
            <a:off x="6291414" y="3247103"/>
            <a:ext cx="892801"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Year 3:</a:t>
            </a:r>
          </a:p>
        </p:txBody>
      </p:sp>
      <p:sp>
        <p:nvSpPr>
          <p:cNvPr id="126" name="TextBox 125">
            <a:extLst>
              <a:ext uri="{FF2B5EF4-FFF2-40B4-BE49-F238E27FC236}">
                <a16:creationId xmlns:a16="http://schemas.microsoft.com/office/drawing/2014/main" id="{F16122F0-AA32-C6A1-9300-05567A46AAFA}"/>
              </a:ext>
            </a:extLst>
          </p:cNvPr>
          <p:cNvSpPr txBox="1">
            <a:spLocks/>
          </p:cNvSpPr>
          <p:nvPr/>
        </p:nvSpPr>
        <p:spPr>
          <a:xfrm>
            <a:off x="7464845" y="2404330"/>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Units</a:t>
            </a:r>
          </a:p>
        </p:txBody>
      </p:sp>
      <p:sp>
        <p:nvSpPr>
          <p:cNvPr id="127" name="TextBox 126">
            <a:extLst>
              <a:ext uri="{FF2B5EF4-FFF2-40B4-BE49-F238E27FC236}">
                <a16:creationId xmlns:a16="http://schemas.microsoft.com/office/drawing/2014/main" id="{40AF769F-6C8D-D9F7-34D9-E0DBC113C35D}"/>
              </a:ext>
            </a:extLst>
          </p:cNvPr>
          <p:cNvSpPr txBox="1">
            <a:spLocks/>
          </p:cNvSpPr>
          <p:nvPr/>
        </p:nvSpPr>
        <p:spPr>
          <a:xfrm>
            <a:off x="7464845" y="2772582"/>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sp>
        <p:nvSpPr>
          <p:cNvPr id="128" name="TextBox 127">
            <a:extLst>
              <a:ext uri="{FF2B5EF4-FFF2-40B4-BE49-F238E27FC236}">
                <a16:creationId xmlns:a16="http://schemas.microsoft.com/office/drawing/2014/main" id="{B599E549-621A-DC64-DCCC-5B906E9EA01B}"/>
              </a:ext>
            </a:extLst>
          </p:cNvPr>
          <p:cNvSpPr txBox="1">
            <a:spLocks/>
          </p:cNvSpPr>
          <p:nvPr/>
        </p:nvSpPr>
        <p:spPr>
          <a:xfrm>
            <a:off x="7464845" y="2998268"/>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sp>
        <p:nvSpPr>
          <p:cNvPr id="129" name="TextBox 128">
            <a:extLst>
              <a:ext uri="{FF2B5EF4-FFF2-40B4-BE49-F238E27FC236}">
                <a16:creationId xmlns:a16="http://schemas.microsoft.com/office/drawing/2014/main" id="{A0EE5F7C-0CF0-A93C-E700-6814F4BA2812}"/>
              </a:ext>
            </a:extLst>
          </p:cNvPr>
          <p:cNvSpPr txBox="1">
            <a:spLocks/>
          </p:cNvSpPr>
          <p:nvPr/>
        </p:nvSpPr>
        <p:spPr>
          <a:xfrm>
            <a:off x="7464845" y="3247103"/>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cxnSp>
        <p:nvCxnSpPr>
          <p:cNvPr id="130" name="Straight Connector 129">
            <a:extLst>
              <a:ext uri="{FF2B5EF4-FFF2-40B4-BE49-F238E27FC236}">
                <a16:creationId xmlns:a16="http://schemas.microsoft.com/office/drawing/2014/main" id="{5102865B-3488-48E8-5616-000A558B02D4}"/>
              </a:ext>
            </a:extLst>
          </p:cNvPr>
          <p:cNvCxnSpPr>
            <a:cxnSpLocks/>
          </p:cNvCxnSpPr>
          <p:nvPr/>
        </p:nvCxnSpPr>
        <p:spPr>
          <a:xfrm flipV="1">
            <a:off x="7464845" y="2665635"/>
            <a:ext cx="1841899" cy="74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6060658B-1BDC-0983-1DC0-00699CFF29B6}"/>
              </a:ext>
            </a:extLst>
          </p:cNvPr>
          <p:cNvSpPr txBox="1">
            <a:spLocks/>
          </p:cNvSpPr>
          <p:nvPr/>
        </p:nvSpPr>
        <p:spPr>
          <a:xfrm>
            <a:off x="9650683" y="2404330"/>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Revenue</a:t>
            </a:r>
          </a:p>
        </p:txBody>
      </p:sp>
      <p:sp>
        <p:nvSpPr>
          <p:cNvPr id="132" name="TextBox 131">
            <a:extLst>
              <a:ext uri="{FF2B5EF4-FFF2-40B4-BE49-F238E27FC236}">
                <a16:creationId xmlns:a16="http://schemas.microsoft.com/office/drawing/2014/main" id="{800415D4-E1A2-86DE-C996-A24031CE10B8}"/>
              </a:ext>
            </a:extLst>
          </p:cNvPr>
          <p:cNvSpPr txBox="1">
            <a:spLocks/>
          </p:cNvSpPr>
          <p:nvPr/>
        </p:nvSpPr>
        <p:spPr>
          <a:xfrm>
            <a:off x="9650683" y="2772582"/>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sp>
        <p:nvSpPr>
          <p:cNvPr id="133" name="TextBox 132">
            <a:extLst>
              <a:ext uri="{FF2B5EF4-FFF2-40B4-BE49-F238E27FC236}">
                <a16:creationId xmlns:a16="http://schemas.microsoft.com/office/drawing/2014/main" id="{C685D811-66A8-6B34-633A-9C25DF7A7B79}"/>
              </a:ext>
            </a:extLst>
          </p:cNvPr>
          <p:cNvSpPr txBox="1">
            <a:spLocks/>
          </p:cNvSpPr>
          <p:nvPr/>
        </p:nvSpPr>
        <p:spPr>
          <a:xfrm>
            <a:off x="9650683" y="2998268"/>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sp>
        <p:nvSpPr>
          <p:cNvPr id="134" name="TextBox 133">
            <a:extLst>
              <a:ext uri="{FF2B5EF4-FFF2-40B4-BE49-F238E27FC236}">
                <a16:creationId xmlns:a16="http://schemas.microsoft.com/office/drawing/2014/main" id="{14A05285-99D2-8A75-78CC-F5AC78CBDA4D}"/>
              </a:ext>
            </a:extLst>
          </p:cNvPr>
          <p:cNvSpPr txBox="1">
            <a:spLocks/>
          </p:cNvSpPr>
          <p:nvPr/>
        </p:nvSpPr>
        <p:spPr>
          <a:xfrm>
            <a:off x="9650683" y="3247103"/>
            <a:ext cx="1841899" cy="14188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XX</a:t>
            </a:r>
          </a:p>
        </p:txBody>
      </p:sp>
      <p:cxnSp>
        <p:nvCxnSpPr>
          <p:cNvPr id="135" name="Straight Connector 134">
            <a:extLst>
              <a:ext uri="{FF2B5EF4-FFF2-40B4-BE49-F238E27FC236}">
                <a16:creationId xmlns:a16="http://schemas.microsoft.com/office/drawing/2014/main" id="{2855A49C-BB06-B09E-F453-EA5F96B7A234}"/>
              </a:ext>
            </a:extLst>
          </p:cNvPr>
          <p:cNvCxnSpPr>
            <a:cxnSpLocks/>
          </p:cNvCxnSpPr>
          <p:nvPr/>
        </p:nvCxnSpPr>
        <p:spPr>
          <a:xfrm flipV="1">
            <a:off x="9650683" y="2665635"/>
            <a:ext cx="1841898" cy="74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78A9103-44B2-AB28-2ACF-69EC29B2181F}"/>
              </a:ext>
            </a:extLst>
          </p:cNvPr>
          <p:cNvSpPr txBox="1"/>
          <p:nvPr/>
        </p:nvSpPr>
        <p:spPr>
          <a:xfrm>
            <a:off x="654340" y="1685678"/>
            <a:ext cx="2302659"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Product Name:</a:t>
            </a:r>
          </a:p>
        </p:txBody>
      </p:sp>
      <p:sp>
        <p:nvSpPr>
          <p:cNvPr id="108" name="TextBox 107">
            <a:extLst>
              <a:ext uri="{FF2B5EF4-FFF2-40B4-BE49-F238E27FC236}">
                <a16:creationId xmlns:a16="http://schemas.microsoft.com/office/drawing/2014/main" id="{A831C0F8-D05D-6656-291D-5726DB0B870B}"/>
              </a:ext>
            </a:extLst>
          </p:cNvPr>
          <p:cNvSpPr txBox="1"/>
          <p:nvPr/>
        </p:nvSpPr>
        <p:spPr>
          <a:xfrm>
            <a:off x="654340" y="2127093"/>
            <a:ext cx="2302659"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Product Description:</a:t>
            </a:r>
          </a:p>
        </p:txBody>
      </p:sp>
      <p:sp>
        <p:nvSpPr>
          <p:cNvPr id="109" name="TextBox 108">
            <a:extLst>
              <a:ext uri="{FF2B5EF4-FFF2-40B4-BE49-F238E27FC236}">
                <a16:creationId xmlns:a16="http://schemas.microsoft.com/office/drawing/2014/main" id="{A66F23B3-DD40-C5A2-CA9D-06CBB17DF8E0}"/>
              </a:ext>
            </a:extLst>
          </p:cNvPr>
          <p:cNvSpPr txBox="1"/>
          <p:nvPr/>
        </p:nvSpPr>
        <p:spPr>
          <a:xfrm>
            <a:off x="3159127" y="1685678"/>
            <a:ext cx="2696378"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10" name="TextBox 109">
            <a:extLst>
              <a:ext uri="{FF2B5EF4-FFF2-40B4-BE49-F238E27FC236}">
                <a16:creationId xmlns:a16="http://schemas.microsoft.com/office/drawing/2014/main" id="{2DBA8A6A-0645-1742-39C7-A0C29FE68B05}"/>
              </a:ext>
            </a:extLst>
          </p:cNvPr>
          <p:cNvSpPr txBox="1"/>
          <p:nvPr/>
        </p:nvSpPr>
        <p:spPr>
          <a:xfrm>
            <a:off x="3159127" y="2127093"/>
            <a:ext cx="2696378"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36" name="Rectangle 135">
            <a:extLst>
              <a:ext uri="{FF2B5EF4-FFF2-40B4-BE49-F238E27FC236}">
                <a16:creationId xmlns:a16="http://schemas.microsoft.com/office/drawing/2014/main" id="{D7EEA323-E6CD-2C8B-1851-2CB83CBF6B85}"/>
              </a:ext>
            </a:extLst>
          </p:cNvPr>
          <p:cNvSpPr/>
          <p:nvPr/>
        </p:nvSpPr>
        <p:spPr>
          <a:xfrm>
            <a:off x="458927" y="1480227"/>
            <a:ext cx="5637073" cy="107512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7" name="Rectangle 136">
            <a:extLst>
              <a:ext uri="{FF2B5EF4-FFF2-40B4-BE49-F238E27FC236}">
                <a16:creationId xmlns:a16="http://schemas.microsoft.com/office/drawing/2014/main" id="{0FE05048-2441-2839-F659-C40782094A3D}"/>
              </a:ext>
            </a:extLst>
          </p:cNvPr>
          <p:cNvSpPr/>
          <p:nvPr/>
        </p:nvSpPr>
        <p:spPr>
          <a:xfrm>
            <a:off x="458927" y="2554993"/>
            <a:ext cx="5637073" cy="107512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8" name="TextBox 137">
            <a:extLst>
              <a:ext uri="{FF2B5EF4-FFF2-40B4-BE49-F238E27FC236}">
                <a16:creationId xmlns:a16="http://schemas.microsoft.com/office/drawing/2014/main" id="{F53E5571-D754-166B-2CD9-0F9FF9F765A6}"/>
              </a:ext>
            </a:extLst>
          </p:cNvPr>
          <p:cNvSpPr txBox="1"/>
          <p:nvPr/>
        </p:nvSpPr>
        <p:spPr>
          <a:xfrm>
            <a:off x="654340" y="2766095"/>
            <a:ext cx="2302659"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Target customer(s):</a:t>
            </a:r>
          </a:p>
        </p:txBody>
      </p:sp>
      <p:sp>
        <p:nvSpPr>
          <p:cNvPr id="139" name="TextBox 138">
            <a:extLst>
              <a:ext uri="{FF2B5EF4-FFF2-40B4-BE49-F238E27FC236}">
                <a16:creationId xmlns:a16="http://schemas.microsoft.com/office/drawing/2014/main" id="{77A6CE42-433C-5892-57AC-6465D1C55B59}"/>
              </a:ext>
            </a:extLst>
          </p:cNvPr>
          <p:cNvSpPr txBox="1"/>
          <p:nvPr/>
        </p:nvSpPr>
        <p:spPr>
          <a:xfrm>
            <a:off x="654340" y="3207509"/>
            <a:ext cx="2302659" cy="307718"/>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Customer need(s):</a:t>
            </a:r>
          </a:p>
        </p:txBody>
      </p:sp>
      <p:sp>
        <p:nvSpPr>
          <p:cNvPr id="140" name="TextBox 139">
            <a:extLst>
              <a:ext uri="{FF2B5EF4-FFF2-40B4-BE49-F238E27FC236}">
                <a16:creationId xmlns:a16="http://schemas.microsoft.com/office/drawing/2014/main" id="{CAE7E3F8-6CBB-ED0A-B56A-49B333D4DBBD}"/>
              </a:ext>
            </a:extLst>
          </p:cNvPr>
          <p:cNvSpPr txBox="1"/>
          <p:nvPr/>
        </p:nvSpPr>
        <p:spPr>
          <a:xfrm>
            <a:off x="3159127" y="2766095"/>
            <a:ext cx="2696378"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sp>
        <p:nvSpPr>
          <p:cNvPr id="141" name="TextBox 140">
            <a:extLst>
              <a:ext uri="{FF2B5EF4-FFF2-40B4-BE49-F238E27FC236}">
                <a16:creationId xmlns:a16="http://schemas.microsoft.com/office/drawing/2014/main" id="{F5FD4884-7ECE-C4DD-86FF-FE7DDB191C70}"/>
              </a:ext>
            </a:extLst>
          </p:cNvPr>
          <p:cNvSpPr txBox="1"/>
          <p:nvPr/>
        </p:nvSpPr>
        <p:spPr>
          <a:xfrm>
            <a:off x="3159127" y="3207509"/>
            <a:ext cx="2696378" cy="150465"/>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a:ea typeface="+mn-ea"/>
                <a:cs typeface="+mn-cs"/>
              </a:rPr>
              <a:t>…</a:t>
            </a:r>
          </a:p>
        </p:txBody>
      </p:sp>
      <p:graphicFrame>
        <p:nvGraphicFramePr>
          <p:cNvPr id="190" name="Table 25">
            <a:extLst>
              <a:ext uri="{FF2B5EF4-FFF2-40B4-BE49-F238E27FC236}">
                <a16:creationId xmlns:a16="http://schemas.microsoft.com/office/drawing/2014/main" id="{57A75544-E55A-AC6C-B90C-598E72577E9D}"/>
              </a:ext>
            </a:extLst>
          </p:cNvPr>
          <p:cNvGraphicFramePr>
            <a:graphicFrameLocks noGrp="1"/>
          </p:cNvGraphicFramePr>
          <p:nvPr/>
        </p:nvGraphicFramePr>
        <p:xfrm>
          <a:off x="698592" y="3842366"/>
          <a:ext cx="10794816" cy="2134067"/>
        </p:xfrm>
        <a:graphic>
          <a:graphicData uri="http://schemas.openxmlformats.org/drawingml/2006/table">
            <a:tbl>
              <a:tblPr firstRow="1" bandRow="1">
                <a:tableStyleId>{5C22544A-7EE6-4342-B048-85BDC9FD1C3A}</a:tableStyleId>
              </a:tblPr>
              <a:tblGrid>
                <a:gridCol w="1799136">
                  <a:extLst>
                    <a:ext uri="{9D8B030D-6E8A-4147-A177-3AD203B41FA5}">
                      <a16:colId xmlns:a16="http://schemas.microsoft.com/office/drawing/2014/main" val="3346107778"/>
                    </a:ext>
                  </a:extLst>
                </a:gridCol>
                <a:gridCol w="1799136">
                  <a:extLst>
                    <a:ext uri="{9D8B030D-6E8A-4147-A177-3AD203B41FA5}">
                      <a16:colId xmlns:a16="http://schemas.microsoft.com/office/drawing/2014/main" val="3747539065"/>
                    </a:ext>
                  </a:extLst>
                </a:gridCol>
                <a:gridCol w="1799136">
                  <a:extLst>
                    <a:ext uri="{9D8B030D-6E8A-4147-A177-3AD203B41FA5}">
                      <a16:colId xmlns:a16="http://schemas.microsoft.com/office/drawing/2014/main" val="1783827827"/>
                    </a:ext>
                  </a:extLst>
                </a:gridCol>
                <a:gridCol w="1799136">
                  <a:extLst>
                    <a:ext uri="{9D8B030D-6E8A-4147-A177-3AD203B41FA5}">
                      <a16:colId xmlns:a16="http://schemas.microsoft.com/office/drawing/2014/main" val="2523456456"/>
                    </a:ext>
                  </a:extLst>
                </a:gridCol>
                <a:gridCol w="1799136">
                  <a:extLst>
                    <a:ext uri="{9D8B030D-6E8A-4147-A177-3AD203B41FA5}">
                      <a16:colId xmlns:a16="http://schemas.microsoft.com/office/drawing/2014/main" val="3176579293"/>
                    </a:ext>
                  </a:extLst>
                </a:gridCol>
                <a:gridCol w="1799136">
                  <a:extLst>
                    <a:ext uri="{9D8B030D-6E8A-4147-A177-3AD203B41FA5}">
                      <a16:colId xmlns:a16="http://schemas.microsoft.com/office/drawing/2014/main" val="1588241536"/>
                    </a:ext>
                  </a:extLst>
                </a:gridCol>
              </a:tblGrid>
              <a:tr h="388012">
                <a:tc>
                  <a:txBody>
                    <a:bodyPr/>
                    <a:lstStyle/>
                    <a:p>
                      <a:r>
                        <a:rPr lang="en-IN" sz="1200" dirty="0">
                          <a:solidFill>
                            <a:schemeClr val="tx1"/>
                          </a:solidFill>
                        </a:rPr>
                        <a:t>Launch calendar</a:t>
                      </a:r>
                    </a:p>
                  </a:txBody>
                  <a:tcPr marL="45720" marR="45720" marT="91440" marB="91440" anchor="ctr">
                    <a:lnB w="9525"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rPr>
                        <a:t>March </a:t>
                      </a:r>
                    </a:p>
                  </a:txBody>
                  <a:tcPr marL="45720" marR="45720" marT="91440" marB="91440" anchor="ctr">
                    <a:lnR w="6350" cap="flat" cmpd="sng" algn="ctr">
                      <a:solidFill>
                        <a:schemeClr val="bg1">
                          <a:lumMod val="65000"/>
                        </a:schemeClr>
                      </a:solidFill>
                      <a:prstDash val="sysDash"/>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rPr>
                        <a:t>April </a:t>
                      </a:r>
                    </a:p>
                  </a:txBody>
                  <a:tcPr marL="45720" marR="45720" marT="91440" marB="9144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rPr>
                        <a:t>May</a:t>
                      </a:r>
                    </a:p>
                  </a:txBody>
                  <a:tcPr marL="45720" marR="45720" marT="91440" marB="9144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rPr>
                        <a:t>June</a:t>
                      </a:r>
                    </a:p>
                  </a:txBody>
                  <a:tcPr marL="45720" marR="45720" marT="91440" marB="91440"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algn="ctr"/>
                      <a:r>
                        <a:rPr lang="en-IN" sz="1200" dirty="0">
                          <a:solidFill>
                            <a:schemeClr val="tx1"/>
                          </a:solidFill>
                        </a:rPr>
                        <a:t>July</a:t>
                      </a:r>
                    </a:p>
                  </a:txBody>
                  <a:tcPr marL="45720" marR="45720" marT="91440" marB="91440" anchor="ctr">
                    <a:lnL w="6350" cap="flat" cmpd="sng" algn="ctr">
                      <a:solidFill>
                        <a:schemeClr val="bg1">
                          <a:lumMod val="65000"/>
                        </a:schemeClr>
                      </a:solidFill>
                      <a:prstDash val="sysDash"/>
                      <a:round/>
                      <a:headEnd type="none" w="med" len="med"/>
                      <a:tailEnd type="none" w="med" len="med"/>
                    </a:lnL>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9290657"/>
                  </a:ext>
                </a:extLst>
              </a:tr>
              <a:tr h="349211">
                <a:tc>
                  <a:txBody>
                    <a:bodyPr/>
                    <a:lstStyle/>
                    <a:p>
                      <a:r>
                        <a:rPr lang="en-IN" sz="1200" dirty="0"/>
                        <a:t>Insert your text here </a:t>
                      </a:r>
                    </a:p>
                  </a:txBody>
                  <a:tcPr marL="45720" marR="45720" marT="73152" marB="73152" anchor="ctr">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R w="6350" cap="flat" cmpd="sng" algn="ctr">
                      <a:solidFill>
                        <a:schemeClr val="bg1">
                          <a:lumMod val="65000"/>
                        </a:schemeClr>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T w="9525" cap="flat" cmpd="sng" algn="ctr">
                      <a:solidFill>
                        <a:schemeClr val="tx1"/>
                      </a:solidFill>
                      <a:prstDash val="solid"/>
                      <a:round/>
                      <a:headEnd type="none" w="med" len="med"/>
                      <a:tailEnd type="none" w="med" len="med"/>
                    </a:lnT>
                    <a:lnB w="9525" cap="flat" cmpd="sng" algn="ctr">
                      <a:noFill/>
                      <a:prstDash val="sysDot"/>
                      <a:round/>
                      <a:headEnd type="none" w="med" len="med"/>
                      <a:tailEnd type="none" w="med" len="med"/>
                    </a:lnB>
                    <a:solidFill>
                      <a:schemeClr val="bg1"/>
                    </a:solidFill>
                  </a:tcPr>
                </a:tc>
                <a:extLst>
                  <a:ext uri="{0D108BD9-81ED-4DB2-BD59-A6C34878D82A}">
                    <a16:rowId xmlns:a16="http://schemas.microsoft.com/office/drawing/2014/main" val="3210630919"/>
                  </a:ext>
                </a:extLst>
              </a:tr>
              <a:tr h="349211">
                <a:tc>
                  <a:txBody>
                    <a:bodyPr/>
                    <a:lstStyle/>
                    <a:p>
                      <a:r>
                        <a:rPr kumimoji="0" lang="en-IN" sz="1200" b="0" i="0" u="none" strike="noStrike" kern="1200" cap="none" spc="0" normalizeH="0" baseline="0" noProof="0" dirty="0">
                          <a:ln>
                            <a:noFill/>
                          </a:ln>
                          <a:solidFill>
                            <a:srgbClr val="000000"/>
                          </a:solidFill>
                          <a:effectLst/>
                          <a:uLnTx/>
                          <a:uFillTx/>
                          <a:latin typeface="Arial" panose="020B0604020202020204"/>
                          <a:ea typeface="+mn-ea"/>
                          <a:cs typeface="+mn-cs"/>
                        </a:rPr>
                        <a:t>Insert your text here</a:t>
                      </a:r>
                      <a:endParaRPr lang="en-IN" sz="1200" dirty="0"/>
                    </a:p>
                  </a:txBody>
                  <a:tcPr marL="45720" marR="45720" marT="73152" marB="73152" anchor="ct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extLst>
                  <a:ext uri="{0D108BD9-81ED-4DB2-BD59-A6C34878D82A}">
                    <a16:rowId xmlns:a16="http://schemas.microsoft.com/office/drawing/2014/main" val="1528219726"/>
                  </a:ext>
                </a:extLst>
              </a:tr>
              <a:tr h="349211">
                <a:tc>
                  <a:txBody>
                    <a:bodyPr/>
                    <a:lstStyle/>
                    <a:p>
                      <a:r>
                        <a:rPr kumimoji="0" lang="en-IN" sz="1200" b="0" i="0" u="none" strike="noStrike" kern="1200" cap="none" spc="0" normalizeH="0" baseline="0" noProof="0" dirty="0">
                          <a:ln>
                            <a:noFill/>
                          </a:ln>
                          <a:solidFill>
                            <a:srgbClr val="000000"/>
                          </a:solidFill>
                          <a:effectLst/>
                          <a:uLnTx/>
                          <a:uFillTx/>
                          <a:latin typeface="Arial" panose="020B0604020202020204"/>
                          <a:ea typeface="+mn-ea"/>
                          <a:cs typeface="+mn-cs"/>
                        </a:rPr>
                        <a:t>Insert your text here</a:t>
                      </a:r>
                      <a:endParaRPr lang="en-IN" sz="1200" dirty="0"/>
                    </a:p>
                  </a:txBody>
                  <a:tcPr marL="45720" marR="45720" marT="73152" marB="73152" anchor="ct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extLst>
                  <a:ext uri="{0D108BD9-81ED-4DB2-BD59-A6C34878D82A}">
                    <a16:rowId xmlns:a16="http://schemas.microsoft.com/office/drawing/2014/main" val="1376037676"/>
                  </a:ext>
                </a:extLst>
              </a:tr>
              <a:tr h="349211">
                <a:tc>
                  <a:txBody>
                    <a:bodyPr/>
                    <a:lstStyle/>
                    <a:p>
                      <a:r>
                        <a:rPr kumimoji="0" lang="en-IN" sz="1200" b="0" i="0" u="none" strike="noStrike" kern="1200" cap="none" spc="0" normalizeH="0" baseline="0" noProof="0" dirty="0">
                          <a:ln>
                            <a:noFill/>
                          </a:ln>
                          <a:solidFill>
                            <a:srgbClr val="000000"/>
                          </a:solidFill>
                          <a:effectLst/>
                          <a:uLnTx/>
                          <a:uFillTx/>
                          <a:latin typeface="Arial" panose="020B0604020202020204"/>
                          <a:ea typeface="+mn-ea"/>
                          <a:cs typeface="+mn-cs"/>
                        </a:rPr>
                        <a:t>Insert your text here</a:t>
                      </a:r>
                      <a:endParaRPr lang="en-IN" sz="1200" dirty="0"/>
                    </a:p>
                  </a:txBody>
                  <a:tcPr marL="45720" marR="45720" marT="73152" marB="73152" anchor="ct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T w="9525" cap="flat" cmpd="sng" algn="ctr">
                      <a:noFill/>
                      <a:prstDash val="sysDot"/>
                      <a:round/>
                      <a:headEnd type="none" w="med" len="med"/>
                      <a:tailEnd type="none" w="med" len="med"/>
                    </a:lnT>
                    <a:lnB w="9525" cap="flat" cmpd="sng" algn="ctr">
                      <a:noFill/>
                      <a:prstDash val="sysDot"/>
                      <a:round/>
                      <a:headEnd type="none" w="med" len="med"/>
                      <a:tailEnd type="none" w="med" len="med"/>
                    </a:lnB>
                    <a:solidFill>
                      <a:schemeClr val="bg1"/>
                    </a:solidFill>
                  </a:tcPr>
                </a:tc>
                <a:extLst>
                  <a:ext uri="{0D108BD9-81ED-4DB2-BD59-A6C34878D82A}">
                    <a16:rowId xmlns:a16="http://schemas.microsoft.com/office/drawing/2014/main" val="3275609852"/>
                  </a:ext>
                </a:extLst>
              </a:tr>
              <a:tr h="349211">
                <a:tc>
                  <a:txBody>
                    <a:bodyPr/>
                    <a:lstStyle/>
                    <a:p>
                      <a:r>
                        <a:rPr kumimoji="0" lang="en-IN" sz="1200" b="0" i="0" u="none" strike="noStrike" kern="1200" cap="none" spc="0" normalizeH="0" baseline="0" noProof="0" dirty="0">
                          <a:ln>
                            <a:noFill/>
                          </a:ln>
                          <a:solidFill>
                            <a:srgbClr val="000000"/>
                          </a:solidFill>
                          <a:effectLst/>
                          <a:uLnTx/>
                          <a:uFillTx/>
                          <a:latin typeface="Arial" panose="020B0604020202020204"/>
                          <a:ea typeface="+mn-ea"/>
                          <a:cs typeface="+mn-cs"/>
                        </a:rPr>
                        <a:t>Insert your text here</a:t>
                      </a:r>
                      <a:endParaRPr lang="en-IN" sz="1200" dirty="0"/>
                    </a:p>
                  </a:txBody>
                  <a:tcPr marL="45720" marR="45720" marT="73152" marB="73152" anchor="ctr">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en-IN" sz="1200" dirty="0"/>
                    </a:p>
                  </a:txBody>
                  <a:tcPr marL="45720" marR="45720" marT="73152" marB="73152" anchor="ctr">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endParaRPr lang="en-IN" sz="1200" dirty="0"/>
                    </a:p>
                  </a:txBody>
                  <a:tcPr marL="45720" marR="45720" marT="73152" marB="73152" anchor="ctr">
                    <a:lnL w="6350" cap="flat" cmpd="sng" algn="ctr">
                      <a:solidFill>
                        <a:schemeClr val="bg1">
                          <a:lumMod val="65000"/>
                        </a:schemeClr>
                      </a:solidFill>
                      <a:prstDash val="sysDash"/>
                      <a:round/>
                      <a:headEnd type="none" w="med" len="med"/>
                      <a:tailEnd type="none" w="med" len="med"/>
                    </a:lnL>
                    <a:lnT w="9525" cap="flat" cmpd="sng" algn="ctr">
                      <a:noFill/>
                      <a:prstDash val="sysDot"/>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84874887"/>
                  </a:ext>
                </a:extLst>
              </a:tr>
            </a:tbl>
          </a:graphicData>
        </a:graphic>
      </p:graphicFrame>
      <p:sp>
        <p:nvSpPr>
          <p:cNvPr id="191" name="Rectangle: Rounded Corners 25">
            <a:extLst>
              <a:ext uri="{FF2B5EF4-FFF2-40B4-BE49-F238E27FC236}">
                <a16:creationId xmlns:a16="http://schemas.microsoft.com/office/drawing/2014/main" id="{345B8B49-7228-0FB2-F6FC-3D90D492599D}"/>
              </a:ext>
            </a:extLst>
          </p:cNvPr>
          <p:cNvSpPr/>
          <p:nvPr/>
        </p:nvSpPr>
        <p:spPr>
          <a:xfrm>
            <a:off x="2635394" y="4282996"/>
            <a:ext cx="2596364" cy="264888"/>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200" b="0" u="none" strike="noStrike" kern="1200" cap="none" spc="0" normalizeH="0" baseline="0" noProof="0" dirty="0">
                <a:ln>
                  <a:noFill/>
                </a:ln>
                <a:solidFill>
                  <a:srgbClr val="000000"/>
                </a:solidFill>
                <a:effectLst/>
                <a:uLnTx/>
                <a:uFillTx/>
                <a:latin typeface="Arial" panose="020B0604020202020204"/>
                <a:ea typeface="+mn-ea"/>
                <a:cs typeface="+mn-cs"/>
              </a:rPr>
              <a:t>Example stage or process</a:t>
            </a:r>
          </a:p>
        </p:txBody>
      </p:sp>
      <p:sp>
        <p:nvSpPr>
          <p:cNvPr id="192" name="Rectangle: Rounded Corners 25">
            <a:extLst>
              <a:ext uri="{FF2B5EF4-FFF2-40B4-BE49-F238E27FC236}">
                <a16:creationId xmlns:a16="http://schemas.microsoft.com/office/drawing/2014/main" id="{8D886EB1-C881-C707-622B-D18C6F95A411}"/>
              </a:ext>
            </a:extLst>
          </p:cNvPr>
          <p:cNvSpPr/>
          <p:nvPr/>
        </p:nvSpPr>
        <p:spPr>
          <a:xfrm>
            <a:off x="4223055" y="4621283"/>
            <a:ext cx="2596364" cy="264888"/>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200" b="0" u="none" strike="noStrike" kern="1200" cap="none" spc="0" normalizeH="0" baseline="0" noProof="0" dirty="0">
                <a:ln>
                  <a:noFill/>
                </a:ln>
                <a:solidFill>
                  <a:srgbClr val="000000"/>
                </a:solidFill>
                <a:effectLst/>
                <a:uLnTx/>
                <a:uFillTx/>
                <a:latin typeface="Arial" panose="020B0604020202020204"/>
                <a:ea typeface="+mn-ea"/>
                <a:cs typeface="+mn-cs"/>
              </a:rPr>
              <a:t>Example stage or process</a:t>
            </a:r>
          </a:p>
        </p:txBody>
      </p:sp>
      <p:sp>
        <p:nvSpPr>
          <p:cNvPr id="193" name="Rectangle: Rounded Corners 25">
            <a:extLst>
              <a:ext uri="{FF2B5EF4-FFF2-40B4-BE49-F238E27FC236}">
                <a16:creationId xmlns:a16="http://schemas.microsoft.com/office/drawing/2014/main" id="{E5AFA4F4-6708-775A-CB50-9E7A8C16232C}"/>
              </a:ext>
            </a:extLst>
          </p:cNvPr>
          <p:cNvSpPr/>
          <p:nvPr/>
        </p:nvSpPr>
        <p:spPr>
          <a:xfrm>
            <a:off x="8853011" y="5636146"/>
            <a:ext cx="2596364" cy="264888"/>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200" b="0" u="none" strike="noStrike" kern="1200" cap="none" spc="0" normalizeH="0" baseline="0" noProof="0" dirty="0">
                <a:ln>
                  <a:noFill/>
                </a:ln>
                <a:solidFill>
                  <a:srgbClr val="000000"/>
                </a:solidFill>
                <a:effectLst/>
                <a:uLnTx/>
                <a:uFillTx/>
                <a:latin typeface="Arial" panose="020B0604020202020204"/>
                <a:ea typeface="+mn-ea"/>
                <a:cs typeface="+mn-cs"/>
              </a:rPr>
              <a:t>Example stage or process</a:t>
            </a:r>
          </a:p>
        </p:txBody>
      </p:sp>
      <p:sp>
        <p:nvSpPr>
          <p:cNvPr id="194" name="Rectangle: Rounded Corners 25">
            <a:extLst>
              <a:ext uri="{FF2B5EF4-FFF2-40B4-BE49-F238E27FC236}">
                <a16:creationId xmlns:a16="http://schemas.microsoft.com/office/drawing/2014/main" id="{284FA9B8-B8DA-7B95-7355-831CB328F176}"/>
              </a:ext>
            </a:extLst>
          </p:cNvPr>
          <p:cNvSpPr/>
          <p:nvPr/>
        </p:nvSpPr>
        <p:spPr>
          <a:xfrm>
            <a:off x="6821014" y="5297857"/>
            <a:ext cx="2596364" cy="264888"/>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200" b="0" u="none" strike="noStrike" kern="1200" cap="none" spc="0" normalizeH="0" baseline="0" noProof="0" dirty="0">
                <a:ln>
                  <a:noFill/>
                </a:ln>
                <a:solidFill>
                  <a:srgbClr val="000000"/>
                </a:solidFill>
                <a:effectLst/>
                <a:uLnTx/>
                <a:uFillTx/>
                <a:latin typeface="Arial" panose="020B0604020202020204"/>
                <a:ea typeface="+mn-ea"/>
                <a:cs typeface="+mn-cs"/>
              </a:rPr>
              <a:t>Example stage or process</a:t>
            </a:r>
          </a:p>
        </p:txBody>
      </p:sp>
      <p:sp>
        <p:nvSpPr>
          <p:cNvPr id="195" name="Rectangle: Rounded Corners 25">
            <a:extLst>
              <a:ext uri="{FF2B5EF4-FFF2-40B4-BE49-F238E27FC236}">
                <a16:creationId xmlns:a16="http://schemas.microsoft.com/office/drawing/2014/main" id="{F939E2F5-6CAD-8665-768B-36C481E1D0F6}"/>
              </a:ext>
            </a:extLst>
          </p:cNvPr>
          <p:cNvSpPr/>
          <p:nvPr/>
        </p:nvSpPr>
        <p:spPr>
          <a:xfrm>
            <a:off x="5923333" y="4959570"/>
            <a:ext cx="2596364" cy="264888"/>
          </a:xfrm>
          <a:prstGeom prst="round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IN" sz="1200" b="0" u="none" strike="noStrike" kern="1200" cap="none" spc="0" normalizeH="0" baseline="0" noProof="0" dirty="0">
                <a:ln>
                  <a:noFill/>
                </a:ln>
                <a:solidFill>
                  <a:srgbClr val="000000"/>
                </a:solidFill>
                <a:effectLst/>
                <a:uLnTx/>
                <a:uFillTx/>
                <a:latin typeface="Arial" panose="020B0604020202020204"/>
                <a:ea typeface="+mn-ea"/>
                <a:cs typeface="+mn-cs"/>
              </a:rPr>
              <a:t>Example stage or process</a:t>
            </a:r>
          </a:p>
        </p:txBody>
      </p:sp>
      <p:sp>
        <p:nvSpPr>
          <p:cNvPr id="196" name="Rectangle 195">
            <a:extLst>
              <a:ext uri="{FF2B5EF4-FFF2-40B4-BE49-F238E27FC236}">
                <a16:creationId xmlns:a16="http://schemas.microsoft.com/office/drawing/2014/main" id="{A875C0CE-79D4-77AB-868A-AC08ABE7B26F}"/>
              </a:ext>
            </a:extLst>
          </p:cNvPr>
          <p:cNvSpPr/>
          <p:nvPr/>
        </p:nvSpPr>
        <p:spPr>
          <a:xfrm>
            <a:off x="458927" y="3629291"/>
            <a:ext cx="11274146" cy="2555449"/>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39206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415984282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Table of Contents</a:t>
            </a:r>
          </a:p>
        </p:txBody>
      </p:sp>
      <p:sp>
        <p:nvSpPr>
          <p:cNvPr id="4" name="Text Placeholder 2">
            <a:hlinkClick r:id="rId10" action="ppaction://hlinksldjump"/>
            <a:extLst>
              <a:ext uri="{FF2B5EF4-FFF2-40B4-BE49-F238E27FC236}">
                <a16:creationId xmlns:a16="http://schemas.microsoft.com/office/drawing/2014/main" id="{B0E1C9AB-7B51-246F-9AAF-0FB7968D64F1}"/>
              </a:ext>
            </a:extLst>
          </p:cNvPr>
          <p:cNvSpPr txBox="1">
            <a:spLocks/>
          </p:cNvSpPr>
          <p:nvPr>
            <p:custDataLst>
              <p:tags r:id="rId2"/>
            </p:custDataLst>
          </p:nvPr>
        </p:nvSpPr>
        <p:spPr bwMode="auto">
          <a:xfrm>
            <a:off x="3517900" y="217011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Customer research and </a:t>
            </a:r>
            <a:r>
              <a:rPr lang="en-US"/>
              <a:t>needs analysis</a:t>
            </a:r>
            <a:endParaRPr lang="en-US" dirty="0"/>
          </a:p>
        </p:txBody>
      </p:sp>
      <p:sp>
        <p:nvSpPr>
          <p:cNvPr id="13" name="Text Placeholder 2">
            <a:hlinkClick r:id="rId11" action="ppaction://hlinksldjump"/>
            <a:extLst>
              <a:ext uri="{FF2B5EF4-FFF2-40B4-BE49-F238E27FC236}">
                <a16:creationId xmlns:a16="http://schemas.microsoft.com/office/drawing/2014/main" id="{4D2860F2-1217-9A3D-651D-6098EE81451E}"/>
              </a:ext>
            </a:extLst>
          </p:cNvPr>
          <p:cNvSpPr txBox="1">
            <a:spLocks/>
          </p:cNvSpPr>
          <p:nvPr>
            <p:custDataLst>
              <p:tags r:id="rId3"/>
            </p:custDataLst>
          </p:nvPr>
        </p:nvSpPr>
        <p:spPr bwMode="auto">
          <a:xfrm>
            <a:off x="3517900" y="2647950"/>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Ideation and </a:t>
            </a:r>
            <a:r>
              <a:rPr lang="en-US"/>
              <a:t>solution prioritization</a:t>
            </a:r>
            <a:endParaRPr lang="en-US" dirty="0"/>
          </a:p>
        </p:txBody>
      </p:sp>
      <p:sp>
        <p:nvSpPr>
          <p:cNvPr id="16" name="Text Placeholder 2">
            <a:hlinkClick r:id="rId12" action="ppaction://hlinksldjump"/>
            <a:extLst>
              <a:ext uri="{FF2B5EF4-FFF2-40B4-BE49-F238E27FC236}">
                <a16:creationId xmlns:a16="http://schemas.microsoft.com/office/drawing/2014/main" id="{72889C4B-E019-AC1F-C52F-6CA09D20C46A}"/>
              </a:ext>
            </a:extLst>
          </p:cNvPr>
          <p:cNvSpPr txBox="1">
            <a:spLocks/>
          </p:cNvSpPr>
          <p:nvPr>
            <p:custDataLst>
              <p:tags r:id="rId4"/>
            </p:custDataLst>
          </p:nvPr>
        </p:nvSpPr>
        <p:spPr bwMode="auto">
          <a:xfrm>
            <a:off x="3517900" y="3125788"/>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development</a:t>
            </a:r>
            <a:endParaRPr lang="en-US" dirty="0"/>
          </a:p>
        </p:txBody>
      </p:sp>
      <p:sp>
        <p:nvSpPr>
          <p:cNvPr id="12" name="Text Placeholder 2">
            <a:extLst>
              <a:ext uri="{FF2B5EF4-FFF2-40B4-BE49-F238E27FC236}">
                <a16:creationId xmlns:a16="http://schemas.microsoft.com/office/drawing/2014/main" id="{56703996-6D47-3BC1-0929-0A4C863A9464}"/>
              </a:ext>
            </a:extLst>
          </p:cNvPr>
          <p:cNvSpPr txBox="1">
            <a:spLocks/>
          </p:cNvSpPr>
          <p:nvPr>
            <p:custDataLst>
              <p:tags r:id="rId5"/>
            </p:custDataLst>
          </p:nvPr>
        </p:nvSpPr>
        <p:spPr bwMode="auto">
          <a:xfrm>
            <a:off x="3517900" y="3603625"/>
            <a:ext cx="5157788" cy="477838"/>
          </a:xfrm>
          <a:prstGeom prst="rect">
            <a:avLst/>
          </a:prstGeom>
          <a:solidFill>
            <a:schemeClr val="accent1"/>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b="1">
                <a:solidFill>
                  <a:schemeClr val="tx2"/>
                </a:solidFill>
              </a:rPr>
              <a:t>Product positioning </a:t>
            </a:r>
            <a:r>
              <a:rPr lang="en-US" b="1" dirty="0">
                <a:solidFill>
                  <a:schemeClr val="tx2"/>
                </a:solidFill>
              </a:rPr>
              <a:t>strategy</a:t>
            </a:r>
          </a:p>
        </p:txBody>
      </p:sp>
      <p:sp>
        <p:nvSpPr>
          <p:cNvPr id="9" name="Text Placeholder 2">
            <a:hlinkClick r:id="rId13" action="ppaction://hlinksldjump"/>
            <a:extLst>
              <a:ext uri="{FF2B5EF4-FFF2-40B4-BE49-F238E27FC236}">
                <a16:creationId xmlns:a16="http://schemas.microsoft.com/office/drawing/2014/main" id="{7DDB5EDF-6203-E08A-2475-D769ABD65FBA}"/>
              </a:ext>
            </a:extLst>
          </p:cNvPr>
          <p:cNvSpPr txBox="1">
            <a:spLocks/>
          </p:cNvSpPr>
          <p:nvPr>
            <p:custDataLst>
              <p:tags r:id="rId6"/>
            </p:custDataLst>
          </p:nvPr>
        </p:nvSpPr>
        <p:spPr bwMode="auto">
          <a:xfrm>
            <a:off x="3517900" y="408146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Pricing strategy </a:t>
            </a:r>
            <a:r>
              <a:rPr lang="en-US"/>
              <a:t>&amp; optimization</a:t>
            </a:r>
            <a:endParaRPr lang="en-US" dirty="0"/>
          </a:p>
        </p:txBody>
      </p:sp>
    </p:spTree>
    <p:extLst>
      <p:ext uri="{BB962C8B-B14F-4D97-AF65-F5344CB8AC3E}">
        <p14:creationId xmlns:p14="http://schemas.microsoft.com/office/powerpoint/2010/main" val="3837150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There are three steps involved in effective product positioning</a:t>
            </a:r>
          </a:p>
        </p:txBody>
      </p:sp>
      <p:sp>
        <p:nvSpPr>
          <p:cNvPr id="3" name="Rectangle 2">
            <a:extLst>
              <a:ext uri="{FF2B5EF4-FFF2-40B4-BE49-F238E27FC236}">
                <a16:creationId xmlns:a16="http://schemas.microsoft.com/office/drawing/2014/main" id="{7ACB1E58-4917-C355-44B5-499AE4E5DB72}"/>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6" name="Group 5">
            <a:extLst>
              <a:ext uri="{FF2B5EF4-FFF2-40B4-BE49-F238E27FC236}">
                <a16:creationId xmlns:a16="http://schemas.microsoft.com/office/drawing/2014/main" id="{7C2348F2-A783-FF62-1E1C-5531940D5466}"/>
              </a:ext>
            </a:extLst>
          </p:cNvPr>
          <p:cNvGrpSpPr/>
          <p:nvPr/>
        </p:nvGrpSpPr>
        <p:grpSpPr>
          <a:xfrm>
            <a:off x="1969018" y="1625706"/>
            <a:ext cx="5638790" cy="390875"/>
            <a:chOff x="2294355" y="1624719"/>
            <a:chExt cx="9303802" cy="390875"/>
          </a:xfrm>
        </p:grpSpPr>
        <p:sp>
          <p:nvSpPr>
            <p:cNvPr id="7" name="Rectangle 6">
              <a:extLst>
                <a:ext uri="{FF2B5EF4-FFF2-40B4-BE49-F238E27FC236}">
                  <a16:creationId xmlns:a16="http://schemas.microsoft.com/office/drawing/2014/main" id="{95886DBE-25AE-ED3E-1BC2-1B7CA34F7842}"/>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8" name="Straight Connector 7">
              <a:extLst>
                <a:ext uri="{FF2B5EF4-FFF2-40B4-BE49-F238E27FC236}">
                  <a16:creationId xmlns:a16="http://schemas.microsoft.com/office/drawing/2014/main" id="{75AE7453-7F6F-3BCB-AC07-4F6C3DE3D562}"/>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BF75D2D-605F-6B65-727B-A5B13F20226B}"/>
              </a:ext>
            </a:extLst>
          </p:cNvPr>
          <p:cNvGrpSpPr/>
          <p:nvPr/>
        </p:nvGrpSpPr>
        <p:grpSpPr>
          <a:xfrm>
            <a:off x="599145" y="1625706"/>
            <a:ext cx="1229656" cy="390875"/>
            <a:chOff x="2294355" y="1624719"/>
            <a:chExt cx="9303802" cy="390875"/>
          </a:xfrm>
        </p:grpSpPr>
        <p:sp>
          <p:nvSpPr>
            <p:cNvPr id="10" name="Rectangle 9">
              <a:extLst>
                <a:ext uri="{FF2B5EF4-FFF2-40B4-BE49-F238E27FC236}">
                  <a16:creationId xmlns:a16="http://schemas.microsoft.com/office/drawing/2014/main" id="{B58AFBAA-554D-45AC-C97A-CCACBC4D6999}"/>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Step</a:t>
              </a:r>
            </a:p>
          </p:txBody>
        </p:sp>
        <p:cxnSp>
          <p:nvCxnSpPr>
            <p:cNvPr id="11" name="Straight Connector 10">
              <a:extLst>
                <a:ext uri="{FF2B5EF4-FFF2-40B4-BE49-F238E27FC236}">
                  <a16:creationId xmlns:a16="http://schemas.microsoft.com/office/drawing/2014/main" id="{9D65EAC3-C4DD-3859-BE05-3B6C6198227F}"/>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4AAB664-98B5-B36C-D68C-D12864EAC4A4}"/>
              </a:ext>
            </a:extLst>
          </p:cNvPr>
          <p:cNvGrpSpPr/>
          <p:nvPr/>
        </p:nvGrpSpPr>
        <p:grpSpPr>
          <a:xfrm>
            <a:off x="7731525" y="1625706"/>
            <a:ext cx="3853279" cy="390875"/>
            <a:chOff x="2294355" y="1624719"/>
            <a:chExt cx="9303802" cy="390875"/>
          </a:xfrm>
        </p:grpSpPr>
        <p:sp>
          <p:nvSpPr>
            <p:cNvPr id="13" name="Rectangle 12">
              <a:extLst>
                <a:ext uri="{FF2B5EF4-FFF2-40B4-BE49-F238E27FC236}">
                  <a16:creationId xmlns:a16="http://schemas.microsoft.com/office/drawing/2014/main" id="{BAE2593A-DD89-A3B0-EC07-3D87DE33B2BC}"/>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Examples</a:t>
              </a:r>
            </a:p>
          </p:txBody>
        </p:sp>
        <p:cxnSp>
          <p:nvCxnSpPr>
            <p:cNvPr id="14" name="Straight Connector 13">
              <a:extLst>
                <a:ext uri="{FF2B5EF4-FFF2-40B4-BE49-F238E27FC236}">
                  <a16:creationId xmlns:a16="http://schemas.microsoft.com/office/drawing/2014/main" id="{BAC726AF-6860-823A-B2FA-31C1ACBA5A98}"/>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B5DD8B1E-ADFA-C5D5-AABA-A63D779C3A94}"/>
              </a:ext>
            </a:extLst>
          </p:cNvPr>
          <p:cNvSpPr/>
          <p:nvPr/>
        </p:nvSpPr>
        <p:spPr>
          <a:xfrm>
            <a:off x="1970614" y="2166366"/>
            <a:ext cx="5625180"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What would customers do if the product didn’t exist? It’s important to understand what customers compare the product with, as that is the litmus test they use to define “better”.</a:t>
            </a:r>
          </a:p>
        </p:txBody>
      </p:sp>
      <p:cxnSp>
        <p:nvCxnSpPr>
          <p:cNvPr id="17" name="Straight Connector 16">
            <a:extLst>
              <a:ext uri="{FF2B5EF4-FFF2-40B4-BE49-F238E27FC236}">
                <a16:creationId xmlns:a16="http://schemas.microsoft.com/office/drawing/2014/main" id="{B8ED8320-FB4E-829B-8F38-E197E76986CC}"/>
              </a:ext>
            </a:extLst>
          </p:cNvPr>
          <p:cNvCxnSpPr>
            <a:cxnSpLocks/>
          </p:cNvCxnSpPr>
          <p:nvPr/>
        </p:nvCxnSpPr>
        <p:spPr>
          <a:xfrm>
            <a:off x="599080" y="3400047"/>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23B9972-F8B5-86E9-FBE0-96E638D10D28}"/>
              </a:ext>
            </a:extLst>
          </p:cNvPr>
          <p:cNvSpPr/>
          <p:nvPr/>
        </p:nvSpPr>
        <p:spPr>
          <a:xfrm>
            <a:off x="604049" y="2166366"/>
            <a:ext cx="1226688" cy="1121583"/>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 Competitive alternatives</a:t>
            </a:r>
          </a:p>
        </p:txBody>
      </p:sp>
      <p:sp>
        <p:nvSpPr>
          <p:cNvPr id="19" name="Rectangle 18">
            <a:extLst>
              <a:ext uri="{FF2B5EF4-FFF2-40B4-BE49-F238E27FC236}">
                <a16:creationId xmlns:a16="http://schemas.microsoft.com/office/drawing/2014/main" id="{64A9F5ED-3633-FFD0-4FBC-A3E33A09A412}"/>
              </a:ext>
            </a:extLst>
          </p:cNvPr>
          <p:cNvSpPr/>
          <p:nvPr/>
        </p:nvSpPr>
        <p:spPr>
          <a:xfrm>
            <a:off x="7719210" y="2166366"/>
            <a:ext cx="3843979"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Hire an intern to do it</a:t>
            </a:r>
          </a:p>
          <a:p>
            <a:pPr marL="285750" indent="-285750">
              <a:spcAft>
                <a:spcPts val="300"/>
              </a:spcAft>
              <a:buClr>
                <a:schemeClr val="accent1"/>
              </a:buClr>
              <a:buFont typeface="Arial" panose="020B0604020202020204" pitchFamily="34" charset="0"/>
              <a:buChar char="•"/>
            </a:pPr>
            <a:r>
              <a:rPr lang="en-US" sz="1400" dirty="0">
                <a:solidFill>
                  <a:schemeClr val="tx1"/>
                </a:solidFill>
              </a:rPr>
              <a:t>Use a spreadsheet</a:t>
            </a:r>
          </a:p>
          <a:p>
            <a:pPr marL="285750" indent="-285750">
              <a:spcAft>
                <a:spcPts val="300"/>
              </a:spcAft>
              <a:buClr>
                <a:schemeClr val="accent1"/>
              </a:buClr>
              <a:buFont typeface="Arial" panose="020B0604020202020204" pitchFamily="34" charset="0"/>
              <a:buChar char="•"/>
            </a:pPr>
            <a:r>
              <a:rPr lang="en-US" sz="1400" dirty="0">
                <a:solidFill>
                  <a:schemeClr val="tx1"/>
                </a:solidFill>
              </a:rPr>
              <a:t>Use a competitor’s solution</a:t>
            </a:r>
          </a:p>
          <a:p>
            <a:pPr marL="285750" indent="-285750">
              <a:spcAft>
                <a:spcPts val="300"/>
              </a:spcAft>
              <a:buClr>
                <a:schemeClr val="accent1"/>
              </a:buClr>
              <a:buFont typeface="Arial" panose="020B0604020202020204" pitchFamily="34" charset="0"/>
              <a:buChar char="•"/>
            </a:pPr>
            <a:r>
              <a:rPr lang="en-US" sz="1400" dirty="0">
                <a:solidFill>
                  <a:schemeClr val="tx1"/>
                </a:solidFill>
              </a:rPr>
              <a:t>Build their own sollution</a:t>
            </a:r>
          </a:p>
        </p:txBody>
      </p:sp>
      <p:sp>
        <p:nvSpPr>
          <p:cNvPr id="20" name="Rectangle 19">
            <a:extLst>
              <a:ext uri="{FF2B5EF4-FFF2-40B4-BE49-F238E27FC236}">
                <a16:creationId xmlns:a16="http://schemas.microsoft.com/office/drawing/2014/main" id="{CF55B437-F650-2C8C-0C9B-8F63185E4DFA}"/>
              </a:ext>
            </a:extLst>
          </p:cNvPr>
          <p:cNvSpPr/>
          <p:nvPr/>
        </p:nvSpPr>
        <p:spPr>
          <a:xfrm>
            <a:off x="1970614" y="3539910"/>
            <a:ext cx="5625180"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What separates your solution from alternatives? And how does that translate to value for your customers? The only thing the customer cares about is what the product feature can do for them.</a:t>
            </a:r>
          </a:p>
        </p:txBody>
      </p:sp>
      <p:sp>
        <p:nvSpPr>
          <p:cNvPr id="21" name="Rectangle 20">
            <a:extLst>
              <a:ext uri="{FF2B5EF4-FFF2-40B4-BE49-F238E27FC236}">
                <a16:creationId xmlns:a16="http://schemas.microsoft.com/office/drawing/2014/main" id="{6105601B-E5E9-19DE-5516-179A35231A63}"/>
              </a:ext>
            </a:extLst>
          </p:cNvPr>
          <p:cNvSpPr/>
          <p:nvPr/>
        </p:nvSpPr>
        <p:spPr>
          <a:xfrm>
            <a:off x="604049" y="3539910"/>
            <a:ext cx="1226688" cy="1121583"/>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 </a:t>
            </a:r>
            <a:br>
              <a:rPr lang="en-US" sz="1400" b="1" dirty="0">
                <a:solidFill>
                  <a:schemeClr val="tx1"/>
                </a:solidFill>
              </a:rPr>
            </a:br>
            <a:r>
              <a:rPr lang="en-US" sz="1400" b="1" dirty="0">
                <a:solidFill>
                  <a:schemeClr val="tx1"/>
                </a:solidFill>
              </a:rPr>
              <a:t>Value for customers</a:t>
            </a:r>
          </a:p>
        </p:txBody>
      </p:sp>
      <p:sp>
        <p:nvSpPr>
          <p:cNvPr id="22" name="Rectangle 21">
            <a:extLst>
              <a:ext uri="{FF2B5EF4-FFF2-40B4-BE49-F238E27FC236}">
                <a16:creationId xmlns:a16="http://schemas.microsoft.com/office/drawing/2014/main" id="{1B29DD2D-D89C-7C39-5472-E3ECFE28943C}"/>
              </a:ext>
            </a:extLst>
          </p:cNvPr>
          <p:cNvSpPr/>
          <p:nvPr/>
        </p:nvSpPr>
        <p:spPr>
          <a:xfrm>
            <a:off x="7719210" y="3539910"/>
            <a:ext cx="3843979"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err="1">
                <a:solidFill>
                  <a:schemeClr val="tx1"/>
                </a:solidFill>
              </a:rPr>
              <a:t>Simpler to use &gt; Saves time</a:t>
            </a:r>
          </a:p>
          <a:p>
            <a:pPr marL="285750" indent="-285750">
              <a:spcAft>
                <a:spcPts val="300"/>
              </a:spcAft>
              <a:buClr>
                <a:schemeClr val="accent1"/>
              </a:buClr>
              <a:buFont typeface="Arial" panose="020B0604020202020204" pitchFamily="34" charset="0"/>
              <a:buChar char="•"/>
            </a:pPr>
            <a:r>
              <a:rPr lang="en-US" sz="1400" dirty="0">
                <a:solidFill>
                  <a:schemeClr val="tx1"/>
                </a:solidFill>
              </a:rPr>
              <a:t>Cheaper &gt; Gets more done for less</a:t>
            </a:r>
          </a:p>
          <a:p>
            <a:pPr marL="285750" indent="-285750">
              <a:spcAft>
                <a:spcPts val="300"/>
              </a:spcAft>
              <a:buClr>
                <a:schemeClr val="accent1"/>
              </a:buClr>
              <a:buFont typeface="Arial" panose="020B0604020202020204" pitchFamily="34" charset="0"/>
              <a:buChar char="•"/>
            </a:pPr>
            <a:r>
              <a:rPr lang="en-US" sz="1400" dirty="0">
                <a:solidFill>
                  <a:schemeClr val="tx1"/>
                </a:solidFill>
              </a:rPr>
              <a:t>More features &gt; Solves more problems</a:t>
            </a:r>
          </a:p>
        </p:txBody>
      </p:sp>
      <p:cxnSp>
        <p:nvCxnSpPr>
          <p:cNvPr id="23" name="Straight Connector 22">
            <a:extLst>
              <a:ext uri="{FF2B5EF4-FFF2-40B4-BE49-F238E27FC236}">
                <a16:creationId xmlns:a16="http://schemas.microsoft.com/office/drawing/2014/main" id="{1C6DE232-67F7-3F48-DFF2-90FE06CE5B55}"/>
              </a:ext>
            </a:extLst>
          </p:cNvPr>
          <p:cNvCxnSpPr>
            <a:cxnSpLocks/>
          </p:cNvCxnSpPr>
          <p:nvPr/>
        </p:nvCxnSpPr>
        <p:spPr>
          <a:xfrm>
            <a:off x="584694" y="4773591"/>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7AF99D-7189-DBD9-7F42-31C28DFC1C1F}"/>
              </a:ext>
            </a:extLst>
          </p:cNvPr>
          <p:cNvSpPr/>
          <p:nvPr/>
        </p:nvSpPr>
        <p:spPr>
          <a:xfrm>
            <a:off x="1970614" y="4913455"/>
            <a:ext cx="5625180"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How do you describe the market that the product exists in? The market category triggers a set of assumptions in the mind of the customer (i.e. the product should </a:t>
            </a:r>
            <a:r>
              <a:rPr lang="en-US" sz="1400" i="1" dirty="0">
                <a:solidFill>
                  <a:schemeClr val="tx1"/>
                </a:solidFill>
              </a:rPr>
              <a:t>at least</a:t>
            </a:r>
            <a:r>
              <a:rPr lang="en-US" sz="1400" dirty="0">
                <a:solidFill>
                  <a:schemeClr val="tx1"/>
                </a:solidFill>
              </a:rPr>
              <a:t> have these features).</a:t>
            </a:r>
          </a:p>
        </p:txBody>
      </p:sp>
      <p:sp>
        <p:nvSpPr>
          <p:cNvPr id="25" name="Rectangle 24">
            <a:extLst>
              <a:ext uri="{FF2B5EF4-FFF2-40B4-BE49-F238E27FC236}">
                <a16:creationId xmlns:a16="http://schemas.microsoft.com/office/drawing/2014/main" id="{9B7B12CE-69CE-A51D-DAD1-67D8FE329AC6}"/>
              </a:ext>
            </a:extLst>
          </p:cNvPr>
          <p:cNvSpPr/>
          <p:nvPr/>
        </p:nvSpPr>
        <p:spPr>
          <a:xfrm>
            <a:off x="604049" y="4913455"/>
            <a:ext cx="1226688" cy="1121583"/>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 </a:t>
            </a:r>
            <a:br>
              <a:rPr lang="en-US" sz="1400" b="1" dirty="0">
                <a:solidFill>
                  <a:schemeClr val="tx1"/>
                </a:solidFill>
              </a:rPr>
            </a:br>
            <a:r>
              <a:rPr lang="en-US" sz="1400" b="1" dirty="0">
                <a:solidFill>
                  <a:schemeClr val="tx1"/>
                </a:solidFill>
              </a:rPr>
              <a:t>Frame of reference</a:t>
            </a:r>
          </a:p>
        </p:txBody>
      </p:sp>
      <p:sp>
        <p:nvSpPr>
          <p:cNvPr id="26" name="Rectangle 25">
            <a:extLst>
              <a:ext uri="{FF2B5EF4-FFF2-40B4-BE49-F238E27FC236}">
                <a16:creationId xmlns:a16="http://schemas.microsoft.com/office/drawing/2014/main" id="{ED729948-EB9C-E30E-F79B-769CE7AA351B}"/>
              </a:ext>
            </a:extLst>
          </p:cNvPr>
          <p:cNvSpPr/>
          <p:nvPr/>
        </p:nvSpPr>
        <p:spPr>
          <a:xfrm>
            <a:off x="7719210" y="4913455"/>
            <a:ext cx="3843979" cy="1121583"/>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If the product is described as “CRM”, then the customer will automatically start comparing with Salesforce &amp; Hubspot</a:t>
            </a:r>
          </a:p>
        </p:txBody>
      </p:sp>
    </p:spTree>
    <p:extLst>
      <p:ext uri="{BB962C8B-B14F-4D97-AF65-F5344CB8AC3E}">
        <p14:creationId xmlns:p14="http://schemas.microsoft.com/office/powerpoint/2010/main" val="1426053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We have mapped out competitive alternatives from the perspective of our target market using a Customer Perceptual Map</a:t>
            </a:r>
          </a:p>
        </p:txBody>
      </p:sp>
      <p:sp>
        <p:nvSpPr>
          <p:cNvPr id="6" name="Rectangle 5">
            <a:extLst>
              <a:ext uri="{FF2B5EF4-FFF2-40B4-BE49-F238E27FC236}">
                <a16:creationId xmlns:a16="http://schemas.microsoft.com/office/drawing/2014/main" id="{FB651480-78A2-7BE5-6DFC-E6D79B9190ED}"/>
              </a:ext>
            </a:extLst>
          </p:cNvPr>
          <p:cNvSpPr/>
          <p:nvPr/>
        </p:nvSpPr>
        <p:spPr>
          <a:xfrm>
            <a:off x="455892" y="1513840"/>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7" name="Rectangle 6">
            <a:extLst>
              <a:ext uri="{FF2B5EF4-FFF2-40B4-BE49-F238E27FC236}">
                <a16:creationId xmlns:a16="http://schemas.microsoft.com/office/drawing/2014/main" id="{C2EC8583-EF06-4D9C-EF42-9CE04CD7D97B}"/>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Customer Perceptual Map</a:t>
            </a:r>
          </a:p>
        </p:txBody>
      </p:sp>
      <p:sp>
        <p:nvSpPr>
          <p:cNvPr id="8" name="Rectangle 7">
            <a:extLst>
              <a:ext uri="{FF2B5EF4-FFF2-40B4-BE49-F238E27FC236}">
                <a16:creationId xmlns:a16="http://schemas.microsoft.com/office/drawing/2014/main" id="{436385F9-2F35-BABF-5976-B1F44230005B}"/>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E1E577C6-CEBC-AE01-E12F-8DE3722C90D9}"/>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What is a Perceptual Map?</a:t>
            </a:r>
          </a:p>
        </p:txBody>
      </p:sp>
      <p:sp>
        <p:nvSpPr>
          <p:cNvPr id="10" name="Rectangle 9">
            <a:extLst>
              <a:ext uri="{FF2B5EF4-FFF2-40B4-BE49-F238E27FC236}">
                <a16:creationId xmlns:a16="http://schemas.microsoft.com/office/drawing/2014/main" id="{B04270EF-C58E-B051-6606-8E0A3CE7AF60}"/>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300"/>
              </a:spcAft>
              <a:buClr>
                <a:schemeClr val="accent1"/>
              </a:buClr>
              <a:buFont typeface="Arial" panose="020B0604020202020204" pitchFamily="34" charset="0"/>
              <a:buChar char="•"/>
            </a:pPr>
            <a:r>
              <a:rPr lang="en-US" sz="1400" dirty="0">
                <a:solidFill>
                  <a:schemeClr val="tx1"/>
                </a:solidFill>
              </a:rPr>
              <a:t>A perceptual map vizualises what our customers think about products in our market.</a:t>
            </a:r>
          </a:p>
          <a:p>
            <a:pPr marL="285750" indent="-285750">
              <a:spcAft>
                <a:spcPts val="300"/>
              </a:spcAft>
              <a:buClr>
                <a:schemeClr val="accent1"/>
              </a:buClr>
              <a:buFont typeface="Arial" panose="020B0604020202020204" pitchFamily="34" charset="0"/>
              <a:buChar char="•"/>
            </a:pPr>
            <a:r>
              <a:rPr lang="en-US" sz="1400" dirty="0">
                <a:solidFill>
                  <a:schemeClr val="tx1"/>
                </a:solidFill>
              </a:rPr>
              <a:t>It helps us answer the question “what would customers do if our product did not exist?”.</a:t>
            </a:r>
          </a:p>
          <a:p>
            <a:pPr marL="285750" indent="-285750">
              <a:spcAft>
                <a:spcPts val="300"/>
              </a:spcAft>
              <a:buClr>
                <a:schemeClr val="accent1"/>
              </a:buClr>
              <a:buFont typeface="Arial" panose="020B0604020202020204" pitchFamily="34" charset="0"/>
              <a:buChar char="•"/>
            </a:pPr>
            <a:r>
              <a:rPr lang="en-US" sz="1400" dirty="0">
                <a:solidFill>
                  <a:schemeClr val="tx1"/>
                </a:solidFill>
              </a:rPr>
              <a:t>The goal of the perceptual map is to find some “white space”. In other words, a part of the market that is not being addressed by alternatives.</a:t>
            </a:r>
          </a:p>
          <a:p>
            <a:pPr marL="285750" indent="-285750">
              <a:spcAft>
                <a:spcPts val="300"/>
              </a:spcAft>
              <a:buClr>
                <a:schemeClr val="accent1"/>
              </a:buClr>
              <a:buFont typeface="Arial" panose="020B0604020202020204" pitchFamily="34" charset="0"/>
              <a:buChar char="•"/>
            </a:pPr>
            <a:r>
              <a:rPr lang="en-US" sz="1400" dirty="0">
                <a:solidFill>
                  <a:schemeClr val="tx1"/>
                </a:solidFill>
              </a:rPr>
              <a:t>We can then position our product to solve customers needs in this white space.</a:t>
            </a:r>
          </a:p>
        </p:txBody>
      </p:sp>
      <p:graphicFrame>
        <p:nvGraphicFramePr>
          <p:cNvPr id="97" name="Chart 96">
            <a:extLst>
              <a:ext uri="{FF2B5EF4-FFF2-40B4-BE49-F238E27FC236}">
                <a16:creationId xmlns:a16="http://schemas.microsoft.com/office/drawing/2014/main" id="{E61EA368-81E6-155A-D91D-357F94486838}"/>
              </a:ext>
            </a:extLst>
          </p:cNvPr>
          <p:cNvGraphicFramePr/>
          <p:nvPr>
            <p:custDataLst>
              <p:tags r:id="rId2"/>
            </p:custDataLst>
          </p:nvPr>
        </p:nvGraphicFramePr>
        <p:xfrm>
          <a:off x="965200" y="2157413"/>
          <a:ext cx="7208838" cy="3597275"/>
        </p:xfrm>
        <a:graphic>
          <a:graphicData uri="http://schemas.openxmlformats.org/drawingml/2006/chart">
            <c:chart xmlns:c="http://schemas.openxmlformats.org/drawingml/2006/chart" xmlns:r="http://schemas.openxmlformats.org/officeDocument/2006/relationships" r:id="rId11"/>
          </a:graphicData>
        </a:graphic>
      </p:graphicFrame>
      <p:cxnSp>
        <p:nvCxnSpPr>
          <p:cNvPr id="13" name="Straight Connector 12">
            <a:extLst>
              <a:ext uri="{FF2B5EF4-FFF2-40B4-BE49-F238E27FC236}">
                <a16:creationId xmlns:a16="http://schemas.microsoft.com/office/drawing/2014/main" id="{CFE97E77-C93B-638B-0406-EAA09EE19FAA}"/>
              </a:ext>
            </a:extLst>
          </p:cNvPr>
          <p:cNvCxnSpPr>
            <a:cxnSpLocks/>
          </p:cNvCxnSpPr>
          <p:nvPr>
            <p:custDataLst>
              <p:tags r:id="rId3"/>
            </p:custDataLst>
          </p:nvPr>
        </p:nvCxnSpPr>
        <p:spPr bwMode="auto">
          <a:xfrm>
            <a:off x="4570413" y="2239963"/>
            <a:ext cx="0" cy="34321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FE99E06-F01E-2C6B-8057-E445BEA90A60}"/>
              </a:ext>
            </a:extLst>
          </p:cNvPr>
          <p:cNvCxnSpPr/>
          <p:nvPr>
            <p:custDataLst>
              <p:tags r:id="rId4"/>
            </p:custDataLst>
          </p:nvPr>
        </p:nvCxnSpPr>
        <p:spPr bwMode="auto">
          <a:xfrm>
            <a:off x="1047749" y="3956050"/>
            <a:ext cx="7043738"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2">
            <a:extLst>
              <a:ext uri="{FF2B5EF4-FFF2-40B4-BE49-F238E27FC236}">
                <a16:creationId xmlns:a16="http://schemas.microsoft.com/office/drawing/2014/main" id="{CDB70247-7BCB-0CDF-876D-5E1678F166CF}"/>
              </a:ext>
            </a:extLst>
          </p:cNvPr>
          <p:cNvSpPr txBox="1">
            <a:spLocks/>
          </p:cNvSpPr>
          <p:nvPr>
            <p:custDataLst>
              <p:tags r:id="rId5"/>
            </p:custDataLst>
          </p:nvPr>
        </p:nvSpPr>
        <p:spPr bwMode="auto">
          <a:xfrm>
            <a:off x="755650" y="3783013"/>
            <a:ext cx="165100" cy="346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B204312-E7DA-4949-9689-362E1B6E38D0}" type="datetime'''''Pr''''''''''''i''''''''''''''''''c''''''''e'''''''">
              <a:rPr lang="en-US" altLang="en-US" sz="1200"/>
              <a:pPr/>
              <a:t>Price</a:t>
            </a:fld>
            <a:endParaRPr lang="en-US" sz="1200" dirty="0"/>
          </a:p>
        </p:txBody>
      </p:sp>
      <p:sp>
        <p:nvSpPr>
          <p:cNvPr id="23" name="Text Placeholder 2">
            <a:extLst>
              <a:ext uri="{FF2B5EF4-FFF2-40B4-BE49-F238E27FC236}">
                <a16:creationId xmlns:a16="http://schemas.microsoft.com/office/drawing/2014/main" id="{CF48E118-1EED-8E39-A80E-461C5E1F9D8A}"/>
              </a:ext>
            </a:extLst>
          </p:cNvPr>
          <p:cNvSpPr txBox="1">
            <a:spLocks/>
          </p:cNvSpPr>
          <p:nvPr>
            <p:custDataLst>
              <p:tags r:id="rId6"/>
            </p:custDataLst>
          </p:nvPr>
        </p:nvSpPr>
        <p:spPr bwMode="auto">
          <a:xfrm>
            <a:off x="4268788" y="5799138"/>
            <a:ext cx="60007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7EED3A3-4864-476F-8264-DE85A52B0DD8}" type="datetime'''''''F''''''''''''ea''''t''''''u''''''r''''''''''e''''''s'">
              <a:rPr lang="en-US" altLang="en-US" sz="1200"/>
              <a:pPr/>
              <a:t>Features</a:t>
            </a:fld>
            <a:endParaRPr lang="en-US" sz="1200" dirty="0"/>
          </a:p>
        </p:txBody>
      </p:sp>
      <p:sp>
        <p:nvSpPr>
          <p:cNvPr id="98" name="Rectangle 97">
            <a:extLst>
              <a:ext uri="{FF2B5EF4-FFF2-40B4-BE49-F238E27FC236}">
                <a16:creationId xmlns:a16="http://schemas.microsoft.com/office/drawing/2014/main" id="{B912AA73-3FD5-3411-C03A-C13F3293A7BA}"/>
              </a:ext>
            </a:extLst>
          </p:cNvPr>
          <p:cNvSpPr/>
          <p:nvPr/>
        </p:nvSpPr>
        <p:spPr>
          <a:xfrm>
            <a:off x="1135064" y="5057447"/>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spcBef>
                <a:spcPct val="0"/>
              </a:spcBef>
            </a:pPr>
            <a:r>
              <a:rPr lang="en-AU" sz="1200" b="1" i="1" dirty="0">
                <a:solidFill>
                  <a:schemeClr val="accent1"/>
                </a:solidFill>
              </a:rPr>
              <a:t>Low price, few features</a:t>
            </a:r>
            <a:endParaRPr lang="en-AU" sz="1200" i="1" dirty="0">
              <a:solidFill>
                <a:schemeClr val="accent4"/>
              </a:solidFill>
            </a:endParaRPr>
          </a:p>
        </p:txBody>
      </p:sp>
      <p:sp>
        <p:nvSpPr>
          <p:cNvPr id="99" name="Rectangle 98">
            <a:extLst>
              <a:ext uri="{FF2B5EF4-FFF2-40B4-BE49-F238E27FC236}">
                <a16:creationId xmlns:a16="http://schemas.microsoft.com/office/drawing/2014/main" id="{495B99DC-C34A-3F48-8649-9A730BA4ACB9}"/>
              </a:ext>
            </a:extLst>
          </p:cNvPr>
          <p:cNvSpPr/>
          <p:nvPr/>
        </p:nvSpPr>
        <p:spPr>
          <a:xfrm>
            <a:off x="1135064" y="2298414"/>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ct val="0"/>
              </a:spcBef>
            </a:pPr>
            <a:r>
              <a:rPr lang="en-AU" sz="1200" b="1" i="1" dirty="0">
                <a:solidFill>
                  <a:schemeClr val="accent1"/>
                </a:solidFill>
              </a:rPr>
              <a:t>High price, few features</a:t>
            </a:r>
            <a:endParaRPr lang="en-AU" sz="1200" i="1" dirty="0">
              <a:solidFill>
                <a:schemeClr val="accent4"/>
              </a:solidFill>
            </a:endParaRPr>
          </a:p>
        </p:txBody>
      </p:sp>
      <p:sp>
        <p:nvSpPr>
          <p:cNvPr id="100" name="Rectangle 99">
            <a:extLst>
              <a:ext uri="{FF2B5EF4-FFF2-40B4-BE49-F238E27FC236}">
                <a16:creationId xmlns:a16="http://schemas.microsoft.com/office/drawing/2014/main" id="{AC2559E5-00CE-E41A-A51E-96A37462CDE6}"/>
              </a:ext>
            </a:extLst>
          </p:cNvPr>
          <p:cNvSpPr/>
          <p:nvPr/>
        </p:nvSpPr>
        <p:spPr>
          <a:xfrm>
            <a:off x="5471859" y="5057446"/>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spcBef>
                <a:spcPct val="0"/>
              </a:spcBef>
            </a:pPr>
            <a:r>
              <a:rPr lang="en-AU" sz="1200" b="1" i="1" dirty="0">
                <a:solidFill>
                  <a:schemeClr val="accent1"/>
                </a:solidFill>
              </a:rPr>
              <a:t>Low price, many features</a:t>
            </a:r>
            <a:endParaRPr lang="en-AU" sz="1200" i="1" dirty="0">
              <a:solidFill>
                <a:schemeClr val="accent4"/>
              </a:solidFill>
            </a:endParaRPr>
          </a:p>
        </p:txBody>
      </p:sp>
      <p:sp>
        <p:nvSpPr>
          <p:cNvPr id="101" name="Rectangle 100">
            <a:extLst>
              <a:ext uri="{FF2B5EF4-FFF2-40B4-BE49-F238E27FC236}">
                <a16:creationId xmlns:a16="http://schemas.microsoft.com/office/drawing/2014/main" id="{7F0DCBC9-DDD2-E139-1AC9-1862DD58142C}"/>
              </a:ext>
            </a:extLst>
          </p:cNvPr>
          <p:cNvSpPr/>
          <p:nvPr/>
        </p:nvSpPr>
        <p:spPr>
          <a:xfrm>
            <a:off x="5461553" y="2298413"/>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ct val="0"/>
              </a:spcBef>
            </a:pPr>
            <a:r>
              <a:rPr lang="en-AU" sz="1200" b="1" i="1" dirty="0">
                <a:solidFill>
                  <a:schemeClr val="accent1"/>
                </a:solidFill>
              </a:rPr>
              <a:t>High price, many features</a:t>
            </a:r>
            <a:endParaRPr lang="en-AU" sz="1200" i="1" dirty="0">
              <a:solidFill>
                <a:schemeClr val="accent4"/>
              </a:solidFill>
            </a:endParaRPr>
          </a:p>
        </p:txBody>
      </p:sp>
      <p:sp>
        <p:nvSpPr>
          <p:cNvPr id="3" name="Rectangle 2">
            <a:extLst>
              <a:ext uri="{FF2B5EF4-FFF2-40B4-BE49-F238E27FC236}">
                <a16:creationId xmlns:a16="http://schemas.microsoft.com/office/drawing/2014/main" id="{70E879BF-B70F-5AE2-BB21-E12B8A4220D4}"/>
              </a:ext>
            </a:extLst>
          </p:cNvPr>
          <p:cNvSpPr/>
          <p:nvPr/>
        </p:nvSpPr>
        <p:spPr>
          <a:xfrm>
            <a:off x="5233772" y="3148553"/>
            <a:ext cx="1138453"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Competitor C</a:t>
            </a:r>
          </a:p>
        </p:txBody>
      </p:sp>
      <p:sp>
        <p:nvSpPr>
          <p:cNvPr id="4" name="Rectangle 3">
            <a:extLst>
              <a:ext uri="{FF2B5EF4-FFF2-40B4-BE49-F238E27FC236}">
                <a16:creationId xmlns:a16="http://schemas.microsoft.com/office/drawing/2014/main" id="{0B8DB536-E316-13D0-80A2-84B1C9B4BF39}"/>
              </a:ext>
            </a:extLst>
          </p:cNvPr>
          <p:cNvSpPr/>
          <p:nvPr/>
        </p:nvSpPr>
        <p:spPr>
          <a:xfrm>
            <a:off x="4902632" y="4158853"/>
            <a:ext cx="1138453"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Competitor D</a:t>
            </a:r>
          </a:p>
        </p:txBody>
      </p:sp>
      <p:sp>
        <p:nvSpPr>
          <p:cNvPr id="11" name="Rectangle 10">
            <a:extLst>
              <a:ext uri="{FF2B5EF4-FFF2-40B4-BE49-F238E27FC236}">
                <a16:creationId xmlns:a16="http://schemas.microsoft.com/office/drawing/2014/main" id="{7C389A82-0DAC-E0AE-9436-22D8C0F99BC6}"/>
              </a:ext>
            </a:extLst>
          </p:cNvPr>
          <p:cNvSpPr/>
          <p:nvPr/>
        </p:nvSpPr>
        <p:spPr>
          <a:xfrm>
            <a:off x="4268788" y="3614748"/>
            <a:ext cx="1138453"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Competitor A</a:t>
            </a:r>
          </a:p>
        </p:txBody>
      </p:sp>
      <p:sp>
        <p:nvSpPr>
          <p:cNvPr id="14" name="Rectangle 13">
            <a:extLst>
              <a:ext uri="{FF2B5EF4-FFF2-40B4-BE49-F238E27FC236}">
                <a16:creationId xmlns:a16="http://schemas.microsoft.com/office/drawing/2014/main" id="{8CB237ED-4ED3-0237-8AF6-0316E3D41EDD}"/>
              </a:ext>
            </a:extLst>
          </p:cNvPr>
          <p:cNvSpPr/>
          <p:nvPr/>
        </p:nvSpPr>
        <p:spPr>
          <a:xfrm>
            <a:off x="1268716" y="4578370"/>
            <a:ext cx="1138453"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Competitor E</a:t>
            </a:r>
          </a:p>
        </p:txBody>
      </p:sp>
      <p:sp>
        <p:nvSpPr>
          <p:cNvPr id="15" name="Rectangle 14">
            <a:extLst>
              <a:ext uri="{FF2B5EF4-FFF2-40B4-BE49-F238E27FC236}">
                <a16:creationId xmlns:a16="http://schemas.microsoft.com/office/drawing/2014/main" id="{25C2E33C-88CD-37B0-A707-E4F4F3B45504}"/>
              </a:ext>
            </a:extLst>
          </p:cNvPr>
          <p:cNvSpPr/>
          <p:nvPr/>
        </p:nvSpPr>
        <p:spPr>
          <a:xfrm>
            <a:off x="3736944" y="4918946"/>
            <a:ext cx="1138453"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Competitor B</a:t>
            </a:r>
          </a:p>
        </p:txBody>
      </p:sp>
    </p:spTree>
    <p:extLst>
      <p:ext uri="{BB962C8B-B14F-4D97-AF65-F5344CB8AC3E}">
        <p14:creationId xmlns:p14="http://schemas.microsoft.com/office/powerpoint/2010/main" val="425599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35839072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Table of Contents</a:t>
            </a:r>
          </a:p>
        </p:txBody>
      </p:sp>
      <p:sp>
        <p:nvSpPr>
          <p:cNvPr id="176" name="Text Placeholder 2">
            <a:extLst>
              <a:ext uri="{FF2B5EF4-FFF2-40B4-BE49-F238E27FC236}">
                <a16:creationId xmlns:a16="http://schemas.microsoft.com/office/drawing/2014/main" id="{22A6A8E4-2D7A-96EC-DBB2-937B466B8E30}"/>
              </a:ext>
            </a:extLst>
          </p:cNvPr>
          <p:cNvSpPr txBox="1">
            <a:spLocks/>
          </p:cNvSpPr>
          <p:nvPr>
            <p:custDataLst>
              <p:tags r:id="rId2"/>
            </p:custDataLst>
          </p:nvPr>
        </p:nvSpPr>
        <p:spPr bwMode="auto">
          <a:xfrm>
            <a:off x="3517900" y="2182813"/>
            <a:ext cx="5157788" cy="477838"/>
          </a:xfrm>
          <a:prstGeom prst="rect">
            <a:avLst/>
          </a:prstGeom>
          <a:solidFill>
            <a:schemeClr val="accent1"/>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b="1" dirty="0">
                <a:solidFill>
                  <a:schemeClr val="tx2"/>
                </a:solidFill>
              </a:rPr>
              <a:t>Customer research and needs analysis</a:t>
            </a:r>
          </a:p>
        </p:txBody>
      </p:sp>
      <p:sp>
        <p:nvSpPr>
          <p:cNvPr id="12" name="Text Placeholder 2">
            <a:hlinkClick r:id="rId10" action="ppaction://hlinksldjump"/>
            <a:extLst>
              <a:ext uri="{FF2B5EF4-FFF2-40B4-BE49-F238E27FC236}">
                <a16:creationId xmlns:a16="http://schemas.microsoft.com/office/drawing/2014/main" id="{BA7557D9-1D59-85A0-DC48-2EDA87CAC197}"/>
              </a:ext>
            </a:extLst>
          </p:cNvPr>
          <p:cNvSpPr txBox="1">
            <a:spLocks/>
          </p:cNvSpPr>
          <p:nvPr>
            <p:custDataLst>
              <p:tags r:id="rId3"/>
            </p:custDataLst>
          </p:nvPr>
        </p:nvSpPr>
        <p:spPr bwMode="auto">
          <a:xfrm>
            <a:off x="3517900" y="2660650"/>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Ideation and </a:t>
            </a:r>
            <a:r>
              <a:rPr lang="en-US"/>
              <a:t>solution prioritization</a:t>
            </a:r>
            <a:endParaRPr lang="en-US" dirty="0"/>
          </a:p>
        </p:txBody>
      </p:sp>
      <p:sp>
        <p:nvSpPr>
          <p:cNvPr id="13" name="Text Placeholder 2">
            <a:hlinkClick r:id="rId11" action="ppaction://hlinksldjump"/>
            <a:extLst>
              <a:ext uri="{FF2B5EF4-FFF2-40B4-BE49-F238E27FC236}">
                <a16:creationId xmlns:a16="http://schemas.microsoft.com/office/drawing/2014/main" id="{A1AF7467-5427-3419-551E-3932B5559E72}"/>
              </a:ext>
            </a:extLst>
          </p:cNvPr>
          <p:cNvSpPr txBox="1">
            <a:spLocks/>
          </p:cNvSpPr>
          <p:nvPr>
            <p:custDataLst>
              <p:tags r:id="rId4"/>
            </p:custDataLst>
          </p:nvPr>
        </p:nvSpPr>
        <p:spPr bwMode="auto">
          <a:xfrm>
            <a:off x="3517900" y="3138488"/>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Product development</a:t>
            </a:r>
          </a:p>
        </p:txBody>
      </p:sp>
      <p:sp>
        <p:nvSpPr>
          <p:cNvPr id="14" name="Text Placeholder 2">
            <a:hlinkClick r:id="rId12" action="ppaction://hlinksldjump"/>
            <a:extLst>
              <a:ext uri="{FF2B5EF4-FFF2-40B4-BE49-F238E27FC236}">
                <a16:creationId xmlns:a16="http://schemas.microsoft.com/office/drawing/2014/main" id="{455A15A2-28EC-6569-8F5B-4FF705D1E502}"/>
              </a:ext>
            </a:extLst>
          </p:cNvPr>
          <p:cNvSpPr txBox="1">
            <a:spLocks/>
          </p:cNvSpPr>
          <p:nvPr>
            <p:custDataLst>
              <p:tags r:id="rId5"/>
            </p:custDataLst>
          </p:nvPr>
        </p:nvSpPr>
        <p:spPr bwMode="auto">
          <a:xfrm>
            <a:off x="3517900" y="3616325"/>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Product positioning strategy</a:t>
            </a:r>
          </a:p>
        </p:txBody>
      </p:sp>
      <p:sp>
        <p:nvSpPr>
          <p:cNvPr id="8" name="Text Placeholder 2">
            <a:hlinkClick r:id="rId13" action="ppaction://hlinksldjump"/>
            <a:extLst>
              <a:ext uri="{FF2B5EF4-FFF2-40B4-BE49-F238E27FC236}">
                <a16:creationId xmlns:a16="http://schemas.microsoft.com/office/drawing/2014/main" id="{24F03161-A22A-19AC-7B9F-5AB98C20E5E6}"/>
              </a:ext>
            </a:extLst>
          </p:cNvPr>
          <p:cNvSpPr txBox="1">
            <a:spLocks/>
          </p:cNvSpPr>
          <p:nvPr>
            <p:custDataLst>
              <p:tags r:id="rId6"/>
            </p:custDataLst>
          </p:nvPr>
        </p:nvSpPr>
        <p:spPr bwMode="auto">
          <a:xfrm>
            <a:off x="3517900" y="409416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Pricing strategy </a:t>
            </a:r>
            <a:r>
              <a:rPr lang="en-US"/>
              <a:t>&amp; optimization</a:t>
            </a:r>
            <a:endParaRPr lang="en-US" dirty="0"/>
          </a:p>
        </p:txBody>
      </p:sp>
    </p:spTree>
    <p:extLst>
      <p:ext uri="{BB962C8B-B14F-4D97-AF65-F5344CB8AC3E}">
        <p14:creationId xmlns:p14="http://schemas.microsoft.com/office/powerpoint/2010/main" val="18094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When positioning the product, we must talk about features in terms of “value for the customer”</a:t>
            </a:r>
          </a:p>
        </p:txBody>
      </p:sp>
      <p:sp>
        <p:nvSpPr>
          <p:cNvPr id="51" name="Rectangle 50">
            <a:extLst>
              <a:ext uri="{FF2B5EF4-FFF2-40B4-BE49-F238E27FC236}">
                <a16:creationId xmlns:a16="http://schemas.microsoft.com/office/drawing/2014/main" id="{DF6224CC-2013-9582-3D5D-249DB3F4B26F}"/>
              </a:ext>
            </a:extLst>
          </p:cNvPr>
          <p:cNvSpPr/>
          <p:nvPr/>
        </p:nvSpPr>
        <p:spPr>
          <a:xfrm>
            <a:off x="458927" y="1531176"/>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89" name="Straight Connector 88">
            <a:extLst>
              <a:ext uri="{FF2B5EF4-FFF2-40B4-BE49-F238E27FC236}">
                <a16:creationId xmlns:a16="http://schemas.microsoft.com/office/drawing/2014/main" id="{72D1A050-E433-88B2-10FF-A9FCF6DE8661}"/>
              </a:ext>
            </a:extLst>
          </p:cNvPr>
          <p:cNvCxnSpPr>
            <a:cxnSpLocks/>
          </p:cNvCxnSpPr>
          <p:nvPr/>
        </p:nvCxnSpPr>
        <p:spPr>
          <a:xfrm>
            <a:off x="5735966" y="1647816"/>
            <a:ext cx="0" cy="4430256"/>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220347F-C983-DA21-7A71-700C0DB0A17F}"/>
              </a:ext>
            </a:extLst>
          </p:cNvPr>
          <p:cNvCxnSpPr>
            <a:cxnSpLocks/>
          </p:cNvCxnSpPr>
          <p:nvPr/>
        </p:nvCxnSpPr>
        <p:spPr>
          <a:xfrm>
            <a:off x="8711617" y="1647816"/>
            <a:ext cx="0" cy="4430256"/>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76C829C1-29C2-2C88-51A2-4992BE4B8F08}"/>
              </a:ext>
            </a:extLst>
          </p:cNvPr>
          <p:cNvGrpSpPr/>
          <p:nvPr/>
        </p:nvGrpSpPr>
        <p:grpSpPr>
          <a:xfrm>
            <a:off x="5963267" y="1691399"/>
            <a:ext cx="2566856" cy="414025"/>
            <a:chOff x="2714510" y="1720817"/>
            <a:chExt cx="2909098" cy="414025"/>
          </a:xfrm>
        </p:grpSpPr>
        <p:sp>
          <p:nvSpPr>
            <p:cNvPr id="114" name="Rectangle 113">
              <a:extLst>
                <a:ext uri="{FF2B5EF4-FFF2-40B4-BE49-F238E27FC236}">
                  <a16:creationId xmlns:a16="http://schemas.microsoft.com/office/drawing/2014/main" id="{F0747FE5-A9EB-8295-06FA-33D81508A59F}"/>
                </a:ext>
              </a:extLst>
            </p:cNvPr>
            <p:cNvSpPr/>
            <p:nvPr/>
          </p:nvSpPr>
          <p:spPr>
            <a:xfrm>
              <a:off x="2714511" y="1720817"/>
              <a:ext cx="2905462" cy="327077"/>
            </a:xfrm>
            <a:prstGeom prst="rect">
              <a:avLst/>
            </a:prstGeom>
          </p:spPr>
          <p:txBody>
            <a:bodyPr wrap="square">
              <a:spAutoFit/>
            </a:bodyPr>
            <a:lstStyle/>
            <a:p>
              <a:pPr algn="ctr">
                <a:lnSpc>
                  <a:spcPct val="120000"/>
                </a:lnSpc>
                <a:buClr>
                  <a:schemeClr val="accent1"/>
                </a:buClr>
              </a:pPr>
              <a:r>
                <a:rPr lang="en-US" sz="1400" b="1" dirty="0"/>
                <a:t>Benefit</a:t>
              </a:r>
            </a:p>
          </p:txBody>
        </p:sp>
        <p:cxnSp>
          <p:nvCxnSpPr>
            <p:cNvPr id="115" name="Straight Connector 114">
              <a:extLst>
                <a:ext uri="{FF2B5EF4-FFF2-40B4-BE49-F238E27FC236}">
                  <a16:creationId xmlns:a16="http://schemas.microsoft.com/office/drawing/2014/main" id="{2054002E-3DA2-2F8A-F55B-770E78ABA56C}"/>
                </a:ext>
              </a:extLst>
            </p:cNvPr>
            <p:cNvCxnSpPr>
              <a:cxnSpLocks/>
            </p:cNvCxnSpPr>
            <p:nvPr/>
          </p:nvCxnSpPr>
          <p:spPr>
            <a:xfrm>
              <a:off x="2714510" y="2134842"/>
              <a:ext cx="290909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51DC97C8-7481-322F-04DD-A0E27CAFE03A}"/>
              </a:ext>
            </a:extLst>
          </p:cNvPr>
          <p:cNvGrpSpPr/>
          <p:nvPr/>
        </p:nvGrpSpPr>
        <p:grpSpPr>
          <a:xfrm>
            <a:off x="8868999" y="1691399"/>
            <a:ext cx="2566856" cy="414025"/>
            <a:chOff x="2714510" y="1720817"/>
            <a:chExt cx="2909098" cy="414025"/>
          </a:xfrm>
        </p:grpSpPr>
        <p:sp>
          <p:nvSpPr>
            <p:cNvPr id="117" name="Rectangle 116">
              <a:extLst>
                <a:ext uri="{FF2B5EF4-FFF2-40B4-BE49-F238E27FC236}">
                  <a16:creationId xmlns:a16="http://schemas.microsoft.com/office/drawing/2014/main" id="{B1DB4230-E171-553F-C491-0547A987CBE6}"/>
                </a:ext>
              </a:extLst>
            </p:cNvPr>
            <p:cNvSpPr/>
            <p:nvPr/>
          </p:nvSpPr>
          <p:spPr>
            <a:xfrm>
              <a:off x="2714511" y="1720817"/>
              <a:ext cx="2905462" cy="327077"/>
            </a:xfrm>
            <a:prstGeom prst="rect">
              <a:avLst/>
            </a:prstGeom>
          </p:spPr>
          <p:txBody>
            <a:bodyPr wrap="square">
              <a:spAutoFit/>
            </a:bodyPr>
            <a:lstStyle/>
            <a:p>
              <a:pPr algn="ctr">
                <a:lnSpc>
                  <a:spcPct val="120000"/>
                </a:lnSpc>
                <a:buClr>
                  <a:schemeClr val="accent1"/>
                </a:buClr>
              </a:pPr>
              <a:r>
                <a:rPr lang="en-US" sz="1400" b="1" dirty="0"/>
                <a:t>Value for Customer</a:t>
              </a:r>
            </a:p>
          </p:txBody>
        </p:sp>
        <p:cxnSp>
          <p:nvCxnSpPr>
            <p:cNvPr id="118" name="Straight Connector 117">
              <a:extLst>
                <a:ext uri="{FF2B5EF4-FFF2-40B4-BE49-F238E27FC236}">
                  <a16:creationId xmlns:a16="http://schemas.microsoft.com/office/drawing/2014/main" id="{96F9C9B9-D84E-C2FB-EBFD-08349F08FF03}"/>
                </a:ext>
              </a:extLst>
            </p:cNvPr>
            <p:cNvCxnSpPr>
              <a:cxnSpLocks/>
            </p:cNvCxnSpPr>
            <p:nvPr/>
          </p:nvCxnSpPr>
          <p:spPr>
            <a:xfrm>
              <a:off x="2714510" y="2134842"/>
              <a:ext cx="290909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379C2FEC-057A-E70B-E900-AB04C3F0FBF5}"/>
              </a:ext>
            </a:extLst>
          </p:cNvPr>
          <p:cNvGrpSpPr/>
          <p:nvPr/>
        </p:nvGrpSpPr>
        <p:grpSpPr>
          <a:xfrm>
            <a:off x="2961224" y="1691399"/>
            <a:ext cx="2566856" cy="414025"/>
            <a:chOff x="2714510" y="1720817"/>
            <a:chExt cx="2909098" cy="414025"/>
          </a:xfrm>
        </p:grpSpPr>
        <p:sp>
          <p:nvSpPr>
            <p:cNvPr id="120" name="Rectangle 119">
              <a:extLst>
                <a:ext uri="{FF2B5EF4-FFF2-40B4-BE49-F238E27FC236}">
                  <a16:creationId xmlns:a16="http://schemas.microsoft.com/office/drawing/2014/main" id="{D610D26D-4702-B160-3EFF-B1DBBE2711F5}"/>
                </a:ext>
              </a:extLst>
            </p:cNvPr>
            <p:cNvSpPr/>
            <p:nvPr/>
          </p:nvSpPr>
          <p:spPr>
            <a:xfrm>
              <a:off x="2714511" y="1720817"/>
              <a:ext cx="2905462" cy="327077"/>
            </a:xfrm>
            <a:prstGeom prst="rect">
              <a:avLst/>
            </a:prstGeom>
          </p:spPr>
          <p:txBody>
            <a:bodyPr wrap="square">
              <a:spAutoFit/>
            </a:bodyPr>
            <a:lstStyle/>
            <a:p>
              <a:pPr algn="ctr">
                <a:lnSpc>
                  <a:spcPct val="120000"/>
                </a:lnSpc>
                <a:buClr>
                  <a:schemeClr val="accent1"/>
                </a:buClr>
              </a:pPr>
              <a:r>
                <a:rPr lang="en-US" sz="1400" b="1" dirty="0"/>
                <a:t>Advantage</a:t>
              </a:r>
            </a:p>
          </p:txBody>
        </p:sp>
        <p:cxnSp>
          <p:nvCxnSpPr>
            <p:cNvPr id="121" name="Straight Connector 120">
              <a:extLst>
                <a:ext uri="{FF2B5EF4-FFF2-40B4-BE49-F238E27FC236}">
                  <a16:creationId xmlns:a16="http://schemas.microsoft.com/office/drawing/2014/main" id="{9593BA8A-4121-4F06-B992-0B6E21F12F96}"/>
                </a:ext>
              </a:extLst>
            </p:cNvPr>
            <p:cNvCxnSpPr>
              <a:cxnSpLocks/>
            </p:cNvCxnSpPr>
            <p:nvPr/>
          </p:nvCxnSpPr>
          <p:spPr>
            <a:xfrm>
              <a:off x="2714510" y="2134842"/>
              <a:ext cx="290909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757FBE88-42E8-EFA0-C7C3-C34077BF88CB}"/>
              </a:ext>
            </a:extLst>
          </p:cNvPr>
          <p:cNvSpPr/>
          <p:nvPr/>
        </p:nvSpPr>
        <p:spPr>
          <a:xfrm>
            <a:off x="587187" y="2888429"/>
            <a:ext cx="2137527" cy="56471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Car brakes</a:t>
            </a:r>
          </a:p>
        </p:txBody>
      </p:sp>
      <p:sp>
        <p:nvSpPr>
          <p:cNvPr id="70" name="Rectangle 69">
            <a:extLst>
              <a:ext uri="{FF2B5EF4-FFF2-40B4-BE49-F238E27FC236}">
                <a16:creationId xmlns:a16="http://schemas.microsoft.com/office/drawing/2014/main" id="{1502F819-E2D1-C27E-E467-A8A8AC65289A}"/>
              </a:ext>
            </a:extLst>
          </p:cNvPr>
          <p:cNvSpPr/>
          <p:nvPr/>
        </p:nvSpPr>
        <p:spPr>
          <a:xfrm>
            <a:off x="587187" y="3543033"/>
            <a:ext cx="2137527" cy="56471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Feature</a:t>
            </a:r>
          </a:p>
        </p:txBody>
      </p:sp>
      <p:sp>
        <p:nvSpPr>
          <p:cNvPr id="76" name="Rectangle 75">
            <a:extLst>
              <a:ext uri="{FF2B5EF4-FFF2-40B4-BE49-F238E27FC236}">
                <a16:creationId xmlns:a16="http://schemas.microsoft.com/office/drawing/2014/main" id="{94165BDE-14C3-3281-0CCE-6578686E77FF}"/>
              </a:ext>
            </a:extLst>
          </p:cNvPr>
          <p:cNvSpPr/>
          <p:nvPr/>
        </p:nvSpPr>
        <p:spPr>
          <a:xfrm>
            <a:off x="587187" y="4197636"/>
            <a:ext cx="2137527" cy="56471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Feature</a:t>
            </a:r>
          </a:p>
        </p:txBody>
      </p:sp>
      <p:sp>
        <p:nvSpPr>
          <p:cNvPr id="82" name="Rectangle 81">
            <a:extLst>
              <a:ext uri="{FF2B5EF4-FFF2-40B4-BE49-F238E27FC236}">
                <a16:creationId xmlns:a16="http://schemas.microsoft.com/office/drawing/2014/main" id="{1C4F2CA4-E345-31AF-E49E-71C54C3F4ABC}"/>
              </a:ext>
            </a:extLst>
          </p:cNvPr>
          <p:cNvSpPr/>
          <p:nvPr/>
        </p:nvSpPr>
        <p:spPr>
          <a:xfrm>
            <a:off x="587187" y="4852240"/>
            <a:ext cx="2137527" cy="56471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Feature</a:t>
            </a:r>
          </a:p>
        </p:txBody>
      </p:sp>
      <p:sp>
        <p:nvSpPr>
          <p:cNvPr id="58" name="Rectangle 57">
            <a:extLst>
              <a:ext uri="{FF2B5EF4-FFF2-40B4-BE49-F238E27FC236}">
                <a16:creationId xmlns:a16="http://schemas.microsoft.com/office/drawing/2014/main" id="{BC2C6962-C01A-222F-9550-286AF78378F1}"/>
              </a:ext>
            </a:extLst>
          </p:cNvPr>
          <p:cNvSpPr/>
          <p:nvPr/>
        </p:nvSpPr>
        <p:spPr>
          <a:xfrm>
            <a:off x="3008070" y="2183196"/>
            <a:ext cx="2519465"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accent1"/>
                </a:solidFill>
              </a:rPr>
              <a:t>What does the feature allow the customer to do?</a:t>
            </a:r>
          </a:p>
        </p:txBody>
      </p:sp>
      <p:sp>
        <p:nvSpPr>
          <p:cNvPr id="59" name="Rectangle 58">
            <a:extLst>
              <a:ext uri="{FF2B5EF4-FFF2-40B4-BE49-F238E27FC236}">
                <a16:creationId xmlns:a16="http://schemas.microsoft.com/office/drawing/2014/main" id="{6383D39D-E084-5550-7631-BA3BC851DF2A}"/>
              </a:ext>
            </a:extLst>
          </p:cNvPr>
          <p:cNvSpPr/>
          <p:nvPr/>
        </p:nvSpPr>
        <p:spPr>
          <a:xfrm>
            <a:off x="5977935" y="2183196"/>
            <a:ext cx="2519465"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accent1"/>
                </a:solidFill>
              </a:rPr>
              <a:t>What does the customer gain from the feature?</a:t>
            </a:r>
          </a:p>
        </p:txBody>
      </p:sp>
      <p:sp>
        <p:nvSpPr>
          <p:cNvPr id="60" name="Rectangle 59">
            <a:extLst>
              <a:ext uri="{FF2B5EF4-FFF2-40B4-BE49-F238E27FC236}">
                <a16:creationId xmlns:a16="http://schemas.microsoft.com/office/drawing/2014/main" id="{B5203BB8-8946-EEAB-5E69-27A4A315AA03}"/>
              </a:ext>
            </a:extLst>
          </p:cNvPr>
          <p:cNvSpPr/>
          <p:nvPr/>
        </p:nvSpPr>
        <p:spPr>
          <a:xfrm>
            <a:off x="8947799" y="2183196"/>
            <a:ext cx="2519465"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accent1"/>
                </a:solidFill>
              </a:rPr>
              <a:t>Why is this important for the customer?</a:t>
            </a:r>
          </a:p>
        </p:txBody>
      </p:sp>
      <p:sp>
        <p:nvSpPr>
          <p:cNvPr id="65" name="Rectangle 64">
            <a:extLst>
              <a:ext uri="{FF2B5EF4-FFF2-40B4-BE49-F238E27FC236}">
                <a16:creationId xmlns:a16="http://schemas.microsoft.com/office/drawing/2014/main" id="{FC8B0D7A-F984-00F1-0AB6-D84E79B61B1A}"/>
              </a:ext>
            </a:extLst>
          </p:cNvPr>
          <p:cNvSpPr/>
          <p:nvPr/>
        </p:nvSpPr>
        <p:spPr>
          <a:xfrm>
            <a:off x="2882096" y="2888429"/>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Slow down and stop the car whenever you need do</a:t>
            </a:r>
          </a:p>
        </p:txBody>
      </p:sp>
      <p:sp>
        <p:nvSpPr>
          <p:cNvPr id="66" name="Rectangle 65">
            <a:extLst>
              <a:ext uri="{FF2B5EF4-FFF2-40B4-BE49-F238E27FC236}">
                <a16:creationId xmlns:a16="http://schemas.microsoft.com/office/drawing/2014/main" id="{DFB8FB8C-B389-69B5-541B-8A62824C939D}"/>
              </a:ext>
            </a:extLst>
          </p:cNvPr>
          <p:cNvSpPr/>
          <p:nvPr/>
        </p:nvSpPr>
        <p:spPr>
          <a:xfrm>
            <a:off x="5851961" y="2888429"/>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Prevent accidents</a:t>
            </a:r>
          </a:p>
        </p:txBody>
      </p:sp>
      <p:sp>
        <p:nvSpPr>
          <p:cNvPr id="67" name="Rectangle 66">
            <a:extLst>
              <a:ext uri="{FF2B5EF4-FFF2-40B4-BE49-F238E27FC236}">
                <a16:creationId xmlns:a16="http://schemas.microsoft.com/office/drawing/2014/main" id="{159FA59C-6970-52E4-9496-4C85E168F7FD}"/>
              </a:ext>
            </a:extLst>
          </p:cNvPr>
          <p:cNvSpPr/>
          <p:nvPr/>
        </p:nvSpPr>
        <p:spPr>
          <a:xfrm>
            <a:off x="8821825" y="2888429"/>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Reduce risk of death, and save time / money on repairs</a:t>
            </a:r>
          </a:p>
        </p:txBody>
      </p:sp>
      <p:sp>
        <p:nvSpPr>
          <p:cNvPr id="71" name="Rectangle 70">
            <a:extLst>
              <a:ext uri="{FF2B5EF4-FFF2-40B4-BE49-F238E27FC236}">
                <a16:creationId xmlns:a16="http://schemas.microsoft.com/office/drawing/2014/main" id="{27843181-A368-072B-AB13-F1536813EB5D}"/>
              </a:ext>
            </a:extLst>
          </p:cNvPr>
          <p:cNvSpPr/>
          <p:nvPr/>
        </p:nvSpPr>
        <p:spPr>
          <a:xfrm>
            <a:off x="2882096" y="3543033"/>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72" name="Rectangle 71">
            <a:extLst>
              <a:ext uri="{FF2B5EF4-FFF2-40B4-BE49-F238E27FC236}">
                <a16:creationId xmlns:a16="http://schemas.microsoft.com/office/drawing/2014/main" id="{0D943C32-1C01-6E58-FD7E-3F830CF7B9E6}"/>
              </a:ext>
            </a:extLst>
          </p:cNvPr>
          <p:cNvSpPr/>
          <p:nvPr/>
        </p:nvSpPr>
        <p:spPr>
          <a:xfrm>
            <a:off x="5851961" y="3543033"/>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73" name="Rectangle 72">
            <a:extLst>
              <a:ext uri="{FF2B5EF4-FFF2-40B4-BE49-F238E27FC236}">
                <a16:creationId xmlns:a16="http://schemas.microsoft.com/office/drawing/2014/main" id="{C530F397-99B6-F632-994F-C99D4437AA1E}"/>
              </a:ext>
            </a:extLst>
          </p:cNvPr>
          <p:cNvSpPr/>
          <p:nvPr/>
        </p:nvSpPr>
        <p:spPr>
          <a:xfrm>
            <a:off x="8821825" y="3543033"/>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77" name="Rectangle 76">
            <a:extLst>
              <a:ext uri="{FF2B5EF4-FFF2-40B4-BE49-F238E27FC236}">
                <a16:creationId xmlns:a16="http://schemas.microsoft.com/office/drawing/2014/main" id="{CD64C3D9-7BEE-0B3D-DBB4-02FE40F1794D}"/>
              </a:ext>
            </a:extLst>
          </p:cNvPr>
          <p:cNvSpPr/>
          <p:nvPr/>
        </p:nvSpPr>
        <p:spPr>
          <a:xfrm>
            <a:off x="2882096" y="4197636"/>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78" name="Rectangle 77">
            <a:extLst>
              <a:ext uri="{FF2B5EF4-FFF2-40B4-BE49-F238E27FC236}">
                <a16:creationId xmlns:a16="http://schemas.microsoft.com/office/drawing/2014/main" id="{278EEEC0-B096-D5B3-D691-F5A1E1FF2C70}"/>
              </a:ext>
            </a:extLst>
          </p:cNvPr>
          <p:cNvSpPr/>
          <p:nvPr/>
        </p:nvSpPr>
        <p:spPr>
          <a:xfrm>
            <a:off x="5851961" y="4197636"/>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79" name="Rectangle 78">
            <a:extLst>
              <a:ext uri="{FF2B5EF4-FFF2-40B4-BE49-F238E27FC236}">
                <a16:creationId xmlns:a16="http://schemas.microsoft.com/office/drawing/2014/main" id="{5F75F995-3D47-112E-6287-7866008E8E4B}"/>
              </a:ext>
            </a:extLst>
          </p:cNvPr>
          <p:cNvSpPr/>
          <p:nvPr/>
        </p:nvSpPr>
        <p:spPr>
          <a:xfrm>
            <a:off x="8821825" y="4197636"/>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83" name="Rectangle 82">
            <a:extLst>
              <a:ext uri="{FF2B5EF4-FFF2-40B4-BE49-F238E27FC236}">
                <a16:creationId xmlns:a16="http://schemas.microsoft.com/office/drawing/2014/main" id="{3ABADCD4-FF1C-C54A-0E0D-3B3097F5DE0D}"/>
              </a:ext>
            </a:extLst>
          </p:cNvPr>
          <p:cNvSpPr/>
          <p:nvPr/>
        </p:nvSpPr>
        <p:spPr>
          <a:xfrm>
            <a:off x="2882096" y="485224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84" name="Rectangle 83">
            <a:extLst>
              <a:ext uri="{FF2B5EF4-FFF2-40B4-BE49-F238E27FC236}">
                <a16:creationId xmlns:a16="http://schemas.microsoft.com/office/drawing/2014/main" id="{072F65DD-761E-CB6C-2370-55395DE8B69A}"/>
              </a:ext>
            </a:extLst>
          </p:cNvPr>
          <p:cNvSpPr/>
          <p:nvPr/>
        </p:nvSpPr>
        <p:spPr>
          <a:xfrm>
            <a:off x="5851961" y="485224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85" name="Rectangle 84">
            <a:extLst>
              <a:ext uri="{FF2B5EF4-FFF2-40B4-BE49-F238E27FC236}">
                <a16:creationId xmlns:a16="http://schemas.microsoft.com/office/drawing/2014/main" id="{1DB6C98E-6F79-17A6-635A-6045DC8600BA}"/>
              </a:ext>
            </a:extLst>
          </p:cNvPr>
          <p:cNvSpPr/>
          <p:nvPr/>
        </p:nvSpPr>
        <p:spPr>
          <a:xfrm>
            <a:off x="8821825" y="485224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cxnSp>
        <p:nvCxnSpPr>
          <p:cNvPr id="100" name="Straight Connector 99">
            <a:extLst>
              <a:ext uri="{FF2B5EF4-FFF2-40B4-BE49-F238E27FC236}">
                <a16:creationId xmlns:a16="http://schemas.microsoft.com/office/drawing/2014/main" id="{C1840498-FBE7-0B6E-7CB1-E9D5AAAF58AE}"/>
              </a:ext>
            </a:extLst>
          </p:cNvPr>
          <p:cNvCxnSpPr>
            <a:cxnSpLocks/>
          </p:cNvCxnSpPr>
          <p:nvPr/>
        </p:nvCxnSpPr>
        <p:spPr>
          <a:xfrm>
            <a:off x="587188" y="2820333"/>
            <a:ext cx="1101762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13CB297-C275-EE25-C066-B8C9310826B7}"/>
              </a:ext>
            </a:extLst>
          </p:cNvPr>
          <p:cNvCxnSpPr>
            <a:cxnSpLocks/>
          </p:cNvCxnSpPr>
          <p:nvPr/>
        </p:nvCxnSpPr>
        <p:spPr>
          <a:xfrm>
            <a:off x="587188" y="3498087"/>
            <a:ext cx="1101762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471849F-70B4-DFA4-20BF-3E061FC2ED22}"/>
              </a:ext>
            </a:extLst>
          </p:cNvPr>
          <p:cNvCxnSpPr>
            <a:cxnSpLocks/>
          </p:cNvCxnSpPr>
          <p:nvPr/>
        </p:nvCxnSpPr>
        <p:spPr>
          <a:xfrm>
            <a:off x="575613" y="4152691"/>
            <a:ext cx="1101762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F3A6776-37FE-849B-B5C9-E5A4B69FD67C}"/>
              </a:ext>
            </a:extLst>
          </p:cNvPr>
          <p:cNvCxnSpPr>
            <a:cxnSpLocks/>
          </p:cNvCxnSpPr>
          <p:nvPr/>
        </p:nvCxnSpPr>
        <p:spPr>
          <a:xfrm>
            <a:off x="587188" y="4807294"/>
            <a:ext cx="1101762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22F4F259-2E41-D8E2-BF0A-44BB6B68421C}"/>
              </a:ext>
            </a:extLst>
          </p:cNvPr>
          <p:cNvSpPr/>
          <p:nvPr/>
        </p:nvSpPr>
        <p:spPr>
          <a:xfrm>
            <a:off x="575611" y="5513360"/>
            <a:ext cx="2137527" cy="564712"/>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Feature</a:t>
            </a:r>
          </a:p>
        </p:txBody>
      </p:sp>
      <p:sp>
        <p:nvSpPr>
          <p:cNvPr id="126" name="Rectangle 125">
            <a:extLst>
              <a:ext uri="{FF2B5EF4-FFF2-40B4-BE49-F238E27FC236}">
                <a16:creationId xmlns:a16="http://schemas.microsoft.com/office/drawing/2014/main" id="{38CD905F-61EC-A522-5BE7-F6627B500A31}"/>
              </a:ext>
            </a:extLst>
          </p:cNvPr>
          <p:cNvSpPr/>
          <p:nvPr/>
        </p:nvSpPr>
        <p:spPr>
          <a:xfrm>
            <a:off x="2870520" y="551336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127" name="Rectangle 126">
            <a:extLst>
              <a:ext uri="{FF2B5EF4-FFF2-40B4-BE49-F238E27FC236}">
                <a16:creationId xmlns:a16="http://schemas.microsoft.com/office/drawing/2014/main" id="{01E570CC-03AC-2A9C-0985-7BDBEF1252F9}"/>
              </a:ext>
            </a:extLst>
          </p:cNvPr>
          <p:cNvSpPr/>
          <p:nvPr/>
        </p:nvSpPr>
        <p:spPr>
          <a:xfrm>
            <a:off x="5840385" y="551336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sp>
        <p:nvSpPr>
          <p:cNvPr id="128" name="Rectangle 127">
            <a:extLst>
              <a:ext uri="{FF2B5EF4-FFF2-40B4-BE49-F238E27FC236}">
                <a16:creationId xmlns:a16="http://schemas.microsoft.com/office/drawing/2014/main" id="{28C6C4E9-46C7-A834-B99D-A1F574FC439B}"/>
              </a:ext>
            </a:extLst>
          </p:cNvPr>
          <p:cNvSpPr/>
          <p:nvPr/>
        </p:nvSpPr>
        <p:spPr>
          <a:xfrm>
            <a:off x="8810249" y="5513360"/>
            <a:ext cx="2771412" cy="564712"/>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rPr>
              <a:t>Insert your own text</a:t>
            </a:r>
          </a:p>
        </p:txBody>
      </p:sp>
      <p:cxnSp>
        <p:nvCxnSpPr>
          <p:cNvPr id="129" name="Straight Connector 128">
            <a:extLst>
              <a:ext uri="{FF2B5EF4-FFF2-40B4-BE49-F238E27FC236}">
                <a16:creationId xmlns:a16="http://schemas.microsoft.com/office/drawing/2014/main" id="{4395B384-5B01-F28D-7FDC-779926DB5986}"/>
              </a:ext>
            </a:extLst>
          </p:cNvPr>
          <p:cNvCxnSpPr>
            <a:cxnSpLocks/>
          </p:cNvCxnSpPr>
          <p:nvPr/>
        </p:nvCxnSpPr>
        <p:spPr>
          <a:xfrm>
            <a:off x="575612" y="5468414"/>
            <a:ext cx="11017624"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73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Finally, we must pick a market “frame of reference” that makes the value obvious to our target customers</a:t>
            </a:r>
          </a:p>
        </p:txBody>
      </p:sp>
      <p:sp>
        <p:nvSpPr>
          <p:cNvPr id="8" name="Rectangle 7">
            <a:extLst>
              <a:ext uri="{FF2B5EF4-FFF2-40B4-BE49-F238E27FC236}">
                <a16:creationId xmlns:a16="http://schemas.microsoft.com/office/drawing/2014/main" id="{6DF42BE1-1E31-CADD-9993-6D79DE9AEDFD}"/>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19DDCE40-99E1-439D-D5DA-579DA03B5F19}"/>
              </a:ext>
            </a:extLst>
          </p:cNvPr>
          <p:cNvSpPr/>
          <p:nvPr/>
        </p:nvSpPr>
        <p:spPr>
          <a:xfrm>
            <a:off x="585639"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 Head-to-Head</a:t>
            </a:r>
          </a:p>
        </p:txBody>
      </p:sp>
      <p:grpSp>
        <p:nvGrpSpPr>
          <p:cNvPr id="23" name="Group 22">
            <a:extLst>
              <a:ext uri="{FF2B5EF4-FFF2-40B4-BE49-F238E27FC236}">
                <a16:creationId xmlns:a16="http://schemas.microsoft.com/office/drawing/2014/main" id="{1EB895C2-5AC8-6FAB-5ADD-02AB7D7022BC}"/>
              </a:ext>
            </a:extLst>
          </p:cNvPr>
          <p:cNvGrpSpPr/>
          <p:nvPr/>
        </p:nvGrpSpPr>
        <p:grpSpPr>
          <a:xfrm>
            <a:off x="4113812" y="1643846"/>
            <a:ext cx="3947282" cy="4384814"/>
            <a:chOff x="4113812" y="2381692"/>
            <a:chExt cx="3947282" cy="3646968"/>
          </a:xfrm>
        </p:grpSpPr>
        <p:cxnSp>
          <p:nvCxnSpPr>
            <p:cNvPr id="17" name="Straight Connector 16">
              <a:extLst>
                <a:ext uri="{FF2B5EF4-FFF2-40B4-BE49-F238E27FC236}">
                  <a16:creationId xmlns:a16="http://schemas.microsoft.com/office/drawing/2014/main" id="{A7783513-FD1D-EE33-E5DF-EF312AE0F2EC}"/>
                </a:ext>
              </a:extLst>
            </p:cNvPr>
            <p:cNvCxnSpPr>
              <a:cxnSpLocks/>
            </p:cNvCxnSpPr>
            <p:nvPr/>
          </p:nvCxnSpPr>
          <p:spPr>
            <a:xfrm flipV="1">
              <a:off x="4113812" y="2381693"/>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F9AD9F-C1CE-047B-8987-21220825433C}"/>
                </a:ext>
              </a:extLst>
            </p:cNvPr>
            <p:cNvCxnSpPr>
              <a:cxnSpLocks/>
            </p:cNvCxnSpPr>
            <p:nvPr/>
          </p:nvCxnSpPr>
          <p:spPr>
            <a:xfrm flipV="1">
              <a:off x="8061094" y="2381692"/>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19C01FCB-BADD-FBD4-166C-1E6FDDB5679B}"/>
              </a:ext>
            </a:extLst>
          </p:cNvPr>
          <p:cNvSpPr/>
          <p:nvPr/>
        </p:nvSpPr>
        <p:spPr>
          <a:xfrm>
            <a:off x="585640" y="2370883"/>
            <a:ext cx="3348408"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accent1"/>
                </a:solidFill>
              </a:rPr>
              <a:t>What is it?</a:t>
            </a:r>
          </a:p>
          <a:p>
            <a:pPr marL="285750" indent="-285750">
              <a:spcAft>
                <a:spcPts val="300"/>
              </a:spcAft>
              <a:buClr>
                <a:schemeClr val="accent1"/>
              </a:buClr>
              <a:buFont typeface="Arial" panose="020B0604020202020204" pitchFamily="34" charset="0"/>
              <a:buChar char="•"/>
            </a:pPr>
            <a:r>
              <a:rPr lang="en-US" sz="1400" dirty="0">
                <a:solidFill>
                  <a:schemeClr val="tx1"/>
                </a:solidFill>
              </a:rPr>
              <a:t>Position to win in an existing market</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accent1"/>
                </a:solidFill>
              </a:rPr>
              <a:t>When should we use it?</a:t>
            </a:r>
          </a:p>
          <a:p>
            <a:pPr marL="285750" indent="-285750">
              <a:spcAft>
                <a:spcPts val="300"/>
              </a:spcAft>
              <a:buClr>
                <a:schemeClr val="accent1"/>
              </a:buClr>
              <a:buFont typeface="Arial" panose="020B0604020202020204" pitchFamily="34" charset="0"/>
              <a:buChar char="•"/>
            </a:pPr>
            <a:r>
              <a:rPr lang="en-US" sz="1400" dirty="0">
                <a:solidFill>
                  <a:schemeClr val="tx1"/>
                </a:solidFill>
              </a:rPr>
              <a:t>We are already a leader in the market</a:t>
            </a:r>
          </a:p>
          <a:p>
            <a:pPr marL="285750" indent="-285750">
              <a:spcAft>
                <a:spcPts val="300"/>
              </a:spcAft>
              <a:buClr>
                <a:schemeClr val="accent1"/>
              </a:buClr>
              <a:buFont typeface="Arial" panose="020B0604020202020204" pitchFamily="34" charset="0"/>
              <a:buChar char="•"/>
            </a:pPr>
            <a:r>
              <a:rPr lang="en-US" sz="1400" dirty="0">
                <a:solidFill>
                  <a:schemeClr val="tx1"/>
                </a:solidFill>
              </a:rPr>
              <a:t>There is no market leader established</a:t>
            </a:r>
          </a:p>
          <a:p>
            <a:pPr marL="285750" indent="-285750">
              <a:spcAft>
                <a:spcPts val="300"/>
              </a:spcAft>
              <a:buClr>
                <a:schemeClr val="accent1"/>
              </a:buClr>
              <a:buFont typeface="Arial" panose="020B0604020202020204" pitchFamily="34" charset="0"/>
              <a:buChar char="•"/>
            </a:pPr>
            <a:r>
              <a:rPr lang="en-US" sz="1400" dirty="0">
                <a:solidFill>
                  <a:schemeClr val="tx1"/>
                </a:solidFill>
              </a:rPr>
              <a:t>A market shift has enabled us to compete with the market leader</a:t>
            </a:r>
          </a:p>
          <a:p>
            <a:pPr>
              <a:spcAft>
                <a:spcPts val="300"/>
              </a:spcAft>
              <a:buClr>
                <a:schemeClr val="accent1"/>
              </a:buClr>
            </a:pPr>
            <a:endParaRPr lang="en-US" sz="1400" b="1" dirty="0">
              <a:solidFill>
                <a:schemeClr val="accent1"/>
              </a:solidFill>
            </a:endParaRPr>
          </a:p>
          <a:p>
            <a:pPr>
              <a:spcAft>
                <a:spcPts val="300"/>
              </a:spcAft>
              <a:buClr>
                <a:schemeClr val="accent1"/>
              </a:buClr>
            </a:pPr>
            <a:r>
              <a:rPr lang="en-US" sz="1400" b="1" dirty="0">
                <a:solidFill>
                  <a:schemeClr val="accent1"/>
                </a:solidFill>
              </a:rPr>
              <a:t>How to use this frame of reference</a:t>
            </a:r>
          </a:p>
          <a:p>
            <a:pPr marL="285750" indent="-285750">
              <a:spcAft>
                <a:spcPts val="300"/>
              </a:spcAft>
              <a:buClr>
                <a:schemeClr val="accent1"/>
              </a:buClr>
              <a:buFont typeface="Arial" panose="020B0604020202020204" pitchFamily="34" charset="0"/>
              <a:buChar char="•"/>
            </a:pPr>
            <a:r>
              <a:rPr lang="en-US" sz="1400" dirty="0">
                <a:solidFill>
                  <a:schemeClr val="tx1"/>
                </a:solidFill>
              </a:rPr>
              <a:t>Determine whether market category exists in the mind of customers</a:t>
            </a:r>
          </a:p>
          <a:p>
            <a:pPr marL="285750" indent="-285750">
              <a:spcAft>
                <a:spcPts val="300"/>
              </a:spcAft>
              <a:buClr>
                <a:schemeClr val="accent1"/>
              </a:buClr>
              <a:buFont typeface="Arial" panose="020B0604020202020204" pitchFamily="34" charset="0"/>
              <a:buChar char="•"/>
            </a:pPr>
            <a:r>
              <a:rPr lang="en-US" sz="1400" dirty="0">
                <a:solidFill>
                  <a:schemeClr val="tx1"/>
                </a:solidFill>
              </a:rPr>
              <a:t>Determine whether we can compete with the market leader and/or other new competitors</a:t>
            </a: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p:txBody>
      </p:sp>
      <p:sp>
        <p:nvSpPr>
          <p:cNvPr id="20" name="Rectangle 19">
            <a:extLst>
              <a:ext uri="{FF2B5EF4-FFF2-40B4-BE49-F238E27FC236}">
                <a16:creationId xmlns:a16="http://schemas.microsoft.com/office/drawing/2014/main" id="{E635BA4D-4AB1-7467-4D61-88BE366734F2}"/>
              </a:ext>
            </a:extLst>
          </p:cNvPr>
          <p:cNvSpPr/>
          <p:nvPr/>
        </p:nvSpPr>
        <p:spPr>
          <a:xfrm>
            <a:off x="8252434" y="2370883"/>
            <a:ext cx="3348408"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accent1"/>
                </a:solidFill>
              </a:rPr>
              <a:t>What is it?</a:t>
            </a:r>
          </a:p>
          <a:p>
            <a:pPr marL="285750" indent="-285750">
              <a:spcAft>
                <a:spcPts val="300"/>
              </a:spcAft>
              <a:buClr>
                <a:schemeClr val="accent1"/>
              </a:buClr>
              <a:buFont typeface="Arial" panose="020B0604020202020204" pitchFamily="34" charset="0"/>
              <a:buChar char="•"/>
            </a:pPr>
            <a:r>
              <a:rPr lang="en-US" sz="1400" dirty="0">
                <a:solidFill>
                  <a:schemeClr val="tx1"/>
                </a:solidFill>
              </a:rPr>
              <a:t>Create a new market and position to win</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accent1"/>
                </a:solidFill>
              </a:rPr>
              <a:t>When should we use it?</a:t>
            </a:r>
          </a:p>
          <a:p>
            <a:pPr marL="285750" indent="-285750">
              <a:spcAft>
                <a:spcPts val="300"/>
              </a:spcAft>
              <a:buClr>
                <a:schemeClr val="accent1"/>
              </a:buClr>
              <a:buFont typeface="Arial" panose="020B0604020202020204" pitchFamily="34" charset="0"/>
              <a:buChar char="•"/>
            </a:pPr>
            <a:r>
              <a:rPr lang="en-US" sz="1400" dirty="0">
                <a:solidFill>
                  <a:schemeClr val="tx1"/>
                </a:solidFill>
              </a:rPr>
              <a:t>When there is a new paradigm shift in the market (e.g. new technology)</a:t>
            </a:r>
          </a:p>
          <a:p>
            <a:pPr marL="285750" indent="-285750">
              <a:spcAft>
                <a:spcPts val="300"/>
              </a:spcAft>
              <a:buClr>
                <a:schemeClr val="accent1"/>
              </a:buClr>
              <a:buFont typeface="Arial" panose="020B0604020202020204" pitchFamily="34" charset="0"/>
              <a:buChar char="•"/>
            </a:pPr>
            <a:r>
              <a:rPr lang="en-US" sz="1400" dirty="0">
                <a:solidFill>
                  <a:schemeClr val="tx1"/>
                </a:solidFill>
              </a:rPr>
              <a:t>Only use as a last resort</a:t>
            </a:r>
          </a:p>
          <a:p>
            <a:pPr>
              <a:spcAft>
                <a:spcPts val="300"/>
              </a:spcAft>
              <a:buClr>
                <a:schemeClr val="accent1"/>
              </a:buClr>
            </a:pPr>
            <a:endParaRPr lang="en-US" sz="1400" b="1" dirty="0">
              <a:solidFill>
                <a:schemeClr val="accent1"/>
              </a:solidFill>
            </a:endParaRPr>
          </a:p>
          <a:p>
            <a:pPr>
              <a:spcAft>
                <a:spcPts val="300"/>
              </a:spcAft>
              <a:buClr>
                <a:schemeClr val="accent1"/>
              </a:buClr>
            </a:pPr>
            <a:r>
              <a:rPr lang="en-US" sz="1400" b="1" dirty="0">
                <a:solidFill>
                  <a:schemeClr val="accent1"/>
                </a:solidFill>
              </a:rPr>
              <a:t>How to use this frame of reference</a:t>
            </a:r>
          </a:p>
          <a:p>
            <a:pPr marL="285750" indent="-285750">
              <a:spcAft>
                <a:spcPts val="300"/>
              </a:spcAft>
              <a:buClr>
                <a:schemeClr val="accent1"/>
              </a:buClr>
              <a:buFont typeface="Arial" panose="020B0604020202020204" pitchFamily="34" charset="0"/>
              <a:buChar char="•"/>
            </a:pPr>
            <a:r>
              <a:rPr lang="en-US" sz="1400" dirty="0">
                <a:solidFill>
                  <a:schemeClr val="tx1"/>
                </a:solidFill>
              </a:rPr>
              <a:t>Articulate to customers why the new category should exist and how it is different</a:t>
            </a:r>
          </a:p>
          <a:p>
            <a:pPr marL="285750" indent="-285750">
              <a:spcAft>
                <a:spcPts val="300"/>
              </a:spcAft>
              <a:buClr>
                <a:schemeClr val="accent1"/>
              </a:buClr>
              <a:buFont typeface="Arial" panose="020B0604020202020204" pitchFamily="34" charset="0"/>
              <a:buChar char="•"/>
            </a:pPr>
            <a:r>
              <a:rPr lang="en-US" sz="1400" dirty="0">
                <a:solidFill>
                  <a:schemeClr val="tx1"/>
                </a:solidFill>
              </a:rPr>
              <a:t>Position ourselves as the leader within this new category</a:t>
            </a:r>
          </a:p>
          <a:p>
            <a:pPr>
              <a:spcAft>
                <a:spcPts val="300"/>
              </a:spcAft>
              <a:buClr>
                <a:schemeClr val="accent1"/>
              </a:buClr>
            </a:pP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p:txBody>
      </p:sp>
      <p:sp>
        <p:nvSpPr>
          <p:cNvPr id="21" name="Rectangle 20">
            <a:extLst>
              <a:ext uri="{FF2B5EF4-FFF2-40B4-BE49-F238E27FC236}">
                <a16:creationId xmlns:a16="http://schemas.microsoft.com/office/drawing/2014/main" id="{7B2AEAA8-B570-2C49-8118-FA9A20ED34D4}"/>
              </a:ext>
            </a:extLst>
          </p:cNvPr>
          <p:cNvSpPr/>
          <p:nvPr/>
        </p:nvSpPr>
        <p:spPr>
          <a:xfrm>
            <a:off x="4293577" y="2370883"/>
            <a:ext cx="3473868"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accent1"/>
                </a:solidFill>
              </a:rPr>
              <a:t>What is it?</a:t>
            </a:r>
          </a:p>
          <a:p>
            <a:pPr marL="285750" indent="-285750">
              <a:spcAft>
                <a:spcPts val="300"/>
              </a:spcAft>
              <a:buClr>
                <a:schemeClr val="accent1"/>
              </a:buClr>
              <a:buFont typeface="Arial" panose="020B0604020202020204" pitchFamily="34" charset="0"/>
              <a:buChar char="•"/>
            </a:pPr>
            <a:r>
              <a:rPr lang="en-US" sz="1400" dirty="0">
                <a:solidFill>
                  <a:schemeClr val="tx1"/>
                </a:solidFill>
              </a:rPr>
              <a:t>Target a sub-segment that is underserved by existing competitors</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accent1"/>
                </a:solidFill>
              </a:rPr>
              <a:t>When should we use it?</a:t>
            </a:r>
          </a:p>
          <a:p>
            <a:pPr marL="285750" indent="-285750">
              <a:spcAft>
                <a:spcPts val="300"/>
              </a:spcAft>
              <a:buClr>
                <a:schemeClr val="accent1"/>
              </a:buClr>
              <a:buFont typeface="Arial" panose="020B0604020202020204" pitchFamily="34" charset="0"/>
              <a:buChar char="•"/>
            </a:pPr>
            <a:r>
              <a:rPr lang="en-US" sz="1400" dirty="0">
                <a:solidFill>
                  <a:schemeClr val="tx1"/>
                </a:solidFill>
              </a:rPr>
              <a:t>There is a clear market leader</a:t>
            </a:r>
          </a:p>
          <a:p>
            <a:pPr marL="285750" indent="-285750">
              <a:spcAft>
                <a:spcPts val="300"/>
              </a:spcAft>
              <a:buClr>
                <a:schemeClr val="accent1"/>
              </a:buClr>
              <a:buFont typeface="Arial" panose="020B0604020202020204" pitchFamily="34" charset="0"/>
              <a:buChar char="•"/>
            </a:pPr>
            <a:r>
              <a:rPr lang="en-US" sz="1400" dirty="0">
                <a:solidFill>
                  <a:schemeClr val="tx1"/>
                </a:solidFill>
              </a:rPr>
              <a:t>There is a clearly definable segment of customers with unmet needs</a:t>
            </a:r>
          </a:p>
          <a:p>
            <a:pPr>
              <a:spcAft>
                <a:spcPts val="300"/>
              </a:spcAft>
              <a:buClr>
                <a:schemeClr val="accent1"/>
              </a:buClr>
            </a:pPr>
            <a:endParaRPr lang="en-US" sz="1400" b="1" dirty="0">
              <a:solidFill>
                <a:schemeClr val="accent1"/>
              </a:solidFill>
            </a:endParaRPr>
          </a:p>
          <a:p>
            <a:pPr>
              <a:spcAft>
                <a:spcPts val="300"/>
              </a:spcAft>
              <a:buClr>
                <a:schemeClr val="accent1"/>
              </a:buClr>
            </a:pPr>
            <a:r>
              <a:rPr lang="en-US" sz="1400" b="1" dirty="0">
                <a:solidFill>
                  <a:schemeClr val="accent1"/>
                </a:solidFill>
              </a:rPr>
              <a:t>How to use this frame of reference</a:t>
            </a:r>
          </a:p>
          <a:p>
            <a:pPr marL="285750" indent="-285750">
              <a:spcAft>
                <a:spcPts val="300"/>
              </a:spcAft>
              <a:buClr>
                <a:schemeClr val="accent1"/>
              </a:buClr>
              <a:buFont typeface="Arial" panose="020B0604020202020204" pitchFamily="34" charset="0"/>
              <a:buChar char="•"/>
            </a:pPr>
            <a:r>
              <a:rPr lang="en-US" sz="1400" dirty="0">
                <a:solidFill>
                  <a:schemeClr val="tx1"/>
                </a:solidFill>
              </a:rPr>
              <a:t>Determine whether our product meets the needs of this unmet customer segment</a:t>
            </a:r>
          </a:p>
          <a:p>
            <a:pPr marL="285750" indent="-285750">
              <a:spcAft>
                <a:spcPts val="300"/>
              </a:spcAft>
              <a:buClr>
                <a:schemeClr val="accent1"/>
              </a:buClr>
              <a:buFont typeface="Arial" panose="020B0604020202020204" pitchFamily="34" charset="0"/>
              <a:buChar char="•"/>
            </a:pPr>
            <a:r>
              <a:rPr lang="en-US" sz="1400" dirty="0">
                <a:solidFill>
                  <a:schemeClr val="tx1"/>
                </a:solidFill>
              </a:rPr>
              <a:t>Determine how we would respond if the market leader started competing</a:t>
            </a: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endParaRPr lang="en-US" sz="1400" dirty="0">
              <a:solidFill>
                <a:schemeClr val="tx1"/>
              </a:solidFill>
            </a:endParaRPr>
          </a:p>
          <a:p>
            <a:pPr>
              <a:spcAft>
                <a:spcPts val="300"/>
              </a:spcAft>
              <a:buClr>
                <a:schemeClr val="accent1"/>
              </a:buClr>
            </a:pPr>
            <a:endParaRPr lang="en-US" sz="1400" dirty="0">
              <a:solidFill>
                <a:schemeClr val="tx1"/>
              </a:solidFill>
            </a:endParaRPr>
          </a:p>
        </p:txBody>
      </p:sp>
      <p:sp>
        <p:nvSpPr>
          <p:cNvPr id="22" name="Rectangle 21">
            <a:extLst>
              <a:ext uri="{FF2B5EF4-FFF2-40B4-BE49-F238E27FC236}">
                <a16:creationId xmlns:a16="http://schemas.microsoft.com/office/drawing/2014/main" id="{31CB36F2-9E22-163F-6544-7DE2F7770846}"/>
              </a:ext>
            </a:extLst>
          </p:cNvPr>
          <p:cNvSpPr/>
          <p:nvPr/>
        </p:nvSpPr>
        <p:spPr>
          <a:xfrm>
            <a:off x="4279892" y="1643846"/>
            <a:ext cx="3590892"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 Big Fish, Small Pond</a:t>
            </a:r>
          </a:p>
        </p:txBody>
      </p:sp>
      <p:sp>
        <p:nvSpPr>
          <p:cNvPr id="24" name="Rectangle 23">
            <a:extLst>
              <a:ext uri="{FF2B5EF4-FFF2-40B4-BE49-F238E27FC236}">
                <a16:creationId xmlns:a16="http://schemas.microsoft.com/office/drawing/2014/main" id="{1A4487A6-1286-9571-22EA-FAD0E380F0AA}"/>
              </a:ext>
            </a:extLst>
          </p:cNvPr>
          <p:cNvSpPr/>
          <p:nvPr/>
        </p:nvSpPr>
        <p:spPr>
          <a:xfrm>
            <a:off x="8228667"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 Create New Game</a:t>
            </a:r>
          </a:p>
        </p:txBody>
      </p:sp>
    </p:spTree>
    <p:extLst>
      <p:ext uri="{BB962C8B-B14F-4D97-AF65-F5344CB8AC3E}">
        <p14:creationId xmlns:p14="http://schemas.microsoft.com/office/powerpoint/2010/main" val="71645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a:t>Template: </a:t>
            </a:r>
            <a:r>
              <a:rPr lang="en-US"/>
              <a:t>Product Positioning Canvas</a:t>
            </a:r>
            <a:endParaRPr lang="en-US" i="1"/>
          </a:p>
        </p:txBody>
      </p:sp>
      <p:sp>
        <p:nvSpPr>
          <p:cNvPr id="12" name="Rectangle 11">
            <a:extLst>
              <a:ext uri="{FF2B5EF4-FFF2-40B4-BE49-F238E27FC236}">
                <a16:creationId xmlns:a16="http://schemas.microsoft.com/office/drawing/2014/main" id="{E92BFA03-9766-BAC0-5F2E-31FBE19C6001}"/>
              </a:ext>
            </a:extLst>
          </p:cNvPr>
          <p:cNvSpPr/>
          <p:nvPr/>
        </p:nvSpPr>
        <p:spPr>
          <a:xfrm>
            <a:off x="458927" y="1932010"/>
            <a:ext cx="11274146" cy="1177631"/>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Product</a:t>
            </a:r>
          </a:p>
          <a:p>
            <a:pPr>
              <a:lnSpc>
                <a:spcPct val="120000"/>
              </a:lnSpc>
            </a:pPr>
            <a:r>
              <a:rPr lang="en-US" sz="1400" dirty="0">
                <a:solidFill>
                  <a:schemeClr val="accent4">
                    <a:lumMod val="60000"/>
                    <a:lumOff val="40000"/>
                  </a:schemeClr>
                </a:solidFill>
              </a:rPr>
              <a:t>Name and short description of the product</a:t>
            </a:r>
          </a:p>
        </p:txBody>
      </p:sp>
      <p:sp>
        <p:nvSpPr>
          <p:cNvPr id="10" name="Rectangle 9">
            <a:extLst>
              <a:ext uri="{FF2B5EF4-FFF2-40B4-BE49-F238E27FC236}">
                <a16:creationId xmlns:a16="http://schemas.microsoft.com/office/drawing/2014/main" id="{3EFDEE2A-4A24-5143-5E91-87D30AA475CC}"/>
              </a:ext>
            </a:extLst>
          </p:cNvPr>
          <p:cNvSpPr/>
          <p:nvPr/>
        </p:nvSpPr>
        <p:spPr>
          <a:xfrm>
            <a:off x="458927" y="3109640"/>
            <a:ext cx="11274148" cy="1177631"/>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Market category (and subcategory)</a:t>
            </a:r>
          </a:p>
          <a:p>
            <a:pPr>
              <a:lnSpc>
                <a:spcPct val="120000"/>
              </a:lnSpc>
            </a:pPr>
            <a:r>
              <a:rPr lang="en-US" sz="1400" dirty="0">
                <a:solidFill>
                  <a:schemeClr val="accent4">
                    <a:lumMod val="60000"/>
                    <a:lumOff val="40000"/>
                  </a:schemeClr>
                </a:solidFill>
              </a:rPr>
              <a:t>The market and sub-market that we compete in</a:t>
            </a:r>
          </a:p>
        </p:txBody>
      </p:sp>
      <p:sp>
        <p:nvSpPr>
          <p:cNvPr id="7" name="Rectangle 6">
            <a:extLst>
              <a:ext uri="{FF2B5EF4-FFF2-40B4-BE49-F238E27FC236}">
                <a16:creationId xmlns:a16="http://schemas.microsoft.com/office/drawing/2014/main" id="{31F3CA7D-8E73-459F-2A2B-2E9438FDCD1E}"/>
              </a:ext>
            </a:extLst>
          </p:cNvPr>
          <p:cNvSpPr/>
          <p:nvPr/>
        </p:nvSpPr>
        <p:spPr>
          <a:xfrm>
            <a:off x="458926" y="4287271"/>
            <a:ext cx="3758050" cy="194425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Competitive alternatives</a:t>
            </a:r>
          </a:p>
          <a:p>
            <a:pPr>
              <a:lnSpc>
                <a:spcPct val="120000"/>
              </a:lnSpc>
            </a:pPr>
            <a:r>
              <a:rPr lang="en-US" sz="1400" dirty="0">
                <a:solidFill>
                  <a:schemeClr val="accent4">
                    <a:lumMod val="60000"/>
                    <a:lumOff val="40000"/>
                  </a:schemeClr>
                </a:solidFill>
              </a:rPr>
              <a:t>What would customers use if our product did not exist?</a:t>
            </a:r>
          </a:p>
        </p:txBody>
      </p:sp>
      <p:sp>
        <p:nvSpPr>
          <p:cNvPr id="8" name="Rectangle 7">
            <a:extLst>
              <a:ext uri="{FF2B5EF4-FFF2-40B4-BE49-F238E27FC236}">
                <a16:creationId xmlns:a16="http://schemas.microsoft.com/office/drawing/2014/main" id="{C857E684-C5AE-1D81-64B0-9CF8F6E5D993}"/>
              </a:ext>
            </a:extLst>
          </p:cNvPr>
          <p:cNvSpPr/>
          <p:nvPr/>
        </p:nvSpPr>
        <p:spPr>
          <a:xfrm>
            <a:off x="4216976" y="4287271"/>
            <a:ext cx="3758050" cy="194425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Features and value</a:t>
            </a:r>
          </a:p>
          <a:p>
            <a:pPr>
              <a:lnSpc>
                <a:spcPct val="120000"/>
              </a:lnSpc>
            </a:pPr>
            <a:r>
              <a:rPr lang="en-US" sz="1400" dirty="0">
                <a:solidFill>
                  <a:schemeClr val="accent4">
                    <a:lumMod val="60000"/>
                    <a:lumOff val="40000"/>
                  </a:schemeClr>
                </a:solidFill>
              </a:rPr>
              <a:t>What features does our product have and what value does it provide to the customer?</a:t>
            </a:r>
          </a:p>
        </p:txBody>
      </p:sp>
      <p:sp>
        <p:nvSpPr>
          <p:cNvPr id="9" name="Rectangle 8">
            <a:extLst>
              <a:ext uri="{FF2B5EF4-FFF2-40B4-BE49-F238E27FC236}">
                <a16:creationId xmlns:a16="http://schemas.microsoft.com/office/drawing/2014/main" id="{93407FC7-BA3C-4097-B5D8-64FDFA322F48}"/>
              </a:ext>
            </a:extLst>
          </p:cNvPr>
          <p:cNvSpPr/>
          <p:nvPr/>
        </p:nvSpPr>
        <p:spPr>
          <a:xfrm>
            <a:off x="7975025" y="4287271"/>
            <a:ext cx="3758050" cy="1944253"/>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Who cares a lot</a:t>
            </a:r>
          </a:p>
          <a:p>
            <a:pPr>
              <a:lnSpc>
                <a:spcPct val="120000"/>
              </a:lnSpc>
            </a:pPr>
            <a:r>
              <a:rPr lang="en-US" sz="1400" dirty="0">
                <a:solidFill>
                  <a:schemeClr val="accent4">
                    <a:lumMod val="60000"/>
                    <a:lumOff val="40000"/>
                  </a:schemeClr>
                </a:solidFill>
              </a:rPr>
              <a:t>What are the characterstics of the customers that care a lot about the value we offer?</a:t>
            </a:r>
          </a:p>
        </p:txBody>
      </p:sp>
      <p:sp>
        <p:nvSpPr>
          <p:cNvPr id="15" name="Rectangle 14">
            <a:extLst>
              <a:ext uri="{FF2B5EF4-FFF2-40B4-BE49-F238E27FC236}">
                <a16:creationId xmlns:a16="http://schemas.microsoft.com/office/drawing/2014/main" id="{D6591218-4DC3-3C0C-2C8D-F0B586F601BA}"/>
              </a:ext>
            </a:extLst>
          </p:cNvPr>
          <p:cNvSpPr/>
          <p:nvPr/>
        </p:nvSpPr>
        <p:spPr>
          <a:xfrm>
            <a:off x="458926" y="1530721"/>
            <a:ext cx="11274147"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Product Positioning Canvas</a:t>
            </a:r>
          </a:p>
        </p:txBody>
      </p:sp>
    </p:spTree>
    <p:extLst>
      <p:ext uri="{BB962C8B-B14F-4D97-AF65-F5344CB8AC3E}">
        <p14:creationId xmlns:p14="http://schemas.microsoft.com/office/powerpoint/2010/main" val="3396888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extLst>
              <p:ext uri="{D42A27DB-BD31-4B8C-83A1-F6EECF244321}">
                <p14:modId xmlns:p14="http://schemas.microsoft.com/office/powerpoint/2010/main" val="8787522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 imgW="7772400" imgH="10058400" progId="TCLayout.ActiveDocument.1">
                  <p:embed/>
                </p:oleObj>
              </mc:Choice>
              <mc:Fallback>
                <p:oleObj name="think-cell Slide" r:id="rId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a:t>Table of Contents</a:t>
            </a:r>
          </a:p>
        </p:txBody>
      </p:sp>
      <p:sp>
        <p:nvSpPr>
          <p:cNvPr id="3" name="Text Placeholder 2">
            <a:hlinkClick r:id="rId10" action="ppaction://hlinksldjump"/>
            <a:extLst>
              <a:ext uri="{FF2B5EF4-FFF2-40B4-BE49-F238E27FC236}">
                <a16:creationId xmlns:a16="http://schemas.microsoft.com/office/drawing/2014/main" id="{29B5A9EA-1BC1-3F6F-0479-D2DFB439A409}"/>
              </a:ext>
            </a:extLst>
          </p:cNvPr>
          <p:cNvSpPr txBox="1">
            <a:spLocks/>
          </p:cNvSpPr>
          <p:nvPr>
            <p:custDataLst>
              <p:tags r:id="rId2"/>
            </p:custDataLst>
          </p:nvPr>
        </p:nvSpPr>
        <p:spPr bwMode="auto">
          <a:xfrm>
            <a:off x="3517900" y="2170113"/>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Customer research and </a:t>
            </a:r>
            <a:r>
              <a:rPr lang="en-US"/>
              <a:t>needs analysis</a:t>
            </a:r>
            <a:endParaRPr lang="en-US" dirty="0"/>
          </a:p>
        </p:txBody>
      </p:sp>
      <p:sp>
        <p:nvSpPr>
          <p:cNvPr id="7" name="Text Placeholder 2">
            <a:hlinkClick r:id="rId11" action="ppaction://hlinksldjump"/>
            <a:extLst>
              <a:ext uri="{FF2B5EF4-FFF2-40B4-BE49-F238E27FC236}">
                <a16:creationId xmlns:a16="http://schemas.microsoft.com/office/drawing/2014/main" id="{B29191EE-A371-C0C4-FC84-72BFD8C1671A}"/>
              </a:ext>
            </a:extLst>
          </p:cNvPr>
          <p:cNvSpPr txBox="1">
            <a:spLocks/>
          </p:cNvSpPr>
          <p:nvPr>
            <p:custDataLst>
              <p:tags r:id="rId3"/>
            </p:custDataLst>
          </p:nvPr>
        </p:nvSpPr>
        <p:spPr bwMode="auto">
          <a:xfrm>
            <a:off x="3517900" y="2647950"/>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dirty="0"/>
              <a:t>Ideation and </a:t>
            </a:r>
            <a:r>
              <a:rPr lang="en-US"/>
              <a:t>solution prioritization</a:t>
            </a:r>
            <a:endParaRPr lang="en-US" dirty="0"/>
          </a:p>
        </p:txBody>
      </p:sp>
      <p:sp>
        <p:nvSpPr>
          <p:cNvPr id="8" name="Text Placeholder 2">
            <a:hlinkClick r:id="rId12" action="ppaction://hlinksldjump"/>
            <a:extLst>
              <a:ext uri="{FF2B5EF4-FFF2-40B4-BE49-F238E27FC236}">
                <a16:creationId xmlns:a16="http://schemas.microsoft.com/office/drawing/2014/main" id="{5633C592-7709-839B-BEB6-374E7E03AA56}"/>
              </a:ext>
            </a:extLst>
          </p:cNvPr>
          <p:cNvSpPr txBox="1">
            <a:spLocks/>
          </p:cNvSpPr>
          <p:nvPr>
            <p:custDataLst>
              <p:tags r:id="rId4"/>
            </p:custDataLst>
          </p:nvPr>
        </p:nvSpPr>
        <p:spPr bwMode="auto">
          <a:xfrm>
            <a:off x="3517900" y="3125787"/>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development</a:t>
            </a:r>
            <a:endParaRPr lang="en-US" dirty="0"/>
          </a:p>
        </p:txBody>
      </p:sp>
      <p:sp>
        <p:nvSpPr>
          <p:cNvPr id="9" name="Text Placeholder 2">
            <a:hlinkClick r:id="rId13" action="ppaction://hlinksldjump"/>
            <a:extLst>
              <a:ext uri="{FF2B5EF4-FFF2-40B4-BE49-F238E27FC236}">
                <a16:creationId xmlns:a16="http://schemas.microsoft.com/office/drawing/2014/main" id="{07889D37-2BB0-9872-56B0-1E301AF5D4AE}"/>
              </a:ext>
            </a:extLst>
          </p:cNvPr>
          <p:cNvSpPr txBox="1">
            <a:spLocks/>
          </p:cNvSpPr>
          <p:nvPr>
            <p:custDataLst>
              <p:tags r:id="rId5"/>
            </p:custDataLst>
          </p:nvPr>
        </p:nvSpPr>
        <p:spPr bwMode="auto">
          <a:xfrm>
            <a:off x="3517900" y="3603625"/>
            <a:ext cx="5157788" cy="477838"/>
          </a:xfrm>
          <a:prstGeom prst="rect">
            <a:avLst/>
          </a:prstGeom>
          <a:solidFill>
            <a:schemeClr val="bg2"/>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a:t>Product positioning </a:t>
            </a:r>
            <a:r>
              <a:rPr lang="en-US" dirty="0"/>
              <a:t>strategy</a:t>
            </a:r>
          </a:p>
        </p:txBody>
      </p:sp>
      <p:sp>
        <p:nvSpPr>
          <p:cNvPr id="12" name="Text Placeholder 2">
            <a:extLst>
              <a:ext uri="{FF2B5EF4-FFF2-40B4-BE49-F238E27FC236}">
                <a16:creationId xmlns:a16="http://schemas.microsoft.com/office/drawing/2014/main" id="{56703996-6D47-3BC1-0929-0A4C863A9464}"/>
              </a:ext>
            </a:extLst>
          </p:cNvPr>
          <p:cNvSpPr txBox="1">
            <a:spLocks/>
          </p:cNvSpPr>
          <p:nvPr>
            <p:custDataLst>
              <p:tags r:id="rId6"/>
            </p:custDataLst>
          </p:nvPr>
        </p:nvSpPr>
        <p:spPr bwMode="auto">
          <a:xfrm>
            <a:off x="3517900" y="4081463"/>
            <a:ext cx="5157788" cy="477838"/>
          </a:xfrm>
          <a:prstGeom prst="rect">
            <a:avLst/>
          </a:prstGeom>
          <a:solidFill>
            <a:schemeClr val="accent1"/>
          </a:solidFill>
          <a:ln w="38100">
            <a:solidFill>
              <a:schemeClr val="bg1"/>
            </a:solidFill>
          </a:ln>
          <a:effectLst/>
        </p:spPr>
        <p:txBody>
          <a:bodyPr vert="horz" wrap="none" lIns="101600" tIns="101600" rIns="0" bIns="10160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spcAft>
                <a:spcPct val="0"/>
              </a:spcAft>
            </a:pPr>
            <a:r>
              <a:rPr lang="en-US" b="1" dirty="0">
                <a:solidFill>
                  <a:schemeClr val="tx2"/>
                </a:solidFill>
              </a:rPr>
              <a:t>Pricing strategy &amp; optimization</a:t>
            </a:r>
          </a:p>
        </p:txBody>
      </p:sp>
    </p:spTree>
    <p:extLst>
      <p:ext uri="{BB962C8B-B14F-4D97-AF65-F5344CB8AC3E}">
        <p14:creationId xmlns:p14="http://schemas.microsoft.com/office/powerpoint/2010/main" val="3302518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8" imgW="7772400" imgH="10058400" progId="TCLayout.ActiveDocument.1">
                  <p:embed/>
                </p:oleObj>
              </mc:Choice>
              <mc:Fallback>
                <p:oleObj name="think-cell Slide" r:id="rId18"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9"/>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Pricing is the most powerful lever to drive increases in profit</a:t>
            </a:r>
          </a:p>
        </p:txBody>
      </p:sp>
      <p:sp>
        <p:nvSpPr>
          <p:cNvPr id="13" name="Rectangle 12">
            <a:extLst>
              <a:ext uri="{FF2B5EF4-FFF2-40B4-BE49-F238E27FC236}">
                <a16:creationId xmlns:a16="http://schemas.microsoft.com/office/drawing/2014/main" id="{B0772068-FFC2-3C5F-6BA4-7DFCDDA16248}"/>
              </a:ext>
            </a:extLst>
          </p:cNvPr>
          <p:cNvSpPr/>
          <p:nvPr/>
        </p:nvSpPr>
        <p:spPr>
          <a:xfrm>
            <a:off x="458927" y="1530721"/>
            <a:ext cx="5517118"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4" name="Rectangle 13">
            <a:extLst>
              <a:ext uri="{FF2B5EF4-FFF2-40B4-BE49-F238E27FC236}">
                <a16:creationId xmlns:a16="http://schemas.microsoft.com/office/drawing/2014/main" id="{5908125A-BF7D-1EB5-1BDF-216D45F5E150}"/>
              </a:ext>
            </a:extLst>
          </p:cNvPr>
          <p:cNvSpPr/>
          <p:nvPr/>
        </p:nvSpPr>
        <p:spPr>
          <a:xfrm>
            <a:off x="458925" y="1530721"/>
            <a:ext cx="551711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Economic sensitivity for mid-market businesses shows…</a:t>
            </a:r>
          </a:p>
        </p:txBody>
      </p:sp>
      <p:sp>
        <p:nvSpPr>
          <p:cNvPr id="15" name="Rectangle 14">
            <a:extLst>
              <a:ext uri="{FF2B5EF4-FFF2-40B4-BE49-F238E27FC236}">
                <a16:creationId xmlns:a16="http://schemas.microsoft.com/office/drawing/2014/main" id="{A37AF656-5867-719B-3016-8A592845B4EF}"/>
              </a:ext>
            </a:extLst>
          </p:cNvPr>
          <p:cNvSpPr/>
          <p:nvPr/>
        </p:nvSpPr>
        <p:spPr>
          <a:xfrm>
            <a:off x="6215954" y="1530721"/>
            <a:ext cx="5517118"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6" name="Rectangle 15">
            <a:extLst>
              <a:ext uri="{FF2B5EF4-FFF2-40B4-BE49-F238E27FC236}">
                <a16:creationId xmlns:a16="http://schemas.microsoft.com/office/drawing/2014/main" id="{6BE06570-42B4-C76F-93E9-8EB7512EEC56}"/>
              </a:ext>
            </a:extLst>
          </p:cNvPr>
          <p:cNvSpPr/>
          <p:nvPr/>
        </p:nvSpPr>
        <p:spPr>
          <a:xfrm>
            <a:off x="6215952" y="1530721"/>
            <a:ext cx="5517118"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…that a 1% change in price increases EBITDA by 6%</a:t>
            </a:r>
          </a:p>
        </p:txBody>
      </p:sp>
      <p:sp>
        <p:nvSpPr>
          <p:cNvPr id="23" name="Rectangle 22">
            <a:extLst>
              <a:ext uri="{FF2B5EF4-FFF2-40B4-BE49-F238E27FC236}">
                <a16:creationId xmlns:a16="http://schemas.microsoft.com/office/drawing/2014/main" id="{C91C89B8-4D5B-FE16-F5ED-FD84E0722425}"/>
              </a:ext>
            </a:extLst>
          </p:cNvPr>
          <p:cNvSpPr/>
          <p:nvPr/>
        </p:nvSpPr>
        <p:spPr>
          <a:xfrm>
            <a:off x="515888" y="1973530"/>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Typical $100m-$1bn revenue business P&amp;L, indexed to 100</a:t>
            </a:r>
          </a:p>
        </p:txBody>
      </p:sp>
      <p:sp>
        <p:nvSpPr>
          <p:cNvPr id="32" name="Rectangle 31">
            <a:extLst>
              <a:ext uri="{FF2B5EF4-FFF2-40B4-BE49-F238E27FC236}">
                <a16:creationId xmlns:a16="http://schemas.microsoft.com/office/drawing/2014/main" id="{96D01ACB-5FE1-8B20-627E-EBDD01BCBD18}"/>
              </a:ext>
            </a:extLst>
          </p:cNvPr>
          <p:cNvSpPr/>
          <p:nvPr/>
        </p:nvSpPr>
        <p:spPr>
          <a:xfrm>
            <a:off x="6328241" y="1967455"/>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 impact on EBITDA for 1% change in lever, 2019</a:t>
            </a:r>
          </a:p>
        </p:txBody>
      </p:sp>
      <p:graphicFrame>
        <p:nvGraphicFramePr>
          <p:cNvPr id="164" name="Chart 163">
            <a:extLst>
              <a:ext uri="{FF2B5EF4-FFF2-40B4-BE49-F238E27FC236}">
                <a16:creationId xmlns:a16="http://schemas.microsoft.com/office/drawing/2014/main" id="{01202552-FAC7-365D-CA9C-119074922098}"/>
              </a:ext>
            </a:extLst>
          </p:cNvPr>
          <p:cNvGraphicFramePr/>
          <p:nvPr>
            <p:custDataLst>
              <p:tags r:id="rId2"/>
            </p:custDataLst>
          </p:nvPr>
        </p:nvGraphicFramePr>
        <p:xfrm>
          <a:off x="8034338" y="2624138"/>
          <a:ext cx="3136900" cy="3357562"/>
        </p:xfrm>
        <a:graphic>
          <a:graphicData uri="http://schemas.openxmlformats.org/drawingml/2006/chart">
            <c:chart xmlns:c="http://schemas.openxmlformats.org/drawingml/2006/chart" xmlns:r="http://schemas.openxmlformats.org/officeDocument/2006/relationships" r:id="rId20"/>
          </a:graphicData>
        </a:graphic>
      </p:graphicFrame>
      <p:sp>
        <p:nvSpPr>
          <p:cNvPr id="269" name="Text Placeholder 2">
            <a:extLst>
              <a:ext uri="{FF2B5EF4-FFF2-40B4-BE49-F238E27FC236}">
                <a16:creationId xmlns:a16="http://schemas.microsoft.com/office/drawing/2014/main" id="{5DD8CB8C-F850-C251-CC43-D257346C6F41}"/>
              </a:ext>
            </a:extLst>
          </p:cNvPr>
          <p:cNvSpPr txBox="1">
            <a:spLocks/>
          </p:cNvSpPr>
          <p:nvPr>
            <p:custDataLst>
              <p:tags r:id="rId3"/>
            </p:custDataLst>
          </p:nvPr>
        </p:nvSpPr>
        <p:spPr bwMode="auto">
          <a:xfrm>
            <a:off x="7272338" y="5148263"/>
            <a:ext cx="9366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2A084E6-387E-45C7-A371-66738AE53B9F}" type="datetime'''F''i''''x''ed'''''''''''' ''''''''C''''o''''''st''''''s'''''">
              <a:rPr lang="en-US" altLang="en-US" sz="1400"/>
              <a:pPr/>
              <a:t>Fixed Costs</a:t>
            </a:fld>
            <a:endParaRPr lang="en-US" sz="1400" dirty="0"/>
          </a:p>
        </p:txBody>
      </p:sp>
      <p:sp>
        <p:nvSpPr>
          <p:cNvPr id="263" name="Text Placeholder 2">
            <a:extLst>
              <a:ext uri="{FF2B5EF4-FFF2-40B4-BE49-F238E27FC236}">
                <a16:creationId xmlns:a16="http://schemas.microsoft.com/office/drawing/2014/main" id="{C11DA03D-FECE-9346-03E3-A09296188AF8}"/>
              </a:ext>
            </a:extLst>
          </p:cNvPr>
          <p:cNvSpPr txBox="1">
            <a:spLocks/>
          </p:cNvSpPr>
          <p:nvPr>
            <p:custDataLst>
              <p:tags r:id="rId4"/>
            </p:custDataLst>
          </p:nvPr>
        </p:nvSpPr>
        <p:spPr bwMode="auto">
          <a:xfrm>
            <a:off x="6670675" y="3698875"/>
            <a:ext cx="15382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5D4BB55-4620-43B6-B7D5-0F0F48E09479}" type="datetime'C''os''''''t ''of'' G''''o''o''''d''''s'''' ''''''''Sold'''">
              <a:rPr lang="en-US" altLang="en-US" sz="1400"/>
              <a:pPr/>
              <a:t>Cost of Goods Sold</a:t>
            </a:fld>
            <a:endParaRPr lang="en-US" sz="1400" dirty="0"/>
          </a:p>
        </p:txBody>
      </p:sp>
      <p:sp>
        <p:nvSpPr>
          <p:cNvPr id="261" name="Text Placeholder 2">
            <a:extLst>
              <a:ext uri="{FF2B5EF4-FFF2-40B4-BE49-F238E27FC236}">
                <a16:creationId xmlns:a16="http://schemas.microsoft.com/office/drawing/2014/main" id="{FCE8DC7D-EFE3-9911-E3D9-9AF23DBCCF80}"/>
              </a:ext>
            </a:extLst>
          </p:cNvPr>
          <p:cNvSpPr txBox="1">
            <a:spLocks/>
          </p:cNvSpPr>
          <p:nvPr>
            <p:custDataLst>
              <p:tags r:id="rId5"/>
            </p:custDataLst>
          </p:nvPr>
        </p:nvSpPr>
        <p:spPr bwMode="auto">
          <a:xfrm>
            <a:off x="7804150" y="2973388"/>
            <a:ext cx="4048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50F239E-E2A1-4AE2-826F-457D15C58F75}" type="datetime'''''''''''''''''''P''r''''''''i''''''c''''''e'''''">
              <a:rPr lang="en-US" altLang="en-US" sz="1400"/>
              <a:pPr marL="0" indent="0" algn="r">
                <a:spcBef>
                  <a:spcPct val="0"/>
                </a:spcBef>
                <a:spcAft>
                  <a:spcPct val="0"/>
                </a:spcAft>
                <a:buNone/>
              </a:pPr>
              <a:t>Price</a:t>
            </a:fld>
            <a:endParaRPr lang="en-US" sz="1400" dirty="0"/>
          </a:p>
        </p:txBody>
      </p:sp>
      <p:sp>
        <p:nvSpPr>
          <p:cNvPr id="266" name="Text Placeholder 2">
            <a:extLst>
              <a:ext uri="{FF2B5EF4-FFF2-40B4-BE49-F238E27FC236}">
                <a16:creationId xmlns:a16="http://schemas.microsoft.com/office/drawing/2014/main" id="{2ABD41C8-4E26-2910-3B6A-064649334D82}"/>
              </a:ext>
            </a:extLst>
          </p:cNvPr>
          <p:cNvSpPr txBox="1">
            <a:spLocks/>
          </p:cNvSpPr>
          <p:nvPr>
            <p:custDataLst>
              <p:tags r:id="rId6"/>
            </p:custDataLst>
          </p:nvPr>
        </p:nvSpPr>
        <p:spPr bwMode="auto">
          <a:xfrm>
            <a:off x="7616825" y="4424363"/>
            <a:ext cx="592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A52932F-1B60-494E-A5E6-886087DA476B}" type="datetime'''''''''''''''Vol''''u''''''''''''''m''''''''''''''e'''''''''">
              <a:rPr lang="en-US" altLang="en-US" sz="1400"/>
              <a:pPr/>
              <a:t>Volume</a:t>
            </a:fld>
            <a:endParaRPr lang="en-US" sz="1400" dirty="0"/>
          </a:p>
        </p:txBody>
      </p:sp>
      <p:sp>
        <p:nvSpPr>
          <p:cNvPr id="345" name="Rectangle 344">
            <a:extLst>
              <a:ext uri="{FF2B5EF4-FFF2-40B4-BE49-F238E27FC236}">
                <a16:creationId xmlns:a16="http://schemas.microsoft.com/office/drawing/2014/main" id="{3D0701AF-CD21-1157-BA8F-92A9715CB776}"/>
              </a:ext>
            </a:extLst>
          </p:cNvPr>
          <p:cNvSpPr/>
          <p:nvPr/>
        </p:nvSpPr>
        <p:spPr>
          <a:xfrm>
            <a:off x="1893888" y="6381243"/>
            <a:ext cx="8969184"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000" dirty="0">
                <a:solidFill>
                  <a:schemeClr val="tx1"/>
                </a:solidFill>
              </a:rPr>
              <a:t>Source: McKinsey &amp; Co (2019). </a:t>
            </a:r>
            <a:r>
              <a:rPr lang="en-US" sz="1000" i="1" dirty="0">
                <a:solidFill>
                  <a:schemeClr val="tx1"/>
                </a:solidFill>
              </a:rPr>
              <a:t>Pricing: The next frontier of value creation in private equity</a:t>
            </a:r>
          </a:p>
        </p:txBody>
      </p:sp>
      <p:cxnSp>
        <p:nvCxnSpPr>
          <p:cNvPr id="92" name="Straight Connector 91">
            <a:extLst>
              <a:ext uri="{FF2B5EF4-FFF2-40B4-BE49-F238E27FC236}">
                <a16:creationId xmlns:a16="http://schemas.microsoft.com/office/drawing/2014/main" id="{B12227B8-F234-40EA-BC05-E267AEA929F1}"/>
              </a:ext>
            </a:extLst>
          </p:cNvPr>
          <p:cNvCxnSpPr/>
          <p:nvPr>
            <p:custDataLst>
              <p:tags r:id="rId7"/>
            </p:custDataLst>
          </p:nvPr>
        </p:nvCxnSpPr>
        <p:spPr bwMode="auto">
          <a:xfrm>
            <a:off x="4167188" y="5153025"/>
            <a:ext cx="381000"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7992CB-FE27-7742-E268-7D3F042F9413}"/>
              </a:ext>
            </a:extLst>
          </p:cNvPr>
          <p:cNvCxnSpPr/>
          <p:nvPr>
            <p:custDataLst>
              <p:tags r:id="rId8"/>
            </p:custDataLst>
          </p:nvPr>
        </p:nvCxnSpPr>
        <p:spPr bwMode="auto">
          <a:xfrm>
            <a:off x="3305175" y="4645025"/>
            <a:ext cx="382588"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04BE718-E2B5-1EFB-1754-1458CCA6A806}"/>
              </a:ext>
            </a:extLst>
          </p:cNvPr>
          <p:cNvCxnSpPr/>
          <p:nvPr>
            <p:custDataLst>
              <p:tags r:id="rId9"/>
            </p:custDataLst>
          </p:nvPr>
        </p:nvCxnSpPr>
        <p:spPr bwMode="auto">
          <a:xfrm>
            <a:off x="1584325" y="2936875"/>
            <a:ext cx="381000"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84D7D5B-1528-1B1A-EA16-5AC7A864AFDE}"/>
              </a:ext>
            </a:extLst>
          </p:cNvPr>
          <p:cNvCxnSpPr/>
          <p:nvPr>
            <p:custDataLst>
              <p:tags r:id="rId10"/>
            </p:custDataLst>
          </p:nvPr>
        </p:nvCxnSpPr>
        <p:spPr bwMode="auto">
          <a:xfrm>
            <a:off x="2444750" y="4645025"/>
            <a:ext cx="381000"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66" name="Chart 165">
            <a:extLst>
              <a:ext uri="{FF2B5EF4-FFF2-40B4-BE49-F238E27FC236}">
                <a16:creationId xmlns:a16="http://schemas.microsoft.com/office/drawing/2014/main" id="{0A4024E0-F2E0-CFB0-279D-3E9929041444}"/>
              </a:ext>
            </a:extLst>
          </p:cNvPr>
          <p:cNvGraphicFramePr/>
          <p:nvPr>
            <p:custDataLst>
              <p:tags r:id="rId11"/>
            </p:custDataLst>
          </p:nvPr>
        </p:nvGraphicFramePr>
        <p:xfrm>
          <a:off x="831850" y="2681288"/>
          <a:ext cx="4468813" cy="3008312"/>
        </p:xfrm>
        <a:graphic>
          <a:graphicData uri="http://schemas.openxmlformats.org/drawingml/2006/chart">
            <c:chart xmlns:c="http://schemas.openxmlformats.org/drawingml/2006/chart" xmlns:r="http://schemas.openxmlformats.org/officeDocument/2006/relationships" r:id="rId21"/>
          </a:graphicData>
        </a:graphic>
      </p:graphicFrame>
      <p:sp>
        <p:nvSpPr>
          <p:cNvPr id="82" name="Text Placeholder 2">
            <a:extLst>
              <a:ext uri="{FF2B5EF4-FFF2-40B4-BE49-F238E27FC236}">
                <a16:creationId xmlns:a16="http://schemas.microsoft.com/office/drawing/2014/main" id="{567EEFBB-CF79-85BE-DB52-E61AC8C88DA4}"/>
              </a:ext>
            </a:extLst>
          </p:cNvPr>
          <p:cNvSpPr txBox="1">
            <a:spLocks/>
          </p:cNvSpPr>
          <p:nvPr>
            <p:custDataLst>
              <p:tags r:id="rId12"/>
            </p:custDataLst>
          </p:nvPr>
        </p:nvSpPr>
        <p:spPr bwMode="auto">
          <a:xfrm>
            <a:off x="2789238" y="5665788"/>
            <a:ext cx="554038" cy="384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7D05467-CC5C-442C-B4B0-D1B4421429F7}" type="datetime'G''r''''''''o''s''''''''s ''''''M''ar''gin'''">
              <a:rPr lang="en-US" altLang="en-US" sz="1400"/>
              <a:pPr/>
              <a:t>Gross Margin</a:t>
            </a:fld>
            <a:endParaRPr lang="en-US" sz="1400" dirty="0"/>
          </a:p>
        </p:txBody>
      </p:sp>
      <p:sp>
        <p:nvSpPr>
          <p:cNvPr id="86" name="Text Placeholder 2">
            <a:extLst>
              <a:ext uri="{FF2B5EF4-FFF2-40B4-BE49-F238E27FC236}">
                <a16:creationId xmlns:a16="http://schemas.microsoft.com/office/drawing/2014/main" id="{EBE000CF-3917-7848-AA25-DB7FD4C46480}"/>
              </a:ext>
            </a:extLst>
          </p:cNvPr>
          <p:cNvSpPr txBox="1">
            <a:spLocks/>
          </p:cNvSpPr>
          <p:nvPr>
            <p:custDataLst>
              <p:tags r:id="rId13"/>
            </p:custDataLst>
          </p:nvPr>
        </p:nvSpPr>
        <p:spPr bwMode="auto">
          <a:xfrm>
            <a:off x="3705225" y="5665788"/>
            <a:ext cx="446088" cy="384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F71B37E-DBEA-4BB3-BC7E-846E416E7B16}" type="datetime'F''''i''''''''xe''''''''''''''d'''''' C''''os''''t'''''">
              <a:rPr lang="en-US" altLang="en-US" sz="1400"/>
              <a:pPr/>
              <a:t>Fixed Cost</a:t>
            </a:fld>
            <a:endParaRPr lang="en-US" sz="1400" dirty="0"/>
          </a:p>
        </p:txBody>
      </p:sp>
      <p:sp>
        <p:nvSpPr>
          <p:cNvPr id="90" name="Text Placeholder 2">
            <a:extLst>
              <a:ext uri="{FF2B5EF4-FFF2-40B4-BE49-F238E27FC236}">
                <a16:creationId xmlns:a16="http://schemas.microsoft.com/office/drawing/2014/main" id="{190C98D9-E2FC-85EB-D2C9-AE40297276B5}"/>
              </a:ext>
            </a:extLst>
          </p:cNvPr>
          <p:cNvSpPr txBox="1">
            <a:spLocks/>
          </p:cNvSpPr>
          <p:nvPr>
            <p:custDataLst>
              <p:tags r:id="rId14"/>
            </p:custDataLst>
          </p:nvPr>
        </p:nvSpPr>
        <p:spPr bwMode="auto">
          <a:xfrm>
            <a:off x="4460875" y="5665788"/>
            <a:ext cx="655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8CCABD7-51D2-40D8-8431-EE488F5BE32D}" type="datetime'''''''''''''''EBI''''''''T''''''''D''''''''''''''''''A'''''">
              <a:rPr lang="en-US" altLang="en-US" sz="1400"/>
              <a:pPr/>
              <a:t>EBITDA</a:t>
            </a:fld>
            <a:endParaRPr lang="en-US" sz="1400" dirty="0"/>
          </a:p>
        </p:txBody>
      </p:sp>
      <p:sp>
        <p:nvSpPr>
          <p:cNvPr id="78" name="Text Placeholder 2">
            <a:extLst>
              <a:ext uri="{FF2B5EF4-FFF2-40B4-BE49-F238E27FC236}">
                <a16:creationId xmlns:a16="http://schemas.microsoft.com/office/drawing/2014/main" id="{5F18F2A1-976F-3F8F-A90D-67D784E762A4}"/>
              </a:ext>
            </a:extLst>
          </p:cNvPr>
          <p:cNvSpPr txBox="1">
            <a:spLocks/>
          </p:cNvSpPr>
          <p:nvPr>
            <p:custDataLst>
              <p:tags r:id="rId15"/>
            </p:custDataLst>
          </p:nvPr>
        </p:nvSpPr>
        <p:spPr bwMode="auto">
          <a:xfrm>
            <a:off x="1936750" y="5665788"/>
            <a:ext cx="5365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FCD2B62-27DE-4050-8377-8C659003120A}" type="datetime'''''C''''''''''O''''''''''G''S'''''''''''''''''''''''''''''''">
              <a:rPr lang="en-US" altLang="en-US" sz="1400"/>
              <a:pPr/>
              <a:t>COGS</a:t>
            </a:fld>
            <a:endParaRPr lang="en-US" sz="1400" dirty="0"/>
          </a:p>
        </p:txBody>
      </p:sp>
      <p:sp>
        <p:nvSpPr>
          <p:cNvPr id="17" name="Text Placeholder 2">
            <a:extLst>
              <a:ext uri="{FF2B5EF4-FFF2-40B4-BE49-F238E27FC236}">
                <a16:creationId xmlns:a16="http://schemas.microsoft.com/office/drawing/2014/main" id="{76CAB27E-B277-6D6B-B4C0-12FA36F3483B}"/>
              </a:ext>
            </a:extLst>
          </p:cNvPr>
          <p:cNvSpPr txBox="1">
            <a:spLocks/>
          </p:cNvSpPr>
          <p:nvPr>
            <p:custDataLst>
              <p:tags r:id="rId16"/>
            </p:custDataLst>
          </p:nvPr>
        </p:nvSpPr>
        <p:spPr bwMode="auto">
          <a:xfrm>
            <a:off x="1116013" y="5665788"/>
            <a:ext cx="4572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DE83DFF-1373-46E2-B786-B1060FBBF031}" type="datetime'''''''''''''''''''S''a''l''''''''''e''''''''''''''''''''''''s'">
              <a:rPr lang="en-US" altLang="en-US" sz="1400"/>
              <a:pPr/>
              <a:t>Sales</a:t>
            </a:fld>
            <a:endParaRPr lang="en-US" sz="1400" dirty="0"/>
          </a:p>
        </p:txBody>
      </p:sp>
    </p:spTree>
    <p:extLst>
      <p:ext uri="{BB962C8B-B14F-4D97-AF65-F5344CB8AC3E}">
        <p14:creationId xmlns:p14="http://schemas.microsoft.com/office/powerpoint/2010/main" val="26001840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Most companies recognize that ineffective pricing management results in a number of challenges…</a:t>
            </a:r>
          </a:p>
        </p:txBody>
      </p:sp>
      <p:sp>
        <p:nvSpPr>
          <p:cNvPr id="14" name="Rectangle 13">
            <a:extLst>
              <a:ext uri="{FF2B5EF4-FFF2-40B4-BE49-F238E27FC236}">
                <a16:creationId xmlns:a16="http://schemas.microsoft.com/office/drawing/2014/main" id="{722B4A98-0486-7CE4-96D4-F6D9231625E9}"/>
              </a:ext>
            </a:extLst>
          </p:cNvPr>
          <p:cNvSpPr/>
          <p:nvPr/>
        </p:nvSpPr>
        <p:spPr>
          <a:xfrm>
            <a:off x="458927" y="1520544"/>
            <a:ext cx="11274147" cy="4673757"/>
          </a:xfrm>
          <a:prstGeom prst="rect">
            <a:avLst/>
          </a:prstGeom>
          <a:solidFill>
            <a:schemeClr val="accent6"/>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16" name="Straight Connector 15">
            <a:extLst>
              <a:ext uri="{FF2B5EF4-FFF2-40B4-BE49-F238E27FC236}">
                <a16:creationId xmlns:a16="http://schemas.microsoft.com/office/drawing/2014/main" id="{9FCEB473-3C0F-E629-E97B-F7C8D5DBA2FF}"/>
              </a:ext>
            </a:extLst>
          </p:cNvPr>
          <p:cNvCxnSpPr>
            <a:cxnSpLocks/>
          </p:cNvCxnSpPr>
          <p:nvPr/>
        </p:nvCxnSpPr>
        <p:spPr>
          <a:xfrm>
            <a:off x="6096000" y="1520544"/>
            <a:ext cx="0" cy="467375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96E78D-A13D-8DC4-9632-30BD21FDE5DB}"/>
              </a:ext>
            </a:extLst>
          </p:cNvPr>
          <p:cNvCxnSpPr>
            <a:cxnSpLocks/>
            <a:stCxn id="14" idx="1"/>
            <a:endCxn id="14" idx="3"/>
          </p:cNvCxnSpPr>
          <p:nvPr/>
        </p:nvCxnSpPr>
        <p:spPr>
          <a:xfrm>
            <a:off x="458927" y="3857423"/>
            <a:ext cx="11274147"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Block Arc 2"/>
          <p:cNvSpPr/>
          <p:nvPr/>
        </p:nvSpPr>
        <p:spPr>
          <a:xfrm>
            <a:off x="4644872" y="2563347"/>
            <a:ext cx="2886364" cy="2886364"/>
          </a:xfrm>
          <a:prstGeom prst="blockArc">
            <a:avLst>
              <a:gd name="adj1" fmla="val 10800000"/>
              <a:gd name="adj2" fmla="val 16138052"/>
              <a:gd name="adj3" fmla="val 12876"/>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7CA046C0-05BE-8944-8651-226BA9AEF8EB}"/>
              </a:ext>
            </a:extLst>
          </p:cNvPr>
          <p:cNvSpPr/>
          <p:nvPr/>
        </p:nvSpPr>
        <p:spPr>
          <a:xfrm>
            <a:off x="969556" y="2242295"/>
            <a:ext cx="3614411" cy="84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Lost market share</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Insufficient or excess inventory</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Increased wastage</a:t>
            </a:r>
          </a:p>
        </p:txBody>
      </p:sp>
      <p:sp>
        <p:nvSpPr>
          <p:cNvPr id="7" name="Rectangle 6">
            <a:extLst>
              <a:ext uri="{FF2B5EF4-FFF2-40B4-BE49-F238E27FC236}">
                <a16:creationId xmlns:a16="http://schemas.microsoft.com/office/drawing/2014/main" id="{7CA046C0-05BE-8944-8651-226BA9AEF8EB}"/>
              </a:ext>
            </a:extLst>
          </p:cNvPr>
          <p:cNvSpPr>
            <a:spLocks/>
          </p:cNvSpPr>
          <p:nvPr/>
        </p:nvSpPr>
        <p:spPr>
          <a:xfrm>
            <a:off x="7871272" y="2242295"/>
            <a:ext cx="3800213" cy="84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Inconsistent pricing</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Difficulty quoting prices</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Difficulty forecasting revenue</a:t>
            </a:r>
          </a:p>
        </p:txBody>
      </p:sp>
      <p:sp>
        <p:nvSpPr>
          <p:cNvPr id="24" name="Rectangle 23">
            <a:extLst>
              <a:ext uri="{FF2B5EF4-FFF2-40B4-BE49-F238E27FC236}">
                <a16:creationId xmlns:a16="http://schemas.microsoft.com/office/drawing/2014/main" id="{7CA046C0-05BE-8944-8651-226BA9AEF8EB}"/>
              </a:ext>
            </a:extLst>
          </p:cNvPr>
          <p:cNvSpPr>
            <a:spLocks/>
          </p:cNvSpPr>
          <p:nvPr/>
        </p:nvSpPr>
        <p:spPr>
          <a:xfrm rot="18891659">
            <a:off x="4951923" y="3108708"/>
            <a:ext cx="711850" cy="22383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prstTxWarp prst="textArchUp">
              <a:avLst/>
            </a:prstTxWarp>
            <a:spAutoFit/>
          </a:bodyPr>
          <a:lstStyle/>
          <a:p>
            <a:pPr marL="0" marR="0" lvl="0" indent="0" algn="ctr" defTabSz="914400" rtl="0" eaLnBrk="1" fontAlgn="auto" latinLnBrk="0" hangingPunct="1">
              <a:lnSpc>
                <a:spcPct val="100000"/>
              </a:lnSpc>
              <a:spcBef>
                <a:spcPts val="0"/>
              </a:spcBef>
              <a:spcAft>
                <a:spcPts val="300"/>
              </a:spcAft>
              <a:buClr>
                <a:srgbClr val="1F6FD8"/>
              </a:buClr>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a:ea typeface="+mn-ea"/>
                <a:cs typeface="+mn-cs"/>
              </a:rPr>
              <a:t>Volume</a:t>
            </a:r>
            <a:r>
              <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rPr>
              <a:t> </a:t>
            </a:r>
          </a:p>
        </p:txBody>
      </p:sp>
      <p:sp>
        <p:nvSpPr>
          <p:cNvPr id="6" name="Rectangle 5">
            <a:extLst>
              <a:ext uri="{FF2B5EF4-FFF2-40B4-BE49-F238E27FC236}">
                <a16:creationId xmlns:a16="http://schemas.microsoft.com/office/drawing/2014/main" id="{7CA046C0-05BE-8944-8651-226BA9AEF8EB}"/>
              </a:ext>
            </a:extLst>
          </p:cNvPr>
          <p:cNvSpPr>
            <a:spLocks/>
          </p:cNvSpPr>
          <p:nvPr/>
        </p:nvSpPr>
        <p:spPr>
          <a:xfrm>
            <a:off x="969556" y="4586183"/>
            <a:ext cx="3614411" cy="84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Difficulty forecasting profit</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Declining margins</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Lack of visibility of unit economics</a:t>
            </a:r>
          </a:p>
        </p:txBody>
      </p:sp>
      <p:sp>
        <p:nvSpPr>
          <p:cNvPr id="8" name="Rectangle 7">
            <a:extLst>
              <a:ext uri="{FF2B5EF4-FFF2-40B4-BE49-F238E27FC236}">
                <a16:creationId xmlns:a16="http://schemas.microsoft.com/office/drawing/2014/main" id="{7CA046C0-05BE-8944-8651-226BA9AEF8EB}"/>
              </a:ext>
            </a:extLst>
          </p:cNvPr>
          <p:cNvSpPr>
            <a:spLocks/>
          </p:cNvSpPr>
          <p:nvPr/>
        </p:nvSpPr>
        <p:spPr>
          <a:xfrm>
            <a:off x="7871272" y="4586185"/>
            <a:ext cx="3800213" cy="84645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Increased service costs</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Increased administration costs</a:t>
            </a:r>
          </a:p>
          <a:p>
            <a:pPr marL="228600" indent="-228600">
              <a:lnSpc>
                <a:spcPct val="110000"/>
              </a:lnSpc>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Increased receivable write-offs</a:t>
            </a:r>
          </a:p>
        </p:txBody>
      </p:sp>
      <p:sp>
        <p:nvSpPr>
          <p:cNvPr id="28" name="Block Arc 27">
            <a:extLst>
              <a:ext uri="{FF2B5EF4-FFF2-40B4-BE49-F238E27FC236}">
                <a16:creationId xmlns:a16="http://schemas.microsoft.com/office/drawing/2014/main" id="{4EEB88AE-A35D-1F97-C678-CC3ABC8C9D9B}"/>
              </a:ext>
            </a:extLst>
          </p:cNvPr>
          <p:cNvSpPr>
            <a:spLocks/>
          </p:cNvSpPr>
          <p:nvPr/>
        </p:nvSpPr>
        <p:spPr>
          <a:xfrm flipH="1">
            <a:off x="4644872" y="2563347"/>
            <a:ext cx="2886364" cy="2886364"/>
          </a:xfrm>
          <a:prstGeom prst="blockArc">
            <a:avLst>
              <a:gd name="adj1" fmla="val 10800000"/>
              <a:gd name="adj2" fmla="val 16138052"/>
              <a:gd name="adj3" fmla="val 12876"/>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endParaRPr lang="en-US" sz="1400" dirty="0">
              <a:solidFill>
                <a:srgbClr val="000000"/>
              </a:solidFill>
              <a:latin typeface="Arial"/>
            </a:endParaRPr>
          </a:p>
        </p:txBody>
      </p:sp>
      <p:sp>
        <p:nvSpPr>
          <p:cNvPr id="30" name="Block Arc 29">
            <a:extLst>
              <a:ext uri="{FF2B5EF4-FFF2-40B4-BE49-F238E27FC236}">
                <a16:creationId xmlns:a16="http://schemas.microsoft.com/office/drawing/2014/main" id="{BCFC9846-B9E4-F92D-B6E3-FF3ED9DF30A9}"/>
              </a:ext>
            </a:extLst>
          </p:cNvPr>
          <p:cNvSpPr>
            <a:spLocks/>
          </p:cNvSpPr>
          <p:nvPr/>
        </p:nvSpPr>
        <p:spPr>
          <a:xfrm flipH="1" flipV="1">
            <a:off x="4644872" y="2563347"/>
            <a:ext cx="2886364" cy="2886364"/>
          </a:xfrm>
          <a:prstGeom prst="blockArc">
            <a:avLst>
              <a:gd name="adj1" fmla="val 10800000"/>
              <a:gd name="adj2" fmla="val 16138052"/>
              <a:gd name="adj3" fmla="val 12876"/>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endParaRPr lang="en-US" sz="1400" dirty="0">
              <a:solidFill>
                <a:srgbClr val="000000"/>
              </a:solidFill>
              <a:latin typeface="Arial"/>
            </a:endParaRPr>
          </a:p>
        </p:txBody>
      </p:sp>
      <p:sp>
        <p:nvSpPr>
          <p:cNvPr id="31" name="Block Arc 30">
            <a:extLst>
              <a:ext uri="{FF2B5EF4-FFF2-40B4-BE49-F238E27FC236}">
                <a16:creationId xmlns:a16="http://schemas.microsoft.com/office/drawing/2014/main" id="{06A559A1-558B-148D-D530-C88ED85C9129}"/>
              </a:ext>
            </a:extLst>
          </p:cNvPr>
          <p:cNvSpPr>
            <a:spLocks/>
          </p:cNvSpPr>
          <p:nvPr/>
        </p:nvSpPr>
        <p:spPr>
          <a:xfrm flipV="1">
            <a:off x="4644872" y="2577434"/>
            <a:ext cx="2886364" cy="2886364"/>
          </a:xfrm>
          <a:prstGeom prst="blockArc">
            <a:avLst>
              <a:gd name="adj1" fmla="val 10800000"/>
              <a:gd name="adj2" fmla="val 16138052"/>
              <a:gd name="adj3" fmla="val 12876"/>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endParaRPr lang="en-US" sz="1400" dirty="0">
              <a:solidFill>
                <a:srgbClr val="000000"/>
              </a:solidFill>
              <a:latin typeface="Arial"/>
            </a:endParaRPr>
          </a:p>
        </p:txBody>
      </p:sp>
      <p:sp>
        <p:nvSpPr>
          <p:cNvPr id="19" name="Isosceles Triangle 18"/>
          <p:cNvSpPr/>
          <p:nvPr/>
        </p:nvSpPr>
        <p:spPr>
          <a:xfrm rot="5400000" flipH="1">
            <a:off x="5871725" y="2583855"/>
            <a:ext cx="577273" cy="338578"/>
          </a:xfrm>
          <a:prstGeom prst="triangl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Isosceles Triangle 21"/>
          <p:cNvSpPr/>
          <p:nvPr/>
        </p:nvSpPr>
        <p:spPr>
          <a:xfrm rot="16200000">
            <a:off x="5702435" y="5118799"/>
            <a:ext cx="577273" cy="338578"/>
          </a:xfrm>
          <a:prstGeom prst="triangl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32" name="Isosceles Triangle 31">
            <a:extLst>
              <a:ext uri="{FF2B5EF4-FFF2-40B4-BE49-F238E27FC236}">
                <a16:creationId xmlns:a16="http://schemas.microsoft.com/office/drawing/2014/main" id="{CA0F2B14-9518-9254-AF99-A1A0010B61A6}"/>
              </a:ext>
            </a:extLst>
          </p:cNvPr>
          <p:cNvSpPr/>
          <p:nvPr/>
        </p:nvSpPr>
        <p:spPr>
          <a:xfrm flipH="1">
            <a:off x="4536499" y="3725337"/>
            <a:ext cx="577273" cy="338578"/>
          </a:xfrm>
          <a:prstGeom prst="triangle">
            <a:avLst/>
          </a:pr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endParaRPr lang="en-US" sz="1400" dirty="0">
              <a:solidFill>
                <a:srgbClr val="000000"/>
              </a:solidFill>
              <a:latin typeface="Arial"/>
            </a:endParaRPr>
          </a:p>
        </p:txBody>
      </p:sp>
      <p:sp>
        <p:nvSpPr>
          <p:cNvPr id="33" name="Isosceles Triangle 32">
            <a:extLst>
              <a:ext uri="{FF2B5EF4-FFF2-40B4-BE49-F238E27FC236}">
                <a16:creationId xmlns:a16="http://schemas.microsoft.com/office/drawing/2014/main" id="{22AB5238-971C-B4BA-A381-8651078C20EC}"/>
              </a:ext>
            </a:extLst>
          </p:cNvPr>
          <p:cNvSpPr/>
          <p:nvPr/>
        </p:nvSpPr>
        <p:spPr>
          <a:xfrm flipH="1" flipV="1">
            <a:off x="7050945" y="3932148"/>
            <a:ext cx="577273" cy="338578"/>
          </a:xfrm>
          <a:prstGeom prst="triangl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endParaRPr lang="en-US" sz="1400" dirty="0">
              <a:solidFill>
                <a:srgbClr val="000000"/>
              </a:solidFill>
              <a:latin typeface="Arial"/>
            </a:endParaRPr>
          </a:p>
        </p:txBody>
      </p:sp>
      <p:sp>
        <p:nvSpPr>
          <p:cNvPr id="34" name="Rectangle 33">
            <a:extLst>
              <a:ext uri="{FF2B5EF4-FFF2-40B4-BE49-F238E27FC236}">
                <a16:creationId xmlns:a16="http://schemas.microsoft.com/office/drawing/2014/main" id="{B28824EB-E0D3-267D-53C8-059E3929E5D0}"/>
              </a:ext>
            </a:extLst>
          </p:cNvPr>
          <p:cNvSpPr>
            <a:spLocks/>
          </p:cNvSpPr>
          <p:nvPr/>
        </p:nvSpPr>
        <p:spPr>
          <a:xfrm rot="2220000">
            <a:off x="6508394" y="3126027"/>
            <a:ext cx="711850" cy="22383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prstTxWarp prst="textArchUp">
              <a:avLst/>
            </a:prstTxWarp>
            <a:spAutoFit/>
          </a:bodyPr>
          <a:lstStyle/>
          <a:p>
            <a:pPr marL="0" marR="0" lvl="0" indent="0" algn="ctr" defTabSz="914400" rtl="0" eaLnBrk="1" fontAlgn="auto" latinLnBrk="0" hangingPunct="1">
              <a:lnSpc>
                <a:spcPct val="100000"/>
              </a:lnSpc>
              <a:spcBef>
                <a:spcPts val="0"/>
              </a:spcBef>
              <a:spcAft>
                <a:spcPts val="300"/>
              </a:spcAft>
              <a:buClr>
                <a:srgbClr val="1F6FD8"/>
              </a:buClr>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a:ea typeface="+mn-ea"/>
                <a:cs typeface="+mn-cs"/>
              </a:rPr>
              <a:t>Price</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5A128F74-7147-6E7A-4886-EE78A328911C}"/>
              </a:ext>
            </a:extLst>
          </p:cNvPr>
          <p:cNvSpPr>
            <a:spLocks/>
          </p:cNvSpPr>
          <p:nvPr/>
        </p:nvSpPr>
        <p:spPr>
          <a:xfrm rot="13561585" flipH="1" flipV="1">
            <a:off x="4856673" y="4667343"/>
            <a:ext cx="711850" cy="22383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prstTxWarp prst="textArchDown">
              <a:avLst/>
            </a:prstTxWarp>
            <a:spAutoFit/>
          </a:bodyPr>
          <a:lstStyle/>
          <a:p>
            <a:pPr marL="0" marR="0" lvl="0" indent="0" algn="ctr" defTabSz="914400" rtl="0" eaLnBrk="1" fontAlgn="auto" latinLnBrk="0" hangingPunct="1">
              <a:lnSpc>
                <a:spcPct val="100000"/>
              </a:lnSpc>
              <a:spcBef>
                <a:spcPts val="0"/>
              </a:spcBef>
              <a:spcAft>
                <a:spcPts val="300"/>
              </a:spcAft>
              <a:buClr>
                <a:srgbClr val="1F6FD8"/>
              </a:buClr>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a:ea typeface="+mn-ea"/>
                <a:cs typeface="+mn-cs"/>
              </a:rPr>
              <a:t>Profit</a:t>
            </a:r>
            <a:endParaRPr kumimoji="0" lang="en-US" sz="16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3532C295-C81C-8CCB-9561-231CC0EF6790}"/>
              </a:ext>
            </a:extLst>
          </p:cNvPr>
          <p:cNvSpPr>
            <a:spLocks/>
          </p:cNvSpPr>
          <p:nvPr/>
        </p:nvSpPr>
        <p:spPr>
          <a:xfrm rot="8405557" flipH="1" flipV="1">
            <a:off x="6517053" y="4779910"/>
            <a:ext cx="711850" cy="22383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prstTxWarp prst="textArchDown">
              <a:avLst/>
            </a:prstTxWarp>
            <a:spAutoFit/>
          </a:bodyPr>
          <a:lstStyle/>
          <a:p>
            <a:pPr marL="0" marR="0" lvl="0" indent="0" algn="ctr" defTabSz="914400" rtl="0" eaLnBrk="1" fontAlgn="auto" latinLnBrk="0" hangingPunct="1">
              <a:lnSpc>
                <a:spcPct val="100000"/>
              </a:lnSpc>
              <a:spcBef>
                <a:spcPts val="0"/>
              </a:spcBef>
              <a:spcAft>
                <a:spcPts val="300"/>
              </a:spcAft>
              <a:buClr>
                <a:srgbClr val="1F6FD8"/>
              </a:buClr>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a:ea typeface="+mn-ea"/>
                <a:cs typeface="+mn-cs"/>
              </a:rPr>
              <a:t>Cost</a:t>
            </a:r>
          </a:p>
        </p:txBody>
      </p:sp>
    </p:spTree>
    <p:extLst>
      <p:ext uri="{BB962C8B-B14F-4D97-AF65-F5344CB8AC3E}">
        <p14:creationId xmlns:p14="http://schemas.microsoft.com/office/powerpoint/2010/main" val="2274347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3" imgW="7772400" imgH="10058400" progId="TCLayout.ActiveDocument.1">
                  <p:embed/>
                </p:oleObj>
              </mc:Choice>
              <mc:Fallback>
                <p:oleObj name="think-cell Slide" r:id="rId1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4"/>
                      <a:stretch>
                        <a:fillRect/>
                      </a:stretch>
                    </p:blipFill>
                    <p:spPr>
                      <a:xfrm>
                        <a:off x="1588" y="1588"/>
                        <a:ext cx="1227" cy="1588"/>
                      </a:xfrm>
                      <a:prstGeom prst="rect">
                        <a:avLst/>
                      </a:prstGeom>
                    </p:spPr>
                  </p:pic>
                </p:oleObj>
              </mc:Fallback>
            </mc:AlternateContent>
          </a:graphicData>
        </a:graphic>
      </p:graphicFrame>
      <p:sp>
        <p:nvSpPr>
          <p:cNvPr id="77" name="Rectangle 76">
            <a:extLst>
              <a:ext uri="{FF2B5EF4-FFF2-40B4-BE49-F238E27FC236}">
                <a16:creationId xmlns:a16="http://schemas.microsoft.com/office/drawing/2014/main" id="{431F576B-D4C5-6A82-1878-5B3E94494364}"/>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…yet companies also report that are there are a number obstacles to actively managing pricing</a:t>
            </a:r>
          </a:p>
        </p:txBody>
      </p:sp>
      <p:graphicFrame>
        <p:nvGraphicFramePr>
          <p:cNvPr id="109" name="Chart 108">
            <a:extLst>
              <a:ext uri="{FF2B5EF4-FFF2-40B4-BE49-F238E27FC236}">
                <a16:creationId xmlns:a16="http://schemas.microsoft.com/office/drawing/2014/main" id="{67F2BDCD-5AB0-8CB9-31C5-A56CA58E78B1}"/>
              </a:ext>
            </a:extLst>
          </p:cNvPr>
          <p:cNvGraphicFramePr/>
          <p:nvPr>
            <p:custDataLst>
              <p:tags r:id="rId2"/>
            </p:custDataLst>
          </p:nvPr>
        </p:nvGraphicFramePr>
        <p:xfrm>
          <a:off x="4645025" y="2270125"/>
          <a:ext cx="6956425" cy="3786188"/>
        </p:xfrm>
        <a:graphic>
          <a:graphicData uri="http://schemas.openxmlformats.org/drawingml/2006/chart">
            <c:chart xmlns:c="http://schemas.openxmlformats.org/drawingml/2006/chart" xmlns:r="http://schemas.openxmlformats.org/officeDocument/2006/relationships" r:id="rId15"/>
          </a:graphicData>
        </a:graphic>
      </p:graphicFrame>
      <p:sp>
        <p:nvSpPr>
          <p:cNvPr id="50" name="Text Placeholder 2">
            <a:extLst>
              <a:ext uri="{FF2B5EF4-FFF2-40B4-BE49-F238E27FC236}">
                <a16:creationId xmlns:a16="http://schemas.microsoft.com/office/drawing/2014/main" id="{03BBF1AF-8E47-9CBC-7EB2-9D3E24FD3170}"/>
              </a:ext>
            </a:extLst>
          </p:cNvPr>
          <p:cNvSpPr txBox="1">
            <a:spLocks/>
          </p:cNvSpPr>
          <p:nvPr>
            <p:custDataLst>
              <p:tags r:id="rId3"/>
            </p:custDataLst>
          </p:nvPr>
        </p:nvSpPr>
        <p:spPr bwMode="auto">
          <a:xfrm>
            <a:off x="2503488" y="5030788"/>
            <a:ext cx="23653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CDEDA8D-B276-4C31-92D5-7F61A03C5D95}" type="datetime'M''''''i''s''''al''ig''n''ed frontl''ine in''cent''''i''''ves'">
              <a:rPr lang="en-US" altLang="en-US" sz="1400"/>
              <a:pPr/>
              <a:t>Misaligned frontline incentives</a:t>
            </a:fld>
            <a:endParaRPr lang="en-US" sz="1400" dirty="0"/>
          </a:p>
        </p:txBody>
      </p:sp>
      <p:sp>
        <p:nvSpPr>
          <p:cNvPr id="53" name="Text Placeholder 2">
            <a:extLst>
              <a:ext uri="{FF2B5EF4-FFF2-40B4-BE49-F238E27FC236}">
                <a16:creationId xmlns:a16="http://schemas.microsoft.com/office/drawing/2014/main" id="{75E98118-B329-5EE8-C800-D83E29582692}"/>
              </a:ext>
            </a:extLst>
          </p:cNvPr>
          <p:cNvSpPr txBox="1">
            <a:spLocks/>
          </p:cNvSpPr>
          <p:nvPr>
            <p:custDataLst>
              <p:tags r:id="rId4"/>
            </p:custDataLst>
          </p:nvPr>
        </p:nvSpPr>
        <p:spPr bwMode="auto">
          <a:xfrm>
            <a:off x="4425950" y="5400675"/>
            <a:ext cx="4429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5ABBFB8-D2A3-4E55-B07F-B3C50B5112F2}" type="datetime'''''''Ot''''''''''''''''''''''''''h''''''e''''''''''''r'''">
              <a:rPr lang="en-US" altLang="en-US" sz="1400"/>
              <a:pPr/>
              <a:t>Other</a:t>
            </a:fld>
            <a:endParaRPr lang="en-US" sz="1400" dirty="0"/>
          </a:p>
        </p:txBody>
      </p:sp>
      <p:sp>
        <p:nvSpPr>
          <p:cNvPr id="44" name="Text Placeholder 2">
            <a:extLst>
              <a:ext uri="{FF2B5EF4-FFF2-40B4-BE49-F238E27FC236}">
                <a16:creationId xmlns:a16="http://schemas.microsoft.com/office/drawing/2014/main" id="{74CA1ECE-18AA-DA02-E541-8C0B06E73A36}"/>
              </a:ext>
            </a:extLst>
          </p:cNvPr>
          <p:cNvSpPr txBox="1">
            <a:spLocks/>
          </p:cNvSpPr>
          <p:nvPr>
            <p:custDataLst>
              <p:tags r:id="rId5"/>
            </p:custDataLst>
          </p:nvPr>
        </p:nvSpPr>
        <p:spPr bwMode="auto">
          <a:xfrm>
            <a:off x="2181225" y="4291013"/>
            <a:ext cx="2687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7BDA530-F547-41E9-AA36-8E8514F38360}" type="datetime'Low ''prio''rity'' fo''r ma''''''''na''''geme''nt te''''a''m'">
              <a:rPr lang="en-US" altLang="en-US" sz="1400"/>
              <a:pPr/>
              <a:t>Low priority for management team</a:t>
            </a:fld>
            <a:endParaRPr lang="en-US" sz="1400" dirty="0"/>
          </a:p>
        </p:txBody>
      </p:sp>
      <p:sp>
        <p:nvSpPr>
          <p:cNvPr id="38" name="Text Placeholder 2">
            <a:extLst>
              <a:ext uri="{FF2B5EF4-FFF2-40B4-BE49-F238E27FC236}">
                <a16:creationId xmlns:a16="http://schemas.microsoft.com/office/drawing/2014/main" id="{06B0526A-F7EE-10F1-DFC6-FBE7137E59AA}"/>
              </a:ext>
            </a:extLst>
          </p:cNvPr>
          <p:cNvSpPr txBox="1">
            <a:spLocks/>
          </p:cNvSpPr>
          <p:nvPr>
            <p:custDataLst>
              <p:tags r:id="rId6"/>
            </p:custDataLst>
          </p:nvPr>
        </p:nvSpPr>
        <p:spPr bwMode="auto">
          <a:xfrm>
            <a:off x="989013" y="3551238"/>
            <a:ext cx="38798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E8E377D0-359D-47AB-8C81-A79EEF005129}" type="datetime'''Unaware ''of the opportunity'' (e.g. si''ze'' of the price)'">
              <a:rPr lang="en-US" altLang="en-US" sz="1400"/>
              <a:pPr/>
              <a:t>Unaware of the opportunity (e.g. size of the price)</a:t>
            </a:fld>
            <a:endParaRPr lang="en-US" sz="1400" dirty="0"/>
          </a:p>
        </p:txBody>
      </p:sp>
      <p:sp>
        <p:nvSpPr>
          <p:cNvPr id="30" name="Text Placeholder 2">
            <a:extLst>
              <a:ext uri="{FF2B5EF4-FFF2-40B4-BE49-F238E27FC236}">
                <a16:creationId xmlns:a16="http://schemas.microsoft.com/office/drawing/2014/main" id="{890782F5-C559-E14C-7ABE-41FE3A8056A0}"/>
              </a:ext>
            </a:extLst>
          </p:cNvPr>
          <p:cNvSpPr txBox="1">
            <a:spLocks/>
          </p:cNvSpPr>
          <p:nvPr>
            <p:custDataLst>
              <p:tags r:id="rId7"/>
            </p:custDataLst>
          </p:nvPr>
        </p:nvSpPr>
        <p:spPr bwMode="auto">
          <a:xfrm>
            <a:off x="966788" y="2811463"/>
            <a:ext cx="39020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907A8E3-E05B-476E-BFCC-D88FC863C407}" type="datetime'Lack of inte''rnal pricing ca''pabilities (e.g''. analytics)'">
              <a:rPr lang="en-US" altLang="en-US" sz="1400"/>
              <a:pPr/>
              <a:t>Lack of internal pricing capabilities (e.g. analytics)</a:t>
            </a:fld>
            <a:endParaRPr lang="en-US" sz="1400" dirty="0"/>
          </a:p>
        </p:txBody>
      </p:sp>
      <p:sp>
        <p:nvSpPr>
          <p:cNvPr id="47" name="Text Placeholder 2">
            <a:extLst>
              <a:ext uri="{FF2B5EF4-FFF2-40B4-BE49-F238E27FC236}">
                <a16:creationId xmlns:a16="http://schemas.microsoft.com/office/drawing/2014/main" id="{E01B3895-AC7A-510A-0991-05179C1BC9CC}"/>
              </a:ext>
            </a:extLst>
          </p:cNvPr>
          <p:cNvSpPr txBox="1">
            <a:spLocks/>
          </p:cNvSpPr>
          <p:nvPr>
            <p:custDataLst>
              <p:tags r:id="rId8"/>
            </p:custDataLst>
          </p:nvPr>
        </p:nvSpPr>
        <p:spPr bwMode="auto">
          <a:xfrm>
            <a:off x="1914525" y="4660900"/>
            <a:ext cx="2954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105D109-4E1A-4330-97E4-E4494D2623C8}" type="datetime'Limited'' ''man''''''ag''emen''t t''''''eam'' b''''''andwidth'">
              <a:rPr lang="en-US" altLang="en-US" sz="1400"/>
              <a:pPr/>
              <a:t>Limited management team bandwidth</a:t>
            </a:fld>
            <a:endParaRPr lang="en-US" sz="1400" dirty="0"/>
          </a:p>
        </p:txBody>
      </p:sp>
      <p:sp>
        <p:nvSpPr>
          <p:cNvPr id="41" name="Text Placeholder 2">
            <a:extLst>
              <a:ext uri="{FF2B5EF4-FFF2-40B4-BE49-F238E27FC236}">
                <a16:creationId xmlns:a16="http://schemas.microsoft.com/office/drawing/2014/main" id="{A4C2D934-DCA9-C9C6-1EC6-E3F4CE4D4510}"/>
              </a:ext>
            </a:extLst>
          </p:cNvPr>
          <p:cNvSpPr txBox="1">
            <a:spLocks/>
          </p:cNvSpPr>
          <p:nvPr>
            <p:custDataLst>
              <p:tags r:id="rId9"/>
            </p:custDataLst>
          </p:nvPr>
        </p:nvSpPr>
        <p:spPr bwMode="auto">
          <a:xfrm>
            <a:off x="1000125" y="3921125"/>
            <a:ext cx="38687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3942CB8-7678-40C4-A15C-045038CCBD9B}" type="datetime'Weak'' ''suppor''ting ''systems (e.g. frontline'' sy''stems)'">
              <a:rPr lang="en-US" altLang="en-US" sz="1400"/>
              <a:pPr/>
              <a:t>Weak supporting systems (e.g. frontline systems)</a:t>
            </a:fld>
            <a:endParaRPr lang="en-US" sz="1400" dirty="0"/>
          </a:p>
        </p:txBody>
      </p:sp>
      <p:sp>
        <p:nvSpPr>
          <p:cNvPr id="35" name="Text Placeholder 2">
            <a:extLst>
              <a:ext uri="{FF2B5EF4-FFF2-40B4-BE49-F238E27FC236}">
                <a16:creationId xmlns:a16="http://schemas.microsoft.com/office/drawing/2014/main" id="{5B5D5186-89A6-348B-AEB3-B62605156E62}"/>
              </a:ext>
            </a:extLst>
          </p:cNvPr>
          <p:cNvSpPr txBox="1">
            <a:spLocks/>
          </p:cNvSpPr>
          <p:nvPr>
            <p:custDataLst>
              <p:tags r:id="rId10"/>
            </p:custDataLst>
          </p:nvPr>
        </p:nvSpPr>
        <p:spPr bwMode="auto">
          <a:xfrm>
            <a:off x="1568450" y="3181350"/>
            <a:ext cx="33004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91FA609A-F3FB-456B-B8B8-969D4A384A47}" type="datetime'Risk of custo''mer d''ecidi''ng not t''o pu''''''r''ch''ase'">
              <a:rPr lang="en-US" altLang="en-US" sz="1400"/>
              <a:pPr/>
              <a:t>Risk of customer deciding not to purchase</a:t>
            </a:fld>
            <a:endParaRPr lang="en-US" sz="1400" dirty="0"/>
          </a:p>
        </p:txBody>
      </p:sp>
      <p:sp>
        <p:nvSpPr>
          <p:cNvPr id="28" name="Text Placeholder 2">
            <a:extLst>
              <a:ext uri="{FF2B5EF4-FFF2-40B4-BE49-F238E27FC236}">
                <a16:creationId xmlns:a16="http://schemas.microsoft.com/office/drawing/2014/main" id="{5B482F6C-5CAF-8234-63BC-46396EC5FF33}"/>
              </a:ext>
            </a:extLst>
          </p:cNvPr>
          <p:cNvSpPr txBox="1">
            <a:spLocks/>
          </p:cNvSpPr>
          <p:nvPr>
            <p:custDataLst>
              <p:tags r:id="rId11"/>
            </p:custDataLst>
          </p:nvPr>
        </p:nvSpPr>
        <p:spPr bwMode="auto">
          <a:xfrm>
            <a:off x="2601913" y="2441575"/>
            <a:ext cx="22669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5BAAF11-04B9-4ECA-8BD5-66F763513BC6}" type="datetime'R''isk of c''o''m''p''e''t''''it''iv''e'' re''''''''sponse'">
              <a:rPr lang="en-US" altLang="en-US" sz="1400"/>
              <a:pPr marL="0" indent="0" algn="r">
                <a:spcBef>
                  <a:spcPct val="0"/>
                </a:spcBef>
                <a:spcAft>
                  <a:spcPct val="0"/>
                </a:spcAft>
                <a:buNone/>
              </a:pPr>
              <a:t>Risk of competitive response</a:t>
            </a:fld>
            <a:endParaRPr lang="en-US" sz="1400" dirty="0"/>
          </a:p>
        </p:txBody>
      </p:sp>
      <p:grpSp>
        <p:nvGrpSpPr>
          <p:cNvPr id="97" name="Group 96">
            <a:extLst>
              <a:ext uri="{FF2B5EF4-FFF2-40B4-BE49-F238E27FC236}">
                <a16:creationId xmlns:a16="http://schemas.microsoft.com/office/drawing/2014/main" id="{7C3B75F5-2379-306E-49DE-9979C28A851E}"/>
              </a:ext>
            </a:extLst>
          </p:cNvPr>
          <p:cNvGrpSpPr/>
          <p:nvPr/>
        </p:nvGrpSpPr>
        <p:grpSpPr>
          <a:xfrm>
            <a:off x="632273" y="1635621"/>
            <a:ext cx="4236590" cy="390875"/>
            <a:chOff x="2294355" y="1624719"/>
            <a:chExt cx="9303802" cy="390875"/>
          </a:xfrm>
        </p:grpSpPr>
        <p:sp>
          <p:nvSpPr>
            <p:cNvPr id="98" name="Rectangle 97">
              <a:extLst>
                <a:ext uri="{FF2B5EF4-FFF2-40B4-BE49-F238E27FC236}">
                  <a16:creationId xmlns:a16="http://schemas.microsoft.com/office/drawing/2014/main" id="{8A7AFE58-3E3A-7D60-30E0-562A397F95AB}"/>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Obstacle to adjusting pricing</a:t>
              </a:r>
            </a:p>
          </p:txBody>
        </p:sp>
        <p:cxnSp>
          <p:nvCxnSpPr>
            <p:cNvPr id="99" name="Straight Connector 98">
              <a:extLst>
                <a:ext uri="{FF2B5EF4-FFF2-40B4-BE49-F238E27FC236}">
                  <a16:creationId xmlns:a16="http://schemas.microsoft.com/office/drawing/2014/main" id="{B2992400-84BB-E4BD-0984-B1C08997E515}"/>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2E1A37C-B101-FB7A-1DAA-4BCEFAD766D7}"/>
              </a:ext>
            </a:extLst>
          </p:cNvPr>
          <p:cNvGrpSpPr/>
          <p:nvPr/>
        </p:nvGrpSpPr>
        <p:grpSpPr>
          <a:xfrm>
            <a:off x="5042208" y="1627049"/>
            <a:ext cx="6218237" cy="390875"/>
            <a:chOff x="2294355" y="1624719"/>
            <a:chExt cx="9303802" cy="390875"/>
          </a:xfrm>
        </p:grpSpPr>
        <p:sp>
          <p:nvSpPr>
            <p:cNvPr id="101" name="Rectangle 100">
              <a:extLst>
                <a:ext uri="{FF2B5EF4-FFF2-40B4-BE49-F238E27FC236}">
                  <a16:creationId xmlns:a16="http://schemas.microsoft.com/office/drawing/2014/main" id="{9146974F-1FE8-9B29-2FA7-AF30C3A853D6}"/>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 of interviewees who ranked obstacle in top 3</a:t>
              </a:r>
            </a:p>
          </p:txBody>
        </p:sp>
        <p:cxnSp>
          <p:nvCxnSpPr>
            <p:cNvPr id="102" name="Straight Connector 101">
              <a:extLst>
                <a:ext uri="{FF2B5EF4-FFF2-40B4-BE49-F238E27FC236}">
                  <a16:creationId xmlns:a16="http://schemas.microsoft.com/office/drawing/2014/main" id="{F8CCEE2F-146C-351E-F6E1-84405C6874F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3800B7FD-1996-5237-E592-8BD2F9F5F692}"/>
              </a:ext>
            </a:extLst>
          </p:cNvPr>
          <p:cNvSpPr/>
          <p:nvPr/>
        </p:nvSpPr>
        <p:spPr>
          <a:xfrm>
            <a:off x="1893888" y="6381243"/>
            <a:ext cx="8969184"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000" dirty="0">
                <a:solidFill>
                  <a:schemeClr val="tx1"/>
                </a:solidFill>
              </a:rPr>
              <a:t>Source: McKinsey &amp; Co (2019). </a:t>
            </a:r>
            <a:r>
              <a:rPr lang="en-US" sz="1000" i="1" dirty="0">
                <a:solidFill>
                  <a:schemeClr val="tx1"/>
                </a:solidFill>
              </a:rPr>
              <a:t>Pricing: The next frontier of value creation in private equity</a:t>
            </a:r>
          </a:p>
        </p:txBody>
      </p:sp>
    </p:spTree>
    <p:extLst>
      <p:ext uri="{BB962C8B-B14F-4D97-AF65-F5344CB8AC3E}">
        <p14:creationId xmlns:p14="http://schemas.microsoft.com/office/powerpoint/2010/main" val="1117134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We are committed to a sophistical approach to pricing - our pricing models will be adjusted based on the lifecycle, competition, and market dynamics of our product</a:t>
            </a:r>
          </a:p>
        </p:txBody>
      </p:sp>
      <p:sp>
        <p:nvSpPr>
          <p:cNvPr id="3" name="Rectangle 2">
            <a:extLst>
              <a:ext uri="{FF2B5EF4-FFF2-40B4-BE49-F238E27FC236}">
                <a16:creationId xmlns:a16="http://schemas.microsoft.com/office/drawing/2014/main" id="{29AEA4DC-00E8-7A08-7AEC-5A836D3FBABA}"/>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7" name="Freeform 2">
            <a:extLst>
              <a:ext uri="{FF2B5EF4-FFF2-40B4-BE49-F238E27FC236}">
                <a16:creationId xmlns:a16="http://schemas.microsoft.com/office/drawing/2014/main" id="{75B8C70C-6086-3B8C-C613-E647B4C356A9}"/>
              </a:ext>
            </a:extLst>
          </p:cNvPr>
          <p:cNvSpPr>
            <a:spLocks/>
          </p:cNvSpPr>
          <p:nvPr/>
        </p:nvSpPr>
        <p:spPr bwMode="blackWhite">
          <a:xfrm>
            <a:off x="8914302" y="2109127"/>
            <a:ext cx="2631196" cy="991526"/>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accent1"/>
          </a:solidFill>
          <a:ln w="12700" cap="rnd">
            <a:noFill/>
            <a:round/>
            <a:headEnd/>
            <a:tailEnd/>
          </a:ln>
        </p:spPr>
        <p:txBody>
          <a:bodyPr lIns="0" tIns="0" rIns="0" bIns="0">
            <a:noAutofit/>
          </a:bodyPr>
          <a:lstStyle/>
          <a:p>
            <a:pPr>
              <a:defRPr/>
            </a:pPr>
            <a:endParaRPr lang="en-US" sz="1200" dirty="0">
              <a:solidFill>
                <a:srgbClr val="000000"/>
              </a:solidFill>
            </a:endParaRPr>
          </a:p>
        </p:txBody>
      </p:sp>
      <p:sp>
        <p:nvSpPr>
          <p:cNvPr id="18" name="Freeform 3">
            <a:extLst>
              <a:ext uri="{FF2B5EF4-FFF2-40B4-BE49-F238E27FC236}">
                <a16:creationId xmlns:a16="http://schemas.microsoft.com/office/drawing/2014/main" id="{E55836DA-5D01-4CC5-5B4D-894D51202FB8}"/>
              </a:ext>
            </a:extLst>
          </p:cNvPr>
          <p:cNvSpPr>
            <a:spLocks/>
          </p:cNvSpPr>
          <p:nvPr/>
        </p:nvSpPr>
        <p:spPr bwMode="blackWhite">
          <a:xfrm>
            <a:off x="6210981" y="2402413"/>
            <a:ext cx="2633537" cy="698241"/>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1">
              <a:lumMod val="60000"/>
              <a:lumOff val="40000"/>
            </a:schemeClr>
          </a:solidFill>
          <a:ln w="12700" cap="rnd">
            <a:solidFill>
              <a:schemeClr val="bg1"/>
            </a:solidFill>
            <a:round/>
            <a:headEnd/>
            <a:tailEnd/>
          </a:ln>
        </p:spPr>
        <p:txBody>
          <a:bodyPr lIns="0" tIns="0" rIns="0" bIns="0">
            <a:noAutofit/>
          </a:bodyPr>
          <a:lstStyle/>
          <a:p>
            <a:pPr>
              <a:defRPr/>
            </a:pPr>
            <a:endParaRPr lang="en-US" sz="1200" dirty="0">
              <a:solidFill>
                <a:srgbClr val="000000"/>
              </a:solidFill>
            </a:endParaRPr>
          </a:p>
        </p:txBody>
      </p:sp>
      <p:sp>
        <p:nvSpPr>
          <p:cNvPr id="19" name="Freeform 4">
            <a:extLst>
              <a:ext uri="{FF2B5EF4-FFF2-40B4-BE49-F238E27FC236}">
                <a16:creationId xmlns:a16="http://schemas.microsoft.com/office/drawing/2014/main" id="{CDDACCF5-9921-66FC-03E6-369D916B847D}"/>
              </a:ext>
            </a:extLst>
          </p:cNvPr>
          <p:cNvSpPr>
            <a:spLocks/>
          </p:cNvSpPr>
          <p:nvPr/>
        </p:nvSpPr>
        <p:spPr bwMode="blackWhite">
          <a:xfrm>
            <a:off x="3491110" y="2554486"/>
            <a:ext cx="2656969" cy="546167"/>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1">
              <a:lumMod val="40000"/>
              <a:lumOff val="60000"/>
            </a:schemeClr>
          </a:solidFill>
          <a:ln w="12700" cap="rnd">
            <a:solidFill>
              <a:schemeClr val="bg1"/>
            </a:solidFill>
            <a:round/>
            <a:headEnd/>
            <a:tailEnd/>
          </a:ln>
        </p:spPr>
        <p:txBody>
          <a:bodyPr lIns="0" tIns="0" rIns="0" bIns="0">
            <a:noAutofit/>
          </a:bodyPr>
          <a:lstStyle/>
          <a:p>
            <a:endParaRPr lang="en-US" sz="1200" dirty="0">
              <a:solidFill>
                <a:srgbClr val="000000"/>
              </a:solidFill>
            </a:endParaRPr>
          </a:p>
        </p:txBody>
      </p:sp>
      <p:sp>
        <p:nvSpPr>
          <p:cNvPr id="20" name="Freeform 5">
            <a:extLst>
              <a:ext uri="{FF2B5EF4-FFF2-40B4-BE49-F238E27FC236}">
                <a16:creationId xmlns:a16="http://schemas.microsoft.com/office/drawing/2014/main" id="{2899DA12-60E6-5096-2D06-AC3A83399DA1}"/>
              </a:ext>
            </a:extLst>
          </p:cNvPr>
          <p:cNvSpPr>
            <a:spLocks/>
          </p:cNvSpPr>
          <p:nvPr/>
        </p:nvSpPr>
        <p:spPr bwMode="blackWhite">
          <a:xfrm>
            <a:off x="740781" y="2685771"/>
            <a:ext cx="2687427" cy="414881"/>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1">
              <a:lumMod val="20000"/>
              <a:lumOff val="80000"/>
            </a:schemeClr>
          </a:solidFill>
          <a:ln w="12700" cap="rnd">
            <a:solidFill>
              <a:schemeClr val="bg1"/>
            </a:solidFill>
            <a:round/>
            <a:headEnd/>
            <a:tailEnd/>
          </a:ln>
        </p:spPr>
        <p:txBody>
          <a:bodyPr lIns="0" tIns="0" rIns="0" bIns="0">
            <a:noAutofit/>
          </a:bodyPr>
          <a:lstStyle/>
          <a:p>
            <a:endParaRPr lang="en-US" sz="1200" dirty="0">
              <a:solidFill>
                <a:srgbClr val="000000"/>
              </a:solidFill>
            </a:endParaRPr>
          </a:p>
        </p:txBody>
      </p:sp>
      <p:sp>
        <p:nvSpPr>
          <p:cNvPr id="21" name="Rectangle 6">
            <a:extLst>
              <a:ext uri="{FF2B5EF4-FFF2-40B4-BE49-F238E27FC236}">
                <a16:creationId xmlns:a16="http://schemas.microsoft.com/office/drawing/2014/main" id="{4A19124B-0B36-4769-B540-212B940A1E6F}"/>
              </a:ext>
            </a:extLst>
          </p:cNvPr>
          <p:cNvSpPr>
            <a:spLocks noChangeArrowheads="1"/>
          </p:cNvSpPr>
          <p:nvPr/>
        </p:nvSpPr>
        <p:spPr bwMode="blackWhite">
          <a:xfrm>
            <a:off x="1007633" y="2842071"/>
            <a:ext cx="2153723" cy="1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820738">
              <a:lnSpc>
                <a:spcPct val="95000"/>
              </a:lnSpc>
            </a:pPr>
            <a:r>
              <a:rPr lang="en-US" sz="1200" b="1" dirty="0">
                <a:solidFill>
                  <a:schemeClr val="bg1"/>
                </a:solidFill>
                <a:ea typeface="MS PGothic" pitchFamily="34" charset="-128"/>
              </a:rPr>
              <a:t>Immature</a:t>
            </a:r>
          </a:p>
        </p:txBody>
      </p:sp>
      <p:sp>
        <p:nvSpPr>
          <p:cNvPr id="22" name="Rectangle 7">
            <a:extLst>
              <a:ext uri="{FF2B5EF4-FFF2-40B4-BE49-F238E27FC236}">
                <a16:creationId xmlns:a16="http://schemas.microsoft.com/office/drawing/2014/main" id="{F5AC4CF8-131B-DC04-C383-0B4953D34BD5}"/>
              </a:ext>
            </a:extLst>
          </p:cNvPr>
          <p:cNvSpPr>
            <a:spLocks noChangeArrowheads="1"/>
          </p:cNvSpPr>
          <p:nvPr/>
        </p:nvSpPr>
        <p:spPr bwMode="blackWhite">
          <a:xfrm>
            <a:off x="3742732" y="2791781"/>
            <a:ext cx="2153726" cy="1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820738">
              <a:lnSpc>
                <a:spcPct val="95000"/>
              </a:lnSpc>
            </a:pPr>
            <a:r>
              <a:rPr lang="en-US" sz="1200" b="1" dirty="0">
                <a:solidFill>
                  <a:srgbClr val="FFFFFF"/>
                </a:solidFill>
                <a:ea typeface="MS PGothic" pitchFamily="34" charset="-128"/>
              </a:rPr>
              <a:t>Basic</a:t>
            </a:r>
          </a:p>
        </p:txBody>
      </p:sp>
      <p:sp>
        <p:nvSpPr>
          <p:cNvPr id="23" name="Rectangle 6">
            <a:extLst>
              <a:ext uri="{FF2B5EF4-FFF2-40B4-BE49-F238E27FC236}">
                <a16:creationId xmlns:a16="http://schemas.microsoft.com/office/drawing/2014/main" id="{769382AA-31E0-72E9-74AB-B3C4B1245123}"/>
              </a:ext>
            </a:extLst>
          </p:cNvPr>
          <p:cNvSpPr>
            <a:spLocks noChangeArrowheads="1"/>
          </p:cNvSpPr>
          <p:nvPr/>
        </p:nvSpPr>
        <p:spPr bwMode="blackWhite">
          <a:xfrm>
            <a:off x="6416119" y="2749784"/>
            <a:ext cx="2153726" cy="1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820738">
              <a:lnSpc>
                <a:spcPct val="95000"/>
              </a:lnSpc>
            </a:pPr>
            <a:r>
              <a:rPr lang="en-US" sz="1200" b="1" dirty="0">
                <a:solidFill>
                  <a:srgbClr val="FFFFFF"/>
                </a:solidFill>
                <a:ea typeface="MS PGothic" pitchFamily="34" charset="-128"/>
              </a:rPr>
              <a:t>Moderate</a:t>
            </a:r>
          </a:p>
        </p:txBody>
      </p:sp>
      <p:sp>
        <p:nvSpPr>
          <p:cNvPr id="24" name="Rectangle 7">
            <a:extLst>
              <a:ext uri="{FF2B5EF4-FFF2-40B4-BE49-F238E27FC236}">
                <a16:creationId xmlns:a16="http://schemas.microsoft.com/office/drawing/2014/main" id="{DE4D0580-9174-A1B1-3EFF-48A8F87756F7}"/>
              </a:ext>
            </a:extLst>
          </p:cNvPr>
          <p:cNvSpPr>
            <a:spLocks noChangeArrowheads="1"/>
          </p:cNvSpPr>
          <p:nvPr/>
        </p:nvSpPr>
        <p:spPr bwMode="blackWhite">
          <a:xfrm>
            <a:off x="9231100" y="2629215"/>
            <a:ext cx="2153723" cy="17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820738">
              <a:lnSpc>
                <a:spcPct val="95000"/>
              </a:lnSpc>
            </a:pPr>
            <a:r>
              <a:rPr lang="en-US" sz="1200" b="1" dirty="0">
                <a:solidFill>
                  <a:srgbClr val="FFFFFF"/>
                </a:solidFill>
                <a:ea typeface="MS PGothic" pitchFamily="34" charset="-128"/>
              </a:rPr>
              <a:t>Sophisticated</a:t>
            </a:r>
          </a:p>
        </p:txBody>
      </p:sp>
      <p:grpSp>
        <p:nvGrpSpPr>
          <p:cNvPr id="4" name="Group 3">
            <a:extLst>
              <a:ext uri="{FF2B5EF4-FFF2-40B4-BE49-F238E27FC236}">
                <a16:creationId xmlns:a16="http://schemas.microsoft.com/office/drawing/2014/main" id="{7343D6A1-80BE-C663-F468-2017B0020DBC}"/>
              </a:ext>
            </a:extLst>
          </p:cNvPr>
          <p:cNvGrpSpPr/>
          <p:nvPr/>
        </p:nvGrpSpPr>
        <p:grpSpPr>
          <a:xfrm>
            <a:off x="3459659" y="2402413"/>
            <a:ext cx="5423190" cy="3669203"/>
            <a:chOff x="3459659" y="2402413"/>
            <a:chExt cx="5423190" cy="3316527"/>
          </a:xfrm>
        </p:grpSpPr>
        <p:cxnSp>
          <p:nvCxnSpPr>
            <p:cNvPr id="32" name="Straight Connector 31">
              <a:extLst>
                <a:ext uri="{FF2B5EF4-FFF2-40B4-BE49-F238E27FC236}">
                  <a16:creationId xmlns:a16="http://schemas.microsoft.com/office/drawing/2014/main" id="{11020BD6-9A90-73E3-F040-E5D02E5603F9}"/>
                </a:ext>
              </a:extLst>
            </p:cNvPr>
            <p:cNvCxnSpPr>
              <a:cxnSpLocks/>
            </p:cNvCxnSpPr>
            <p:nvPr/>
          </p:nvCxnSpPr>
          <p:spPr>
            <a:xfrm>
              <a:off x="3459659" y="2679947"/>
              <a:ext cx="0" cy="3038993"/>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8B3C586-EE08-CAEA-1BE2-0B274930CF54}"/>
                </a:ext>
              </a:extLst>
            </p:cNvPr>
            <p:cNvCxnSpPr>
              <a:cxnSpLocks/>
            </p:cNvCxnSpPr>
            <p:nvPr/>
          </p:nvCxnSpPr>
          <p:spPr>
            <a:xfrm>
              <a:off x="6179530" y="2554486"/>
              <a:ext cx="0" cy="3164454"/>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4D66A3-00D9-31C7-2660-FF5B5ACFDF83}"/>
                </a:ext>
              </a:extLst>
            </p:cNvPr>
            <p:cNvCxnSpPr>
              <a:cxnSpLocks/>
            </p:cNvCxnSpPr>
            <p:nvPr/>
          </p:nvCxnSpPr>
          <p:spPr>
            <a:xfrm flipH="1">
              <a:off x="8875969" y="2402413"/>
              <a:ext cx="6880" cy="331652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E9E89120-0282-7CCD-4DD4-6B38DDB2B637}"/>
              </a:ext>
            </a:extLst>
          </p:cNvPr>
          <p:cNvSpPr/>
          <p:nvPr/>
        </p:nvSpPr>
        <p:spPr>
          <a:xfrm>
            <a:off x="740781" y="3307830"/>
            <a:ext cx="2523626" cy="241111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spcAft>
                <a:spcPts val="300"/>
              </a:spcAft>
              <a:buClr>
                <a:schemeClr val="accent1"/>
              </a:buClr>
              <a:buFont typeface="Arial" panose="020B0604020202020204" pitchFamily="34" charset="0"/>
              <a:buChar char="•"/>
            </a:pPr>
            <a:r>
              <a:rPr lang="en-US" sz="1200" dirty="0">
                <a:solidFill>
                  <a:schemeClr val="tx1"/>
                </a:solidFill>
              </a:rPr>
              <a:t>Cost-oriented pricing models</a:t>
            </a:r>
          </a:p>
          <a:p>
            <a:pPr marL="285750" indent="-285750">
              <a:spcAft>
                <a:spcPts val="300"/>
              </a:spcAft>
              <a:buClr>
                <a:schemeClr val="accent1"/>
              </a:buClr>
              <a:buFont typeface="Arial" panose="020B0604020202020204" pitchFamily="34" charset="0"/>
              <a:buChar char="•"/>
            </a:pPr>
            <a:r>
              <a:rPr lang="en-US" sz="1200" dirty="0">
                <a:solidFill>
                  <a:schemeClr val="tx1"/>
                </a:solidFill>
              </a:rPr>
              <a:t>No market or competitor analysis</a:t>
            </a:r>
          </a:p>
          <a:p>
            <a:pPr marL="285750" indent="-285750">
              <a:spcAft>
                <a:spcPts val="300"/>
              </a:spcAft>
              <a:buClr>
                <a:schemeClr val="accent1"/>
              </a:buClr>
              <a:buFont typeface="Arial" panose="020B0604020202020204" pitchFamily="34" charset="0"/>
              <a:buChar char="•"/>
            </a:pPr>
            <a:r>
              <a:rPr lang="en-US" sz="1200" dirty="0">
                <a:solidFill>
                  <a:schemeClr val="tx1"/>
                </a:solidFill>
              </a:rPr>
              <a:t>Minimal pricing modelling or data</a:t>
            </a:r>
          </a:p>
          <a:p>
            <a:pPr marL="285750" indent="-285750">
              <a:spcAft>
                <a:spcPts val="300"/>
              </a:spcAft>
              <a:buClr>
                <a:schemeClr val="accent1"/>
              </a:buClr>
              <a:buFont typeface="Arial" panose="020B0604020202020204" pitchFamily="34" charset="0"/>
              <a:buChar char="•"/>
            </a:pPr>
            <a:r>
              <a:rPr lang="en-US" sz="1200" dirty="0">
                <a:solidFill>
                  <a:schemeClr val="tx1"/>
                </a:solidFill>
              </a:rPr>
              <a:t>No organizational support or commitment to pricing</a:t>
            </a:r>
          </a:p>
          <a:p>
            <a:pPr marL="285750" indent="-285750">
              <a:spcAft>
                <a:spcPts val="300"/>
              </a:spcAft>
              <a:buClr>
                <a:schemeClr val="accent1"/>
              </a:buClr>
              <a:buFont typeface="Arial" panose="020B0604020202020204" pitchFamily="34" charset="0"/>
              <a:buChar char="•"/>
            </a:pPr>
            <a:endParaRPr lang="en-US" sz="1200" dirty="0">
              <a:solidFill>
                <a:schemeClr val="tx1"/>
              </a:solidFill>
            </a:endParaRPr>
          </a:p>
        </p:txBody>
      </p:sp>
      <p:sp>
        <p:nvSpPr>
          <p:cNvPr id="12" name="Rectangle 11">
            <a:extLst>
              <a:ext uri="{FF2B5EF4-FFF2-40B4-BE49-F238E27FC236}">
                <a16:creationId xmlns:a16="http://schemas.microsoft.com/office/drawing/2014/main" id="{0966F622-E985-32FB-8344-72D38CBD30CD}"/>
              </a:ext>
            </a:extLst>
          </p:cNvPr>
          <p:cNvSpPr/>
          <p:nvPr/>
        </p:nvSpPr>
        <p:spPr>
          <a:xfrm>
            <a:off x="3557782" y="3307830"/>
            <a:ext cx="2523626" cy="241111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spcAft>
                <a:spcPts val="300"/>
              </a:spcAft>
              <a:buClr>
                <a:schemeClr val="accent1"/>
              </a:buClr>
              <a:buFont typeface="Arial" panose="020B0604020202020204" pitchFamily="34" charset="0"/>
              <a:buChar char="•"/>
            </a:pPr>
            <a:r>
              <a:rPr lang="en-US" sz="1200" dirty="0">
                <a:solidFill>
                  <a:schemeClr val="tx1"/>
                </a:solidFill>
              </a:rPr>
              <a:t>Competition or demand oriented pricing models</a:t>
            </a:r>
          </a:p>
          <a:p>
            <a:pPr marL="285750" indent="-285750">
              <a:spcAft>
                <a:spcPts val="300"/>
              </a:spcAft>
              <a:buClr>
                <a:schemeClr val="accent1"/>
              </a:buClr>
              <a:buFont typeface="Arial" panose="020B0604020202020204" pitchFamily="34" charset="0"/>
              <a:buChar char="•"/>
            </a:pPr>
            <a:r>
              <a:rPr lang="en-US" sz="1200" dirty="0">
                <a:solidFill>
                  <a:schemeClr val="tx1"/>
                </a:solidFill>
              </a:rPr>
              <a:t>Limited market or competitor analysis</a:t>
            </a:r>
          </a:p>
          <a:p>
            <a:pPr marL="285750" indent="-285750">
              <a:spcAft>
                <a:spcPts val="300"/>
              </a:spcAft>
              <a:buClr>
                <a:schemeClr val="accent1"/>
              </a:buClr>
              <a:buFont typeface="Arial" panose="020B0604020202020204" pitchFamily="34" charset="0"/>
              <a:buChar char="•"/>
            </a:pPr>
            <a:r>
              <a:rPr lang="en-US" sz="1200" dirty="0">
                <a:solidFill>
                  <a:schemeClr val="tx1"/>
                </a:solidFill>
              </a:rPr>
              <a:t>Some basic pricing modelling and data</a:t>
            </a:r>
          </a:p>
          <a:p>
            <a:pPr marL="285750" indent="-285750">
              <a:spcAft>
                <a:spcPts val="300"/>
              </a:spcAft>
              <a:buClr>
                <a:schemeClr val="accent1"/>
              </a:buClr>
              <a:buFont typeface="Arial" panose="020B0604020202020204" pitchFamily="34" charset="0"/>
              <a:buChar char="•"/>
            </a:pPr>
            <a:r>
              <a:rPr lang="en-US" sz="1200" dirty="0">
                <a:solidFill>
                  <a:schemeClr val="tx1"/>
                </a:solidFill>
              </a:rPr>
              <a:t>No organizational support or commitment to pricing</a:t>
            </a:r>
          </a:p>
          <a:p>
            <a:pPr marL="285750" indent="-285750">
              <a:spcAft>
                <a:spcPts val="300"/>
              </a:spcAft>
              <a:buClr>
                <a:schemeClr val="accent1"/>
              </a:buClr>
              <a:buFont typeface="Arial" panose="020B0604020202020204" pitchFamily="34" charset="0"/>
              <a:buChar char="•"/>
            </a:pPr>
            <a:endParaRPr lang="en-US" sz="1200" dirty="0">
              <a:solidFill>
                <a:schemeClr val="tx1"/>
              </a:solidFill>
            </a:endParaRPr>
          </a:p>
        </p:txBody>
      </p:sp>
      <p:sp>
        <p:nvSpPr>
          <p:cNvPr id="13" name="Rectangle 12">
            <a:extLst>
              <a:ext uri="{FF2B5EF4-FFF2-40B4-BE49-F238E27FC236}">
                <a16:creationId xmlns:a16="http://schemas.microsoft.com/office/drawing/2014/main" id="{7A108135-18B0-EF76-57C3-8F4D12AA6D50}"/>
              </a:ext>
            </a:extLst>
          </p:cNvPr>
          <p:cNvSpPr/>
          <p:nvPr/>
        </p:nvSpPr>
        <p:spPr>
          <a:xfrm>
            <a:off x="6277653" y="3307830"/>
            <a:ext cx="2523626" cy="241111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spcAft>
                <a:spcPts val="300"/>
              </a:spcAft>
              <a:buClr>
                <a:schemeClr val="accent1"/>
              </a:buClr>
              <a:buFont typeface="Arial" panose="020B0604020202020204" pitchFamily="34" charset="0"/>
              <a:buChar char="•"/>
            </a:pPr>
            <a:r>
              <a:rPr lang="en-US" sz="1200" dirty="0">
                <a:solidFill>
                  <a:schemeClr val="tx1"/>
                </a:solidFill>
              </a:rPr>
              <a:t>Profit-oriented pricing models</a:t>
            </a:r>
          </a:p>
          <a:p>
            <a:pPr marL="285750" indent="-285750">
              <a:spcAft>
                <a:spcPts val="300"/>
              </a:spcAft>
              <a:buClr>
                <a:schemeClr val="accent1"/>
              </a:buClr>
              <a:buFont typeface="Arial" panose="020B0604020202020204" pitchFamily="34" charset="0"/>
              <a:buChar char="•"/>
            </a:pPr>
            <a:r>
              <a:rPr lang="en-US" sz="1200" dirty="0">
                <a:solidFill>
                  <a:schemeClr val="tx1"/>
                </a:solidFill>
              </a:rPr>
              <a:t>Some market or competitor analysis</a:t>
            </a:r>
          </a:p>
          <a:p>
            <a:pPr marL="285750" indent="-285750">
              <a:spcAft>
                <a:spcPts val="300"/>
              </a:spcAft>
              <a:buClr>
                <a:schemeClr val="accent1"/>
              </a:buClr>
              <a:buFont typeface="Arial" panose="020B0604020202020204" pitchFamily="34" charset="0"/>
              <a:buChar char="•"/>
            </a:pPr>
            <a:r>
              <a:rPr lang="en-US" sz="1200" dirty="0">
                <a:solidFill>
                  <a:schemeClr val="tx1"/>
                </a:solidFill>
              </a:rPr>
              <a:t>Regular pricing modelling and data</a:t>
            </a:r>
          </a:p>
          <a:p>
            <a:pPr marL="285750" indent="-285750">
              <a:spcAft>
                <a:spcPts val="300"/>
              </a:spcAft>
              <a:buClr>
                <a:schemeClr val="accent1"/>
              </a:buClr>
              <a:buFont typeface="Arial" panose="020B0604020202020204" pitchFamily="34" charset="0"/>
              <a:buChar char="•"/>
            </a:pPr>
            <a:r>
              <a:rPr lang="en-US" sz="1200" dirty="0">
                <a:solidFill>
                  <a:schemeClr val="tx1"/>
                </a:solidFill>
              </a:rPr>
              <a:t>Some organizational support and commitment to pricing</a:t>
            </a:r>
          </a:p>
          <a:p>
            <a:pPr marL="285750" indent="-285750">
              <a:spcAft>
                <a:spcPts val="300"/>
              </a:spcAft>
              <a:buClr>
                <a:schemeClr val="accent1"/>
              </a:buClr>
              <a:buFont typeface="Arial" panose="020B0604020202020204" pitchFamily="34" charset="0"/>
              <a:buChar char="•"/>
            </a:pPr>
            <a:endParaRPr lang="en-US" sz="1200" dirty="0">
              <a:solidFill>
                <a:schemeClr val="tx1"/>
              </a:solidFill>
            </a:endParaRPr>
          </a:p>
        </p:txBody>
      </p:sp>
      <p:sp>
        <p:nvSpPr>
          <p:cNvPr id="14" name="Rectangle 13">
            <a:extLst>
              <a:ext uri="{FF2B5EF4-FFF2-40B4-BE49-F238E27FC236}">
                <a16:creationId xmlns:a16="http://schemas.microsoft.com/office/drawing/2014/main" id="{29127037-AC12-E5AB-E5B8-5230883A27D8}"/>
              </a:ext>
            </a:extLst>
          </p:cNvPr>
          <p:cNvSpPr/>
          <p:nvPr/>
        </p:nvSpPr>
        <p:spPr>
          <a:xfrm>
            <a:off x="8957539" y="3307830"/>
            <a:ext cx="2523626" cy="241111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spcAft>
                <a:spcPts val="300"/>
              </a:spcAft>
              <a:buClr>
                <a:schemeClr val="accent1"/>
              </a:buClr>
              <a:buFont typeface="Arial" panose="020B0604020202020204" pitchFamily="34" charset="0"/>
              <a:buChar char="•"/>
            </a:pPr>
            <a:r>
              <a:rPr lang="en-US" sz="1200" dirty="0">
                <a:solidFill>
                  <a:schemeClr val="tx1"/>
                </a:solidFill>
              </a:rPr>
              <a:t>Dynamic pricing models that are regularly reviewed and adjusted based on multiple factors</a:t>
            </a:r>
          </a:p>
          <a:p>
            <a:pPr marL="285750" indent="-285750">
              <a:spcAft>
                <a:spcPts val="300"/>
              </a:spcAft>
              <a:buClr>
                <a:schemeClr val="accent1"/>
              </a:buClr>
              <a:buFont typeface="Arial" panose="020B0604020202020204" pitchFamily="34" charset="0"/>
              <a:buChar char="•"/>
            </a:pPr>
            <a:r>
              <a:rPr lang="en-US" sz="1200" dirty="0">
                <a:solidFill>
                  <a:schemeClr val="tx1"/>
                </a:solidFill>
              </a:rPr>
              <a:t>Regular market or competitor analysis</a:t>
            </a:r>
          </a:p>
          <a:p>
            <a:pPr marL="285750" indent="-285750">
              <a:spcAft>
                <a:spcPts val="300"/>
              </a:spcAft>
              <a:buClr>
                <a:schemeClr val="accent1"/>
              </a:buClr>
              <a:buFont typeface="Arial" panose="020B0604020202020204" pitchFamily="34" charset="0"/>
              <a:buChar char="•"/>
            </a:pPr>
            <a:r>
              <a:rPr lang="en-US" sz="1200" dirty="0">
                <a:solidFill>
                  <a:schemeClr val="tx1"/>
                </a:solidFill>
              </a:rPr>
              <a:t>Detailed pricing modelling and data</a:t>
            </a:r>
          </a:p>
          <a:p>
            <a:pPr marL="285750" indent="-285750">
              <a:spcAft>
                <a:spcPts val="300"/>
              </a:spcAft>
              <a:buClr>
                <a:schemeClr val="accent1"/>
              </a:buClr>
              <a:buFont typeface="Arial" panose="020B0604020202020204" pitchFamily="34" charset="0"/>
              <a:buChar char="•"/>
            </a:pPr>
            <a:r>
              <a:rPr lang="en-US" sz="1200" dirty="0">
                <a:solidFill>
                  <a:schemeClr val="tx1"/>
                </a:solidFill>
              </a:rPr>
              <a:t>Significant organizational support and commitment to pricing</a:t>
            </a:r>
          </a:p>
          <a:p>
            <a:pPr marL="285750" indent="-285750">
              <a:spcAft>
                <a:spcPts val="300"/>
              </a:spcAft>
              <a:buClr>
                <a:schemeClr val="accent1"/>
              </a:buClr>
              <a:buFont typeface="Arial" panose="020B0604020202020204" pitchFamily="34" charset="0"/>
              <a:buChar char="•"/>
            </a:pPr>
            <a:endParaRPr lang="en-US" sz="1200" dirty="0">
              <a:solidFill>
                <a:schemeClr val="tx1"/>
              </a:solidFill>
            </a:endParaRPr>
          </a:p>
        </p:txBody>
      </p:sp>
      <p:sp>
        <p:nvSpPr>
          <p:cNvPr id="43" name="Rectangle 42">
            <a:extLst>
              <a:ext uri="{FF2B5EF4-FFF2-40B4-BE49-F238E27FC236}">
                <a16:creationId xmlns:a16="http://schemas.microsoft.com/office/drawing/2014/main" id="{C67A7669-6C9C-EBEF-987F-2D1D6E125D41}"/>
              </a:ext>
            </a:extLst>
          </p:cNvPr>
          <p:cNvSpPr/>
          <p:nvPr/>
        </p:nvSpPr>
        <p:spPr>
          <a:xfrm>
            <a:off x="553424" y="1625706"/>
            <a:ext cx="2523626" cy="327077"/>
          </a:xfrm>
          <a:prstGeom prst="rect">
            <a:avLst/>
          </a:prstGeom>
        </p:spPr>
        <p:txBody>
          <a:bodyPr wrap="square">
            <a:spAutoFit/>
          </a:bodyPr>
          <a:lstStyle/>
          <a:p>
            <a:pPr>
              <a:lnSpc>
                <a:spcPct val="120000"/>
              </a:lnSpc>
              <a:buClr>
                <a:schemeClr val="accent1"/>
              </a:buClr>
            </a:pPr>
            <a:r>
              <a:rPr lang="en-US" sz="1400" b="1" dirty="0"/>
              <a:t>Pricing maturity levels</a:t>
            </a:r>
          </a:p>
        </p:txBody>
      </p:sp>
    </p:spTree>
    <p:extLst>
      <p:ext uri="{BB962C8B-B14F-4D97-AF65-F5344CB8AC3E}">
        <p14:creationId xmlns:p14="http://schemas.microsoft.com/office/powerpoint/2010/main" val="8650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The product will be early in its maturity curve, so our priority is to generate demand quickly</a:t>
            </a:r>
          </a:p>
        </p:txBody>
      </p:sp>
      <p:sp>
        <p:nvSpPr>
          <p:cNvPr id="3" name="Rectangle 2">
            <a:extLst>
              <a:ext uri="{FF2B5EF4-FFF2-40B4-BE49-F238E27FC236}">
                <a16:creationId xmlns:a16="http://schemas.microsoft.com/office/drawing/2014/main" id="{DD21903A-F754-E40E-6F0E-67D1ABB17577}"/>
              </a:ext>
            </a:extLst>
          </p:cNvPr>
          <p:cNvSpPr/>
          <p:nvPr/>
        </p:nvSpPr>
        <p:spPr>
          <a:xfrm>
            <a:off x="467394"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6" name="Rectangle 5">
            <a:extLst>
              <a:ext uri="{FF2B5EF4-FFF2-40B4-BE49-F238E27FC236}">
                <a16:creationId xmlns:a16="http://schemas.microsoft.com/office/drawing/2014/main" id="{CA262D27-99F4-CE6D-BBCA-59EF60C57B8C}"/>
              </a:ext>
            </a:extLst>
          </p:cNvPr>
          <p:cNvSpPr>
            <a:spLocks/>
          </p:cNvSpPr>
          <p:nvPr/>
        </p:nvSpPr>
        <p:spPr>
          <a:xfrm>
            <a:off x="2103946" y="5850012"/>
            <a:ext cx="95230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Introduction</a:t>
            </a:r>
          </a:p>
        </p:txBody>
      </p:sp>
      <p:sp>
        <p:nvSpPr>
          <p:cNvPr id="7" name="Rectangle 6">
            <a:extLst>
              <a:ext uri="{FF2B5EF4-FFF2-40B4-BE49-F238E27FC236}">
                <a16:creationId xmlns:a16="http://schemas.microsoft.com/office/drawing/2014/main" id="{DE0C82D9-AE3D-DC89-A03B-BE704D8335B1}"/>
              </a:ext>
            </a:extLst>
          </p:cNvPr>
          <p:cNvSpPr>
            <a:spLocks/>
          </p:cNvSpPr>
          <p:nvPr/>
        </p:nvSpPr>
        <p:spPr>
          <a:xfrm>
            <a:off x="4627781" y="5850012"/>
            <a:ext cx="571045"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Growth</a:t>
            </a:r>
          </a:p>
        </p:txBody>
      </p:sp>
      <p:sp>
        <p:nvSpPr>
          <p:cNvPr id="8" name="Rectangle 7">
            <a:extLst>
              <a:ext uri="{FF2B5EF4-FFF2-40B4-BE49-F238E27FC236}">
                <a16:creationId xmlns:a16="http://schemas.microsoft.com/office/drawing/2014/main" id="{52E8A323-AE5A-8953-F8EE-CFFDFE6827EC}"/>
              </a:ext>
            </a:extLst>
          </p:cNvPr>
          <p:cNvSpPr>
            <a:spLocks/>
          </p:cNvSpPr>
          <p:nvPr/>
        </p:nvSpPr>
        <p:spPr>
          <a:xfrm>
            <a:off x="7028863" y="5850012"/>
            <a:ext cx="63204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Maturity</a:t>
            </a:r>
          </a:p>
        </p:txBody>
      </p:sp>
      <p:sp>
        <p:nvSpPr>
          <p:cNvPr id="9" name="Rectangle 8">
            <a:extLst>
              <a:ext uri="{FF2B5EF4-FFF2-40B4-BE49-F238E27FC236}">
                <a16:creationId xmlns:a16="http://schemas.microsoft.com/office/drawing/2014/main" id="{EC08E6BD-BA0C-A3CE-2CF5-9EA685297947}"/>
              </a:ext>
            </a:extLst>
          </p:cNvPr>
          <p:cNvSpPr>
            <a:spLocks/>
          </p:cNvSpPr>
          <p:nvPr/>
        </p:nvSpPr>
        <p:spPr>
          <a:xfrm>
            <a:off x="9460447" y="5850012"/>
            <a:ext cx="63204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Decline</a:t>
            </a:r>
          </a:p>
        </p:txBody>
      </p:sp>
      <p:sp>
        <p:nvSpPr>
          <p:cNvPr id="10" name="Rectangle 9">
            <a:extLst>
              <a:ext uri="{FF2B5EF4-FFF2-40B4-BE49-F238E27FC236}">
                <a16:creationId xmlns:a16="http://schemas.microsoft.com/office/drawing/2014/main" id="{F6B13F6F-412F-9583-4539-BB3FC327450D}"/>
              </a:ext>
            </a:extLst>
          </p:cNvPr>
          <p:cNvSpPr>
            <a:spLocks/>
          </p:cNvSpPr>
          <p:nvPr/>
        </p:nvSpPr>
        <p:spPr>
          <a:xfrm>
            <a:off x="903737" y="2374244"/>
            <a:ext cx="198122" cy="40075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Sales</a:t>
            </a:r>
          </a:p>
        </p:txBody>
      </p:sp>
      <p:sp>
        <p:nvSpPr>
          <p:cNvPr id="13" name="Rectangle 12">
            <a:extLst>
              <a:ext uri="{FF2B5EF4-FFF2-40B4-BE49-F238E27FC236}">
                <a16:creationId xmlns:a16="http://schemas.microsoft.com/office/drawing/2014/main" id="{1A05D28D-8142-29BA-4FC2-C21FAAD95635}"/>
              </a:ext>
            </a:extLst>
          </p:cNvPr>
          <p:cNvSpPr>
            <a:spLocks/>
          </p:cNvSpPr>
          <p:nvPr/>
        </p:nvSpPr>
        <p:spPr>
          <a:xfrm>
            <a:off x="1387711" y="1781523"/>
            <a:ext cx="2188014" cy="177683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Product is new to market</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Sales are low and there is a need to build demand</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Product is mostly purchased by early-adopters, who are willing to take a risk on new products that they believe will significantly improve their life</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Represents 2.5% of the market</a:t>
            </a:r>
          </a:p>
        </p:txBody>
      </p:sp>
      <p:sp>
        <p:nvSpPr>
          <p:cNvPr id="14" name="Rectangle 13">
            <a:extLst>
              <a:ext uri="{FF2B5EF4-FFF2-40B4-BE49-F238E27FC236}">
                <a16:creationId xmlns:a16="http://schemas.microsoft.com/office/drawing/2014/main" id="{55E794E4-F596-3249-4DD6-1370E7384A73}"/>
              </a:ext>
            </a:extLst>
          </p:cNvPr>
          <p:cNvSpPr>
            <a:spLocks/>
          </p:cNvSpPr>
          <p:nvPr/>
        </p:nvSpPr>
        <p:spPr>
          <a:xfrm>
            <a:off x="3819296" y="1781523"/>
            <a:ext cx="2188014" cy="140442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Customers have accepted the product in the market and demand is growing</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Some product development has taken place</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Competition begins to develop</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Represents 12.5% of the market</a:t>
            </a:r>
          </a:p>
        </p:txBody>
      </p:sp>
      <p:sp>
        <p:nvSpPr>
          <p:cNvPr id="15" name="Rectangle 14">
            <a:extLst>
              <a:ext uri="{FF2B5EF4-FFF2-40B4-BE49-F238E27FC236}">
                <a16:creationId xmlns:a16="http://schemas.microsoft.com/office/drawing/2014/main" id="{56A9DCDE-B088-767E-FCE5-CD69DAD78EEE}"/>
              </a:ext>
            </a:extLst>
          </p:cNvPr>
          <p:cNvSpPr>
            <a:spLocks/>
          </p:cNvSpPr>
          <p:nvPr/>
        </p:nvSpPr>
        <p:spPr>
          <a:xfrm>
            <a:off x="6250879" y="1781523"/>
            <a:ext cx="2188014" cy="136595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Growth and demand has peaked</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Product is purchased by the low-risk ”early majority”, who will only adopt a product after a proven track record</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Represents 50% of the market</a:t>
            </a:r>
          </a:p>
        </p:txBody>
      </p:sp>
      <p:sp>
        <p:nvSpPr>
          <p:cNvPr id="16" name="Rectangle 15">
            <a:extLst>
              <a:ext uri="{FF2B5EF4-FFF2-40B4-BE49-F238E27FC236}">
                <a16:creationId xmlns:a16="http://schemas.microsoft.com/office/drawing/2014/main" id="{E45633F0-49EC-833F-05DE-47A399414DD3}"/>
              </a:ext>
            </a:extLst>
          </p:cNvPr>
          <p:cNvSpPr>
            <a:spLocks/>
          </p:cNvSpPr>
          <p:nvPr/>
        </p:nvSpPr>
        <p:spPr>
          <a:xfrm>
            <a:off x="8682464" y="1781523"/>
            <a:ext cx="2188014" cy="196303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Growth and demand is beginning to decline</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Product is purchased by conservative customers, who are highly price sensitive and risk-averse</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Product enhancements or marketing is required to overcome decline in demand</a:t>
            </a:r>
          </a:p>
          <a:p>
            <a:pPr marL="171450" indent="-171450">
              <a:lnSpc>
                <a:spcPct val="110000"/>
              </a:lnSpc>
              <a:spcAft>
                <a:spcPts val="300"/>
              </a:spcAft>
              <a:buClr>
                <a:schemeClr val="accent1"/>
              </a:buClr>
              <a:buFont typeface="Arial" panose="020B0604020202020204" pitchFamily="34" charset="0"/>
              <a:buChar char="•"/>
            </a:pPr>
            <a:r>
              <a:rPr lang="en-US" sz="1100" dirty="0">
                <a:solidFill>
                  <a:schemeClr val="tx1"/>
                </a:solidFill>
              </a:rPr>
              <a:t>Represents 35% of the market</a:t>
            </a:r>
          </a:p>
        </p:txBody>
      </p:sp>
      <p:cxnSp>
        <p:nvCxnSpPr>
          <p:cNvPr id="17" name="Straight Connector 16">
            <a:extLst>
              <a:ext uri="{FF2B5EF4-FFF2-40B4-BE49-F238E27FC236}">
                <a16:creationId xmlns:a16="http://schemas.microsoft.com/office/drawing/2014/main" id="{3D5ACDF0-9E9B-7965-EE98-FD7E8777F548}"/>
              </a:ext>
            </a:extLst>
          </p:cNvPr>
          <p:cNvCxnSpPr>
            <a:cxnSpLocks/>
          </p:cNvCxnSpPr>
          <p:nvPr/>
        </p:nvCxnSpPr>
        <p:spPr>
          <a:xfrm flipV="1">
            <a:off x="3697511"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2B96AE-C3DB-E509-970E-891FB6841596}"/>
              </a:ext>
            </a:extLst>
          </p:cNvPr>
          <p:cNvCxnSpPr>
            <a:cxnSpLocks/>
          </p:cNvCxnSpPr>
          <p:nvPr/>
        </p:nvCxnSpPr>
        <p:spPr>
          <a:xfrm flipV="1">
            <a:off x="6129094"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37A1C3-184C-748C-DCB9-2213B83B43EB}"/>
              </a:ext>
            </a:extLst>
          </p:cNvPr>
          <p:cNvCxnSpPr>
            <a:cxnSpLocks/>
          </p:cNvCxnSpPr>
          <p:nvPr/>
        </p:nvCxnSpPr>
        <p:spPr>
          <a:xfrm flipV="1">
            <a:off x="8560679"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E1D3C80D-2B21-BECC-6B05-BBFA644818E0}"/>
              </a:ext>
            </a:extLst>
          </p:cNvPr>
          <p:cNvGrpSpPr/>
          <p:nvPr/>
        </p:nvGrpSpPr>
        <p:grpSpPr>
          <a:xfrm>
            <a:off x="1462691" y="3483284"/>
            <a:ext cx="9529573" cy="2221578"/>
            <a:chOff x="1370091" y="3188606"/>
            <a:chExt cx="9529573" cy="2504681"/>
          </a:xfrm>
        </p:grpSpPr>
        <p:sp>
          <p:nvSpPr>
            <p:cNvPr id="20" name="Freeform: Shape 22">
              <a:extLst>
                <a:ext uri="{FF2B5EF4-FFF2-40B4-BE49-F238E27FC236}">
                  <a16:creationId xmlns:a16="http://schemas.microsoft.com/office/drawing/2014/main" id="{086720A3-BDD2-3EED-0F62-D7D1EBF8B8CA}"/>
                </a:ext>
              </a:extLst>
            </p:cNvPr>
            <p:cNvSpPr/>
            <p:nvPr/>
          </p:nvSpPr>
          <p:spPr>
            <a:xfrm>
              <a:off x="1370091" y="5140313"/>
              <a:ext cx="2234820" cy="547198"/>
            </a:xfrm>
            <a:custGeom>
              <a:avLst/>
              <a:gdLst>
                <a:gd name="connsiteX0" fmla="*/ 2114148 w 2114148"/>
                <a:gd name="connsiteY0" fmla="*/ 0 h 547198"/>
                <a:gd name="connsiteX1" fmla="*/ 2114148 w 2114148"/>
                <a:gd name="connsiteY1" fmla="*/ 544968 h 547198"/>
                <a:gd name="connsiteX2" fmla="*/ 1185 w 2114148"/>
                <a:gd name="connsiteY2" fmla="*/ 547198 h 547198"/>
                <a:gd name="connsiteX3" fmla="*/ 2001636 w 2114148"/>
                <a:gd name="connsiteY3" fmla="*/ 45535 h 547198"/>
              </a:gdLst>
              <a:ahLst/>
              <a:cxnLst>
                <a:cxn ang="0">
                  <a:pos x="connsiteX0" y="connsiteY0"/>
                </a:cxn>
                <a:cxn ang="0">
                  <a:pos x="connsiteX1" y="connsiteY1"/>
                </a:cxn>
                <a:cxn ang="0">
                  <a:pos x="connsiteX2" y="connsiteY2"/>
                </a:cxn>
                <a:cxn ang="0">
                  <a:pos x="connsiteX3" y="connsiteY3"/>
                </a:cxn>
              </a:cxnLst>
              <a:rect l="l" t="t" r="r" b="b"/>
              <a:pathLst>
                <a:path w="2114148" h="547198">
                  <a:moveTo>
                    <a:pt x="2114148" y="0"/>
                  </a:moveTo>
                  <a:lnTo>
                    <a:pt x="2114148" y="544968"/>
                  </a:lnTo>
                  <a:lnTo>
                    <a:pt x="1185" y="547198"/>
                  </a:lnTo>
                  <a:cubicBezTo>
                    <a:pt x="-44158" y="489453"/>
                    <a:pt x="1221489" y="337667"/>
                    <a:pt x="2001636" y="45535"/>
                  </a:cubicBezTo>
                  <a:close/>
                </a:path>
              </a:pathLst>
            </a:custGeom>
            <a:solidFill>
              <a:schemeClr val="accent1">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sp>
          <p:nvSpPr>
            <p:cNvPr id="21" name="Freeform: Shape 60">
              <a:extLst>
                <a:ext uri="{FF2B5EF4-FFF2-40B4-BE49-F238E27FC236}">
                  <a16:creationId xmlns:a16="http://schemas.microsoft.com/office/drawing/2014/main" id="{1D9FE31C-EDD7-AA7F-BF11-4ED7BB86B280}"/>
                </a:ext>
              </a:extLst>
            </p:cNvPr>
            <p:cNvSpPr>
              <a:spLocks/>
            </p:cNvSpPr>
            <p:nvPr/>
          </p:nvSpPr>
          <p:spPr>
            <a:xfrm>
              <a:off x="6036493" y="3188606"/>
              <a:ext cx="2431585" cy="2502451"/>
            </a:xfrm>
            <a:custGeom>
              <a:avLst/>
              <a:gdLst>
                <a:gd name="connsiteX0" fmla="*/ 1171575 w 2300288"/>
                <a:gd name="connsiteY0" fmla="*/ 2034 h 2502451"/>
                <a:gd name="connsiteX1" fmla="*/ 2286000 w 2300288"/>
                <a:gd name="connsiteY1" fmla="*/ 373509 h 2502451"/>
                <a:gd name="connsiteX2" fmla="*/ 2300288 w 2300288"/>
                <a:gd name="connsiteY2" fmla="*/ 382377 h 2502451"/>
                <a:gd name="connsiteX3" fmla="*/ 2300288 w 2300288"/>
                <a:gd name="connsiteY3" fmla="*/ 2266707 h 2502451"/>
                <a:gd name="connsiteX4" fmla="*/ 2300288 w 2300288"/>
                <a:gd name="connsiteY4" fmla="*/ 2500022 h 2502451"/>
                <a:gd name="connsiteX5" fmla="*/ 2300288 w 2300288"/>
                <a:gd name="connsiteY5" fmla="*/ 2502451 h 2502451"/>
                <a:gd name="connsiteX6" fmla="*/ 0 w 2300288"/>
                <a:gd name="connsiteY6" fmla="*/ 2502451 h 2502451"/>
                <a:gd name="connsiteX7" fmla="*/ 0 w 2300288"/>
                <a:gd name="connsiteY7" fmla="*/ 2266707 h 2502451"/>
                <a:gd name="connsiteX8" fmla="*/ 0 w 2300288"/>
                <a:gd name="connsiteY8" fmla="*/ 402084 h 2502451"/>
                <a:gd name="connsiteX9" fmla="*/ 1171575 w 2300288"/>
                <a:gd name="connsiteY9" fmla="*/ 2034 h 250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0288" h="2502451">
                  <a:moveTo>
                    <a:pt x="1171575" y="2034"/>
                  </a:moveTo>
                  <a:cubicBezTo>
                    <a:pt x="1609725" y="-21779"/>
                    <a:pt x="1963738" y="167134"/>
                    <a:pt x="2286000" y="373509"/>
                  </a:cubicBezTo>
                  <a:lnTo>
                    <a:pt x="2300288" y="382377"/>
                  </a:lnTo>
                  <a:lnTo>
                    <a:pt x="2300288" y="2266707"/>
                  </a:lnTo>
                  <a:lnTo>
                    <a:pt x="2300288" y="2500022"/>
                  </a:lnTo>
                  <a:lnTo>
                    <a:pt x="2300288" y="2502451"/>
                  </a:lnTo>
                  <a:lnTo>
                    <a:pt x="0" y="2502451"/>
                  </a:lnTo>
                  <a:lnTo>
                    <a:pt x="0" y="2266707"/>
                  </a:lnTo>
                  <a:lnTo>
                    <a:pt x="0" y="402084"/>
                  </a:lnTo>
                  <a:cubicBezTo>
                    <a:pt x="451908" y="116334"/>
                    <a:pt x="733425" y="25847"/>
                    <a:pt x="1171575" y="2034"/>
                  </a:cubicBezTo>
                  <a:close/>
                </a:path>
              </a:pathLst>
            </a:cu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sp>
          <p:nvSpPr>
            <p:cNvPr id="22" name="Freeform: Shape 28">
              <a:extLst>
                <a:ext uri="{FF2B5EF4-FFF2-40B4-BE49-F238E27FC236}">
                  <a16:creationId xmlns:a16="http://schemas.microsoft.com/office/drawing/2014/main" id="{6545C917-4B30-F466-4951-480368063C4F}"/>
                </a:ext>
              </a:extLst>
            </p:cNvPr>
            <p:cNvSpPr/>
            <p:nvPr/>
          </p:nvSpPr>
          <p:spPr>
            <a:xfrm>
              <a:off x="8468079" y="3573412"/>
              <a:ext cx="2431585" cy="2117645"/>
            </a:xfrm>
            <a:custGeom>
              <a:avLst/>
              <a:gdLst>
                <a:gd name="connsiteX0" fmla="*/ 0 w 2300288"/>
                <a:gd name="connsiteY0" fmla="*/ 0 h 2117645"/>
                <a:gd name="connsiteX1" fmla="*/ 243259 w 2300288"/>
                <a:gd name="connsiteY1" fmla="*/ 150974 h 2117645"/>
                <a:gd name="connsiteX2" fmla="*/ 1109662 w 2300288"/>
                <a:gd name="connsiteY2" fmla="*/ 591207 h 2117645"/>
                <a:gd name="connsiteX3" fmla="*/ 2290762 w 2300288"/>
                <a:gd name="connsiteY3" fmla="*/ 886482 h 2117645"/>
                <a:gd name="connsiteX4" fmla="*/ 2300288 w 2300288"/>
                <a:gd name="connsiteY4" fmla="*/ 1500910 h 2117645"/>
                <a:gd name="connsiteX5" fmla="*/ 2300288 w 2300288"/>
                <a:gd name="connsiteY5" fmla="*/ 2115217 h 2117645"/>
                <a:gd name="connsiteX6" fmla="*/ 0 w 2300288"/>
                <a:gd name="connsiteY6" fmla="*/ 2117645 h 21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288" h="2117645">
                  <a:moveTo>
                    <a:pt x="0" y="0"/>
                  </a:moveTo>
                  <a:lnTo>
                    <a:pt x="243259" y="150974"/>
                  </a:lnTo>
                  <a:cubicBezTo>
                    <a:pt x="514647" y="313792"/>
                    <a:pt x="821531" y="479289"/>
                    <a:pt x="1109662" y="591207"/>
                  </a:cubicBezTo>
                  <a:cubicBezTo>
                    <a:pt x="1493837" y="740432"/>
                    <a:pt x="1843087" y="842032"/>
                    <a:pt x="2290762" y="886482"/>
                  </a:cubicBezTo>
                  <a:lnTo>
                    <a:pt x="2300288" y="1500910"/>
                  </a:lnTo>
                  <a:lnTo>
                    <a:pt x="2300288" y="2115217"/>
                  </a:lnTo>
                  <a:lnTo>
                    <a:pt x="0" y="2117645"/>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gn="l">
                <a:lnSpc>
                  <a:spcPct val="120000"/>
                </a:lnSpc>
                <a:buFont typeface="Arial" panose="020B0604020202020204" pitchFamily="34" charset="0"/>
                <a:buChar char="•"/>
              </a:pPr>
              <a:endParaRPr lang="en-IN" sz="1400" dirty="0">
                <a:solidFill>
                  <a:schemeClr val="tx1"/>
                </a:solidFill>
              </a:endParaRPr>
            </a:p>
          </p:txBody>
        </p:sp>
        <p:sp>
          <p:nvSpPr>
            <p:cNvPr id="23" name="Freeform: Shape 64">
              <a:extLst>
                <a:ext uri="{FF2B5EF4-FFF2-40B4-BE49-F238E27FC236}">
                  <a16:creationId xmlns:a16="http://schemas.microsoft.com/office/drawing/2014/main" id="{8BBC461A-D2AB-58C2-0E04-1C1B2963DA84}"/>
                </a:ext>
              </a:extLst>
            </p:cNvPr>
            <p:cNvSpPr>
              <a:spLocks/>
            </p:cNvSpPr>
            <p:nvPr/>
          </p:nvSpPr>
          <p:spPr>
            <a:xfrm>
              <a:off x="3604911" y="3589574"/>
              <a:ext cx="2431585" cy="2103713"/>
            </a:xfrm>
            <a:custGeom>
              <a:avLst/>
              <a:gdLst>
                <a:gd name="connsiteX0" fmla="*/ 2300287 w 2300288"/>
                <a:gd name="connsiteY0" fmla="*/ 0 h 2102795"/>
                <a:gd name="connsiteX1" fmla="*/ 2300288 w 2300288"/>
                <a:gd name="connsiteY1" fmla="*/ 0 h 2102795"/>
                <a:gd name="connsiteX2" fmla="*/ 2300288 w 2300288"/>
                <a:gd name="connsiteY2" fmla="*/ 1625177 h 2102795"/>
                <a:gd name="connsiteX3" fmla="*/ 2300288 w 2300288"/>
                <a:gd name="connsiteY3" fmla="*/ 2100367 h 2102795"/>
                <a:gd name="connsiteX4" fmla="*/ 2300288 w 2300288"/>
                <a:gd name="connsiteY4" fmla="*/ 2102794 h 2102795"/>
                <a:gd name="connsiteX5" fmla="*/ 950 w 2300288"/>
                <a:gd name="connsiteY5" fmla="*/ 2102794 h 2102795"/>
                <a:gd name="connsiteX6" fmla="*/ 0 w 2300288"/>
                <a:gd name="connsiteY6" fmla="*/ 2102795 h 2102795"/>
                <a:gd name="connsiteX7" fmla="*/ 0 w 2300288"/>
                <a:gd name="connsiteY7" fmla="*/ 2102794 h 2102795"/>
                <a:gd name="connsiteX8" fmla="*/ 0 w 2300288"/>
                <a:gd name="connsiteY8" fmla="*/ 1625177 h 2102795"/>
                <a:gd name="connsiteX9" fmla="*/ 0 w 2300288"/>
                <a:gd name="connsiteY9" fmla="*/ 1557827 h 2102795"/>
                <a:gd name="connsiteX10" fmla="*/ 36512 w 2300288"/>
                <a:gd name="connsiteY10" fmla="*/ 1543050 h 2102795"/>
                <a:gd name="connsiteX11" fmla="*/ 2300287 w 2300288"/>
                <a:gd name="connsiteY11" fmla="*/ 0 h 210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0288" h="2102795">
                  <a:moveTo>
                    <a:pt x="2300287" y="0"/>
                  </a:moveTo>
                  <a:lnTo>
                    <a:pt x="2300288" y="0"/>
                  </a:lnTo>
                  <a:lnTo>
                    <a:pt x="2300288" y="1625177"/>
                  </a:lnTo>
                  <a:lnTo>
                    <a:pt x="2300288" y="2100367"/>
                  </a:lnTo>
                  <a:lnTo>
                    <a:pt x="2300288" y="2102794"/>
                  </a:lnTo>
                  <a:lnTo>
                    <a:pt x="950" y="2102794"/>
                  </a:lnTo>
                  <a:lnTo>
                    <a:pt x="0" y="2102795"/>
                  </a:lnTo>
                  <a:lnTo>
                    <a:pt x="0" y="2102794"/>
                  </a:lnTo>
                  <a:lnTo>
                    <a:pt x="0" y="1625177"/>
                  </a:lnTo>
                  <a:lnTo>
                    <a:pt x="0" y="1557827"/>
                  </a:lnTo>
                  <a:lnTo>
                    <a:pt x="36512" y="1543050"/>
                  </a:lnTo>
                  <a:cubicBezTo>
                    <a:pt x="791104" y="1211262"/>
                    <a:pt x="1848379" y="285750"/>
                    <a:pt x="2300287" y="0"/>
                  </a:cubicBezTo>
                  <a:close/>
                </a:path>
              </a:pathLst>
            </a:cu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grpSp>
      <p:sp>
        <p:nvSpPr>
          <p:cNvPr id="24" name="Freeform: Shape 2">
            <a:extLst>
              <a:ext uri="{FF2B5EF4-FFF2-40B4-BE49-F238E27FC236}">
                <a16:creationId xmlns:a16="http://schemas.microsoft.com/office/drawing/2014/main" id="{9F0F206D-8B89-61D0-81A8-9B90DFD92E53}"/>
              </a:ext>
            </a:extLst>
          </p:cNvPr>
          <p:cNvSpPr>
            <a:spLocks/>
          </p:cNvSpPr>
          <p:nvPr/>
        </p:nvSpPr>
        <p:spPr>
          <a:xfrm>
            <a:off x="1265927" y="1779293"/>
            <a:ext cx="9892070" cy="3917563"/>
          </a:xfrm>
          <a:custGeom>
            <a:avLst/>
            <a:gdLst>
              <a:gd name="connsiteX0" fmla="*/ 0 w 9696450"/>
              <a:gd name="connsiteY0" fmla="*/ 0 h 3390900"/>
              <a:gd name="connsiteX1" fmla="*/ 0 w 9696450"/>
              <a:gd name="connsiteY1" fmla="*/ 3390900 h 3390900"/>
              <a:gd name="connsiteX2" fmla="*/ 9696450 w 9696450"/>
              <a:gd name="connsiteY2" fmla="*/ 3390900 h 3390900"/>
            </a:gdLst>
            <a:ahLst/>
            <a:cxnLst>
              <a:cxn ang="0">
                <a:pos x="connsiteX0" y="connsiteY0"/>
              </a:cxn>
              <a:cxn ang="0">
                <a:pos x="connsiteX1" y="connsiteY1"/>
              </a:cxn>
              <a:cxn ang="0">
                <a:pos x="connsiteX2" y="connsiteY2"/>
              </a:cxn>
            </a:cxnLst>
            <a:rect l="l" t="t" r="r" b="b"/>
            <a:pathLst>
              <a:path w="9696450" h="3390900">
                <a:moveTo>
                  <a:pt x="0" y="0"/>
                </a:moveTo>
                <a:lnTo>
                  <a:pt x="0" y="3390900"/>
                </a:lnTo>
                <a:lnTo>
                  <a:pt x="9696450" y="3390900"/>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6" name="Straight Arrow Connector 25">
            <a:extLst>
              <a:ext uri="{FF2B5EF4-FFF2-40B4-BE49-F238E27FC236}">
                <a16:creationId xmlns:a16="http://schemas.microsoft.com/office/drawing/2014/main" id="{66BFBE50-74E0-14E8-5482-2C775CAD408A}"/>
              </a:ext>
            </a:extLst>
          </p:cNvPr>
          <p:cNvCxnSpPr>
            <a:cxnSpLocks/>
          </p:cNvCxnSpPr>
          <p:nvPr/>
        </p:nvCxnSpPr>
        <p:spPr>
          <a:xfrm flipV="1">
            <a:off x="1010062" y="1882902"/>
            <a:ext cx="0" cy="3827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1CB4ACE5-2F6C-EB04-4BF2-0562875F9B2E}"/>
              </a:ext>
            </a:extLst>
          </p:cNvPr>
          <p:cNvGrpSpPr/>
          <p:nvPr/>
        </p:nvGrpSpPr>
        <p:grpSpPr>
          <a:xfrm>
            <a:off x="1692179" y="4831140"/>
            <a:ext cx="1573503" cy="375244"/>
            <a:chOff x="4924316" y="1501393"/>
            <a:chExt cx="1573503" cy="375244"/>
          </a:xfrm>
        </p:grpSpPr>
        <p:sp>
          <p:nvSpPr>
            <p:cNvPr id="33" name="Rectangle 32">
              <a:extLst>
                <a:ext uri="{FF2B5EF4-FFF2-40B4-BE49-F238E27FC236}">
                  <a16:creationId xmlns:a16="http://schemas.microsoft.com/office/drawing/2014/main" id="{69B615FE-E69F-2C39-DE3C-720E6CBA63EE}"/>
                </a:ext>
              </a:extLst>
            </p:cNvPr>
            <p:cNvSpPr/>
            <p:nvPr/>
          </p:nvSpPr>
          <p:spPr>
            <a:xfrm>
              <a:off x="4924316" y="1501393"/>
              <a:ext cx="1573503" cy="18488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accent2"/>
                  </a:solidFill>
                </a:rPr>
                <a:t>We are here</a:t>
              </a:r>
            </a:p>
          </p:txBody>
        </p:sp>
        <p:sp>
          <p:nvSpPr>
            <p:cNvPr id="34" name="Triangle 33">
              <a:extLst>
                <a:ext uri="{FF2B5EF4-FFF2-40B4-BE49-F238E27FC236}">
                  <a16:creationId xmlns:a16="http://schemas.microsoft.com/office/drawing/2014/main" id="{01E1F0F7-733A-891A-2B44-196B9EA94E0F}"/>
                </a:ext>
              </a:extLst>
            </p:cNvPr>
            <p:cNvSpPr/>
            <p:nvPr/>
          </p:nvSpPr>
          <p:spPr>
            <a:xfrm rot="10800000">
              <a:off x="5622881" y="1754905"/>
              <a:ext cx="176373" cy="121732"/>
            </a:xfrm>
            <a:prstGeom prst="triangl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grpSp>
    </p:spTree>
    <p:extLst>
      <p:ext uri="{BB962C8B-B14F-4D97-AF65-F5344CB8AC3E}">
        <p14:creationId xmlns:p14="http://schemas.microsoft.com/office/powerpoint/2010/main" val="3497126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Alternative: </a:t>
            </a:r>
            <a:r>
              <a:rPr lang="en-US" dirty="0"/>
              <a:t>The product will be early in its maturity curve, so our priority is to generate demand quickly</a:t>
            </a:r>
          </a:p>
        </p:txBody>
      </p:sp>
      <p:sp>
        <p:nvSpPr>
          <p:cNvPr id="3" name="Rectangle 2">
            <a:extLst>
              <a:ext uri="{FF2B5EF4-FFF2-40B4-BE49-F238E27FC236}">
                <a16:creationId xmlns:a16="http://schemas.microsoft.com/office/drawing/2014/main" id="{DD21903A-F754-E40E-6F0E-67D1ABB17577}"/>
              </a:ext>
            </a:extLst>
          </p:cNvPr>
          <p:cNvSpPr/>
          <p:nvPr/>
        </p:nvSpPr>
        <p:spPr>
          <a:xfrm>
            <a:off x="467394"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25" name="Group 24">
            <a:extLst>
              <a:ext uri="{FF2B5EF4-FFF2-40B4-BE49-F238E27FC236}">
                <a16:creationId xmlns:a16="http://schemas.microsoft.com/office/drawing/2014/main" id="{2A6555CF-1477-B580-48AB-C04A5CB86A0A}"/>
              </a:ext>
            </a:extLst>
          </p:cNvPr>
          <p:cNvGrpSpPr/>
          <p:nvPr/>
        </p:nvGrpSpPr>
        <p:grpSpPr>
          <a:xfrm>
            <a:off x="1772895" y="1949810"/>
            <a:ext cx="9721277" cy="1479188"/>
            <a:chOff x="911002" y="1882902"/>
            <a:chExt cx="10270936" cy="1576948"/>
          </a:xfrm>
        </p:grpSpPr>
        <p:grpSp>
          <p:nvGrpSpPr>
            <p:cNvPr id="11" name="Group 10">
              <a:extLst>
                <a:ext uri="{FF2B5EF4-FFF2-40B4-BE49-F238E27FC236}">
                  <a16:creationId xmlns:a16="http://schemas.microsoft.com/office/drawing/2014/main" id="{FCBF5C66-03B3-520D-C867-98EC9BD14861}"/>
                </a:ext>
              </a:extLst>
            </p:cNvPr>
            <p:cNvGrpSpPr/>
            <p:nvPr/>
          </p:nvGrpSpPr>
          <p:grpSpPr>
            <a:xfrm>
              <a:off x="1289868" y="1882902"/>
              <a:ext cx="9892070" cy="1576948"/>
              <a:chOff x="1265927" y="3326419"/>
              <a:chExt cx="9892070" cy="2711017"/>
            </a:xfrm>
          </p:grpSpPr>
          <p:sp>
            <p:nvSpPr>
              <p:cNvPr id="6" name="Rectangle 5">
                <a:extLst>
                  <a:ext uri="{FF2B5EF4-FFF2-40B4-BE49-F238E27FC236}">
                    <a16:creationId xmlns:a16="http://schemas.microsoft.com/office/drawing/2014/main" id="{CA262D27-99F4-CE6D-BBCA-59EF60C57B8C}"/>
                  </a:ext>
                </a:extLst>
              </p:cNvPr>
              <p:cNvSpPr>
                <a:spLocks/>
              </p:cNvSpPr>
              <p:nvPr/>
            </p:nvSpPr>
            <p:spPr>
              <a:xfrm>
                <a:off x="2103946" y="5850012"/>
                <a:ext cx="95230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Introduction</a:t>
                </a:r>
              </a:p>
            </p:txBody>
          </p:sp>
          <p:sp>
            <p:nvSpPr>
              <p:cNvPr id="7" name="Rectangle 6">
                <a:extLst>
                  <a:ext uri="{FF2B5EF4-FFF2-40B4-BE49-F238E27FC236}">
                    <a16:creationId xmlns:a16="http://schemas.microsoft.com/office/drawing/2014/main" id="{DE0C82D9-AE3D-DC89-A03B-BE704D8335B1}"/>
                  </a:ext>
                </a:extLst>
              </p:cNvPr>
              <p:cNvSpPr>
                <a:spLocks/>
              </p:cNvSpPr>
              <p:nvPr/>
            </p:nvSpPr>
            <p:spPr>
              <a:xfrm>
                <a:off x="4627781" y="5850012"/>
                <a:ext cx="571045"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Growth</a:t>
                </a:r>
              </a:p>
            </p:txBody>
          </p:sp>
          <p:sp>
            <p:nvSpPr>
              <p:cNvPr id="8" name="Rectangle 7">
                <a:extLst>
                  <a:ext uri="{FF2B5EF4-FFF2-40B4-BE49-F238E27FC236}">
                    <a16:creationId xmlns:a16="http://schemas.microsoft.com/office/drawing/2014/main" id="{52E8A323-AE5A-8953-F8EE-CFFDFE6827EC}"/>
                  </a:ext>
                </a:extLst>
              </p:cNvPr>
              <p:cNvSpPr>
                <a:spLocks/>
              </p:cNvSpPr>
              <p:nvPr/>
            </p:nvSpPr>
            <p:spPr>
              <a:xfrm>
                <a:off x="7028863" y="5850012"/>
                <a:ext cx="63204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Maturity</a:t>
                </a:r>
              </a:p>
            </p:txBody>
          </p:sp>
          <p:sp>
            <p:nvSpPr>
              <p:cNvPr id="9" name="Rectangle 8">
                <a:extLst>
                  <a:ext uri="{FF2B5EF4-FFF2-40B4-BE49-F238E27FC236}">
                    <a16:creationId xmlns:a16="http://schemas.microsoft.com/office/drawing/2014/main" id="{EC08E6BD-BA0C-A3CE-2CF5-9EA685297947}"/>
                  </a:ext>
                </a:extLst>
              </p:cNvPr>
              <p:cNvSpPr>
                <a:spLocks/>
              </p:cNvSpPr>
              <p:nvPr/>
            </p:nvSpPr>
            <p:spPr>
              <a:xfrm>
                <a:off x="9460447" y="5850012"/>
                <a:ext cx="632049" cy="18742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lnSpc>
                    <a:spcPct val="110000"/>
                  </a:lnSpc>
                </a:pPr>
                <a:r>
                  <a:rPr lang="en-US" sz="1200" b="1" dirty="0">
                    <a:solidFill>
                      <a:schemeClr val="tx1"/>
                    </a:solidFill>
                  </a:rPr>
                  <a:t>Decline</a:t>
                </a:r>
              </a:p>
            </p:txBody>
          </p:sp>
          <p:grpSp>
            <p:nvGrpSpPr>
              <p:cNvPr id="31" name="Group 30">
                <a:extLst>
                  <a:ext uri="{FF2B5EF4-FFF2-40B4-BE49-F238E27FC236}">
                    <a16:creationId xmlns:a16="http://schemas.microsoft.com/office/drawing/2014/main" id="{E1D3C80D-2B21-BECC-6B05-BBFA644818E0}"/>
                  </a:ext>
                </a:extLst>
              </p:cNvPr>
              <p:cNvGrpSpPr/>
              <p:nvPr/>
            </p:nvGrpSpPr>
            <p:grpSpPr>
              <a:xfrm>
                <a:off x="1462691" y="3483284"/>
                <a:ext cx="9529573" cy="2221578"/>
                <a:chOff x="1370091" y="3188606"/>
                <a:chExt cx="9529573" cy="2504681"/>
              </a:xfrm>
            </p:grpSpPr>
            <p:sp>
              <p:nvSpPr>
                <p:cNvPr id="20" name="Freeform: Shape 22">
                  <a:extLst>
                    <a:ext uri="{FF2B5EF4-FFF2-40B4-BE49-F238E27FC236}">
                      <a16:creationId xmlns:a16="http://schemas.microsoft.com/office/drawing/2014/main" id="{086720A3-BDD2-3EED-0F62-D7D1EBF8B8CA}"/>
                    </a:ext>
                  </a:extLst>
                </p:cNvPr>
                <p:cNvSpPr/>
                <p:nvPr/>
              </p:nvSpPr>
              <p:spPr>
                <a:xfrm>
                  <a:off x="1370091" y="5140313"/>
                  <a:ext cx="2234820" cy="547198"/>
                </a:xfrm>
                <a:custGeom>
                  <a:avLst/>
                  <a:gdLst>
                    <a:gd name="connsiteX0" fmla="*/ 2114148 w 2114148"/>
                    <a:gd name="connsiteY0" fmla="*/ 0 h 547198"/>
                    <a:gd name="connsiteX1" fmla="*/ 2114148 w 2114148"/>
                    <a:gd name="connsiteY1" fmla="*/ 544968 h 547198"/>
                    <a:gd name="connsiteX2" fmla="*/ 1185 w 2114148"/>
                    <a:gd name="connsiteY2" fmla="*/ 547198 h 547198"/>
                    <a:gd name="connsiteX3" fmla="*/ 2001636 w 2114148"/>
                    <a:gd name="connsiteY3" fmla="*/ 45535 h 547198"/>
                  </a:gdLst>
                  <a:ahLst/>
                  <a:cxnLst>
                    <a:cxn ang="0">
                      <a:pos x="connsiteX0" y="connsiteY0"/>
                    </a:cxn>
                    <a:cxn ang="0">
                      <a:pos x="connsiteX1" y="connsiteY1"/>
                    </a:cxn>
                    <a:cxn ang="0">
                      <a:pos x="connsiteX2" y="connsiteY2"/>
                    </a:cxn>
                    <a:cxn ang="0">
                      <a:pos x="connsiteX3" y="connsiteY3"/>
                    </a:cxn>
                  </a:cxnLst>
                  <a:rect l="l" t="t" r="r" b="b"/>
                  <a:pathLst>
                    <a:path w="2114148" h="547198">
                      <a:moveTo>
                        <a:pt x="2114148" y="0"/>
                      </a:moveTo>
                      <a:lnTo>
                        <a:pt x="2114148" y="544968"/>
                      </a:lnTo>
                      <a:lnTo>
                        <a:pt x="1185" y="547198"/>
                      </a:lnTo>
                      <a:cubicBezTo>
                        <a:pt x="-44158" y="489453"/>
                        <a:pt x="1221489" y="337667"/>
                        <a:pt x="2001636" y="45535"/>
                      </a:cubicBezTo>
                      <a:close/>
                    </a:path>
                  </a:pathLst>
                </a:custGeom>
                <a:solidFill>
                  <a:schemeClr val="accent1">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sp>
              <p:nvSpPr>
                <p:cNvPr id="21" name="Freeform: Shape 60">
                  <a:extLst>
                    <a:ext uri="{FF2B5EF4-FFF2-40B4-BE49-F238E27FC236}">
                      <a16:creationId xmlns:a16="http://schemas.microsoft.com/office/drawing/2014/main" id="{1D9FE31C-EDD7-AA7F-BF11-4ED7BB86B280}"/>
                    </a:ext>
                  </a:extLst>
                </p:cNvPr>
                <p:cNvSpPr>
                  <a:spLocks/>
                </p:cNvSpPr>
                <p:nvPr/>
              </p:nvSpPr>
              <p:spPr>
                <a:xfrm>
                  <a:off x="6036493" y="3188606"/>
                  <a:ext cx="2431585" cy="2502451"/>
                </a:xfrm>
                <a:custGeom>
                  <a:avLst/>
                  <a:gdLst>
                    <a:gd name="connsiteX0" fmla="*/ 1171575 w 2300288"/>
                    <a:gd name="connsiteY0" fmla="*/ 2034 h 2502451"/>
                    <a:gd name="connsiteX1" fmla="*/ 2286000 w 2300288"/>
                    <a:gd name="connsiteY1" fmla="*/ 373509 h 2502451"/>
                    <a:gd name="connsiteX2" fmla="*/ 2300288 w 2300288"/>
                    <a:gd name="connsiteY2" fmla="*/ 382377 h 2502451"/>
                    <a:gd name="connsiteX3" fmla="*/ 2300288 w 2300288"/>
                    <a:gd name="connsiteY3" fmla="*/ 2266707 h 2502451"/>
                    <a:gd name="connsiteX4" fmla="*/ 2300288 w 2300288"/>
                    <a:gd name="connsiteY4" fmla="*/ 2500022 h 2502451"/>
                    <a:gd name="connsiteX5" fmla="*/ 2300288 w 2300288"/>
                    <a:gd name="connsiteY5" fmla="*/ 2502451 h 2502451"/>
                    <a:gd name="connsiteX6" fmla="*/ 0 w 2300288"/>
                    <a:gd name="connsiteY6" fmla="*/ 2502451 h 2502451"/>
                    <a:gd name="connsiteX7" fmla="*/ 0 w 2300288"/>
                    <a:gd name="connsiteY7" fmla="*/ 2266707 h 2502451"/>
                    <a:gd name="connsiteX8" fmla="*/ 0 w 2300288"/>
                    <a:gd name="connsiteY8" fmla="*/ 402084 h 2502451"/>
                    <a:gd name="connsiteX9" fmla="*/ 1171575 w 2300288"/>
                    <a:gd name="connsiteY9" fmla="*/ 2034 h 250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0288" h="2502451">
                      <a:moveTo>
                        <a:pt x="1171575" y="2034"/>
                      </a:moveTo>
                      <a:cubicBezTo>
                        <a:pt x="1609725" y="-21779"/>
                        <a:pt x="1963738" y="167134"/>
                        <a:pt x="2286000" y="373509"/>
                      </a:cubicBezTo>
                      <a:lnTo>
                        <a:pt x="2300288" y="382377"/>
                      </a:lnTo>
                      <a:lnTo>
                        <a:pt x="2300288" y="2266707"/>
                      </a:lnTo>
                      <a:lnTo>
                        <a:pt x="2300288" y="2500022"/>
                      </a:lnTo>
                      <a:lnTo>
                        <a:pt x="2300288" y="2502451"/>
                      </a:lnTo>
                      <a:lnTo>
                        <a:pt x="0" y="2502451"/>
                      </a:lnTo>
                      <a:lnTo>
                        <a:pt x="0" y="2266707"/>
                      </a:lnTo>
                      <a:lnTo>
                        <a:pt x="0" y="402084"/>
                      </a:lnTo>
                      <a:cubicBezTo>
                        <a:pt x="451908" y="116334"/>
                        <a:pt x="733425" y="25847"/>
                        <a:pt x="1171575" y="2034"/>
                      </a:cubicBezTo>
                      <a:close/>
                    </a:path>
                  </a:pathLst>
                </a:custGeom>
                <a:solidFill>
                  <a:schemeClr val="accent1">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sp>
              <p:nvSpPr>
                <p:cNvPr id="22" name="Freeform: Shape 28">
                  <a:extLst>
                    <a:ext uri="{FF2B5EF4-FFF2-40B4-BE49-F238E27FC236}">
                      <a16:creationId xmlns:a16="http://schemas.microsoft.com/office/drawing/2014/main" id="{6545C917-4B30-F466-4951-480368063C4F}"/>
                    </a:ext>
                  </a:extLst>
                </p:cNvPr>
                <p:cNvSpPr/>
                <p:nvPr/>
              </p:nvSpPr>
              <p:spPr>
                <a:xfrm>
                  <a:off x="8468079" y="3573412"/>
                  <a:ext cx="2431585" cy="2117645"/>
                </a:xfrm>
                <a:custGeom>
                  <a:avLst/>
                  <a:gdLst>
                    <a:gd name="connsiteX0" fmla="*/ 0 w 2300288"/>
                    <a:gd name="connsiteY0" fmla="*/ 0 h 2117645"/>
                    <a:gd name="connsiteX1" fmla="*/ 243259 w 2300288"/>
                    <a:gd name="connsiteY1" fmla="*/ 150974 h 2117645"/>
                    <a:gd name="connsiteX2" fmla="*/ 1109662 w 2300288"/>
                    <a:gd name="connsiteY2" fmla="*/ 591207 h 2117645"/>
                    <a:gd name="connsiteX3" fmla="*/ 2290762 w 2300288"/>
                    <a:gd name="connsiteY3" fmla="*/ 886482 h 2117645"/>
                    <a:gd name="connsiteX4" fmla="*/ 2300288 w 2300288"/>
                    <a:gd name="connsiteY4" fmla="*/ 1500910 h 2117645"/>
                    <a:gd name="connsiteX5" fmla="*/ 2300288 w 2300288"/>
                    <a:gd name="connsiteY5" fmla="*/ 2115217 h 2117645"/>
                    <a:gd name="connsiteX6" fmla="*/ 0 w 2300288"/>
                    <a:gd name="connsiteY6" fmla="*/ 2117645 h 211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288" h="2117645">
                      <a:moveTo>
                        <a:pt x="0" y="0"/>
                      </a:moveTo>
                      <a:lnTo>
                        <a:pt x="243259" y="150974"/>
                      </a:lnTo>
                      <a:cubicBezTo>
                        <a:pt x="514647" y="313792"/>
                        <a:pt x="821531" y="479289"/>
                        <a:pt x="1109662" y="591207"/>
                      </a:cubicBezTo>
                      <a:cubicBezTo>
                        <a:pt x="1493837" y="740432"/>
                        <a:pt x="1843087" y="842032"/>
                        <a:pt x="2290762" y="886482"/>
                      </a:cubicBezTo>
                      <a:lnTo>
                        <a:pt x="2300288" y="1500910"/>
                      </a:lnTo>
                      <a:lnTo>
                        <a:pt x="2300288" y="2115217"/>
                      </a:lnTo>
                      <a:lnTo>
                        <a:pt x="0" y="2117645"/>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gn="l">
                    <a:lnSpc>
                      <a:spcPct val="120000"/>
                    </a:lnSpc>
                    <a:buFont typeface="Arial" panose="020B0604020202020204" pitchFamily="34" charset="0"/>
                    <a:buChar char="•"/>
                  </a:pPr>
                  <a:endParaRPr lang="en-IN" sz="1400" dirty="0">
                    <a:solidFill>
                      <a:schemeClr val="tx1"/>
                    </a:solidFill>
                  </a:endParaRPr>
                </a:p>
              </p:txBody>
            </p:sp>
            <p:sp>
              <p:nvSpPr>
                <p:cNvPr id="23" name="Freeform: Shape 64">
                  <a:extLst>
                    <a:ext uri="{FF2B5EF4-FFF2-40B4-BE49-F238E27FC236}">
                      <a16:creationId xmlns:a16="http://schemas.microsoft.com/office/drawing/2014/main" id="{8BBC461A-D2AB-58C2-0E04-1C1B2963DA84}"/>
                    </a:ext>
                  </a:extLst>
                </p:cNvPr>
                <p:cNvSpPr>
                  <a:spLocks/>
                </p:cNvSpPr>
                <p:nvPr/>
              </p:nvSpPr>
              <p:spPr>
                <a:xfrm>
                  <a:off x="3604911" y="3589574"/>
                  <a:ext cx="2431585" cy="2103713"/>
                </a:xfrm>
                <a:custGeom>
                  <a:avLst/>
                  <a:gdLst>
                    <a:gd name="connsiteX0" fmla="*/ 2300287 w 2300288"/>
                    <a:gd name="connsiteY0" fmla="*/ 0 h 2102795"/>
                    <a:gd name="connsiteX1" fmla="*/ 2300288 w 2300288"/>
                    <a:gd name="connsiteY1" fmla="*/ 0 h 2102795"/>
                    <a:gd name="connsiteX2" fmla="*/ 2300288 w 2300288"/>
                    <a:gd name="connsiteY2" fmla="*/ 1625177 h 2102795"/>
                    <a:gd name="connsiteX3" fmla="*/ 2300288 w 2300288"/>
                    <a:gd name="connsiteY3" fmla="*/ 2100367 h 2102795"/>
                    <a:gd name="connsiteX4" fmla="*/ 2300288 w 2300288"/>
                    <a:gd name="connsiteY4" fmla="*/ 2102794 h 2102795"/>
                    <a:gd name="connsiteX5" fmla="*/ 950 w 2300288"/>
                    <a:gd name="connsiteY5" fmla="*/ 2102794 h 2102795"/>
                    <a:gd name="connsiteX6" fmla="*/ 0 w 2300288"/>
                    <a:gd name="connsiteY6" fmla="*/ 2102795 h 2102795"/>
                    <a:gd name="connsiteX7" fmla="*/ 0 w 2300288"/>
                    <a:gd name="connsiteY7" fmla="*/ 2102794 h 2102795"/>
                    <a:gd name="connsiteX8" fmla="*/ 0 w 2300288"/>
                    <a:gd name="connsiteY8" fmla="*/ 1625177 h 2102795"/>
                    <a:gd name="connsiteX9" fmla="*/ 0 w 2300288"/>
                    <a:gd name="connsiteY9" fmla="*/ 1557827 h 2102795"/>
                    <a:gd name="connsiteX10" fmla="*/ 36512 w 2300288"/>
                    <a:gd name="connsiteY10" fmla="*/ 1543050 h 2102795"/>
                    <a:gd name="connsiteX11" fmla="*/ 2300287 w 2300288"/>
                    <a:gd name="connsiteY11" fmla="*/ 0 h 210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0288" h="2102795">
                      <a:moveTo>
                        <a:pt x="2300287" y="0"/>
                      </a:moveTo>
                      <a:lnTo>
                        <a:pt x="2300288" y="0"/>
                      </a:lnTo>
                      <a:lnTo>
                        <a:pt x="2300288" y="1625177"/>
                      </a:lnTo>
                      <a:lnTo>
                        <a:pt x="2300288" y="2100367"/>
                      </a:lnTo>
                      <a:lnTo>
                        <a:pt x="2300288" y="2102794"/>
                      </a:lnTo>
                      <a:lnTo>
                        <a:pt x="950" y="2102794"/>
                      </a:lnTo>
                      <a:lnTo>
                        <a:pt x="0" y="2102795"/>
                      </a:lnTo>
                      <a:lnTo>
                        <a:pt x="0" y="2102794"/>
                      </a:lnTo>
                      <a:lnTo>
                        <a:pt x="0" y="1625177"/>
                      </a:lnTo>
                      <a:lnTo>
                        <a:pt x="0" y="1557827"/>
                      </a:lnTo>
                      <a:lnTo>
                        <a:pt x="36512" y="1543050"/>
                      </a:lnTo>
                      <a:cubicBezTo>
                        <a:pt x="791104" y="1211262"/>
                        <a:pt x="1848379" y="285750"/>
                        <a:pt x="2300287" y="0"/>
                      </a:cubicBezTo>
                      <a:close/>
                    </a:path>
                  </a:pathLst>
                </a:cu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tIns="108000" bIns="108000" rtlCol="0" anchor="t">
                  <a:noAutofit/>
                </a:bodyPr>
                <a:lstStyle/>
                <a:p>
                  <a:pPr marL="285750" indent="-285750">
                    <a:lnSpc>
                      <a:spcPct val="120000"/>
                    </a:lnSpc>
                    <a:buFont typeface="Arial" panose="020B0604020202020204" pitchFamily="34" charset="0"/>
                    <a:buChar char="•"/>
                  </a:pPr>
                  <a:endParaRPr lang="en-IN" sz="1400" dirty="0">
                    <a:solidFill>
                      <a:schemeClr val="tx1"/>
                    </a:solidFill>
                  </a:endParaRPr>
                </a:p>
              </p:txBody>
            </p:sp>
          </p:grpSp>
          <p:grpSp>
            <p:nvGrpSpPr>
              <p:cNvPr id="4" name="Group 3">
                <a:extLst>
                  <a:ext uri="{FF2B5EF4-FFF2-40B4-BE49-F238E27FC236}">
                    <a16:creationId xmlns:a16="http://schemas.microsoft.com/office/drawing/2014/main" id="{E1996643-55A4-87D1-4F0C-2A8DA6D583E1}"/>
                  </a:ext>
                </a:extLst>
              </p:cNvPr>
              <p:cNvGrpSpPr/>
              <p:nvPr/>
            </p:nvGrpSpPr>
            <p:grpSpPr>
              <a:xfrm>
                <a:off x="1265927" y="3326419"/>
                <a:ext cx="9892070" cy="2372667"/>
                <a:chOff x="1265927" y="1779293"/>
                <a:chExt cx="9892070" cy="3919793"/>
              </a:xfrm>
            </p:grpSpPr>
            <p:cxnSp>
              <p:nvCxnSpPr>
                <p:cNvPr id="17" name="Straight Connector 16">
                  <a:extLst>
                    <a:ext uri="{FF2B5EF4-FFF2-40B4-BE49-F238E27FC236}">
                      <a16:creationId xmlns:a16="http://schemas.microsoft.com/office/drawing/2014/main" id="{3D5ACDF0-9E9B-7965-EE98-FD7E8777F548}"/>
                    </a:ext>
                  </a:extLst>
                </p:cNvPr>
                <p:cNvCxnSpPr>
                  <a:cxnSpLocks/>
                </p:cNvCxnSpPr>
                <p:nvPr/>
              </p:nvCxnSpPr>
              <p:spPr>
                <a:xfrm flipV="1">
                  <a:off x="3697511"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2B96AE-C3DB-E509-970E-891FB6841596}"/>
                    </a:ext>
                  </a:extLst>
                </p:cNvPr>
                <p:cNvCxnSpPr>
                  <a:cxnSpLocks/>
                </p:cNvCxnSpPr>
                <p:nvPr/>
              </p:nvCxnSpPr>
              <p:spPr>
                <a:xfrm flipV="1">
                  <a:off x="6129094"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37A1C3-184C-748C-DCB9-2213B83B43EB}"/>
                    </a:ext>
                  </a:extLst>
                </p:cNvPr>
                <p:cNvCxnSpPr>
                  <a:cxnSpLocks/>
                </p:cNvCxnSpPr>
                <p:nvPr/>
              </p:nvCxnSpPr>
              <p:spPr>
                <a:xfrm flipV="1">
                  <a:off x="8560679" y="1781523"/>
                  <a:ext cx="0" cy="391756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
                  <a:extLst>
                    <a:ext uri="{FF2B5EF4-FFF2-40B4-BE49-F238E27FC236}">
                      <a16:creationId xmlns:a16="http://schemas.microsoft.com/office/drawing/2014/main" id="{9F0F206D-8B89-61D0-81A8-9B90DFD92E53}"/>
                    </a:ext>
                  </a:extLst>
                </p:cNvPr>
                <p:cNvSpPr>
                  <a:spLocks/>
                </p:cNvSpPr>
                <p:nvPr/>
              </p:nvSpPr>
              <p:spPr>
                <a:xfrm>
                  <a:off x="1265927" y="1779293"/>
                  <a:ext cx="9892070" cy="3917563"/>
                </a:xfrm>
                <a:custGeom>
                  <a:avLst/>
                  <a:gdLst>
                    <a:gd name="connsiteX0" fmla="*/ 0 w 9696450"/>
                    <a:gd name="connsiteY0" fmla="*/ 0 h 3390900"/>
                    <a:gd name="connsiteX1" fmla="*/ 0 w 9696450"/>
                    <a:gd name="connsiteY1" fmla="*/ 3390900 h 3390900"/>
                    <a:gd name="connsiteX2" fmla="*/ 9696450 w 9696450"/>
                    <a:gd name="connsiteY2" fmla="*/ 3390900 h 3390900"/>
                  </a:gdLst>
                  <a:ahLst/>
                  <a:cxnLst>
                    <a:cxn ang="0">
                      <a:pos x="connsiteX0" y="connsiteY0"/>
                    </a:cxn>
                    <a:cxn ang="0">
                      <a:pos x="connsiteX1" y="connsiteY1"/>
                    </a:cxn>
                    <a:cxn ang="0">
                      <a:pos x="connsiteX2" y="connsiteY2"/>
                    </a:cxn>
                  </a:cxnLst>
                  <a:rect l="l" t="t" r="r" b="b"/>
                  <a:pathLst>
                    <a:path w="9696450" h="3390900">
                      <a:moveTo>
                        <a:pt x="0" y="0"/>
                      </a:moveTo>
                      <a:lnTo>
                        <a:pt x="0" y="3390900"/>
                      </a:lnTo>
                      <a:lnTo>
                        <a:pt x="9696450" y="3390900"/>
                      </a:lnTo>
                    </a:path>
                  </a:pathLst>
                </a:cu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12" name="Group 11">
              <a:extLst>
                <a:ext uri="{FF2B5EF4-FFF2-40B4-BE49-F238E27FC236}">
                  <a16:creationId xmlns:a16="http://schemas.microsoft.com/office/drawing/2014/main" id="{64854358-5952-A2D9-D620-2984343F7B75}"/>
                </a:ext>
              </a:extLst>
            </p:cNvPr>
            <p:cNvGrpSpPr/>
            <p:nvPr/>
          </p:nvGrpSpPr>
          <p:grpSpPr>
            <a:xfrm>
              <a:off x="911002" y="2089006"/>
              <a:ext cx="198022" cy="1037667"/>
              <a:chOff x="903738" y="1882902"/>
              <a:chExt cx="198022" cy="1037667"/>
            </a:xfrm>
          </p:grpSpPr>
          <p:sp>
            <p:nvSpPr>
              <p:cNvPr id="10" name="Rectangle 9">
                <a:extLst>
                  <a:ext uri="{FF2B5EF4-FFF2-40B4-BE49-F238E27FC236}">
                    <a16:creationId xmlns:a16="http://schemas.microsoft.com/office/drawing/2014/main" id="{F6B13F6F-412F-9583-4539-BB3FC327450D}"/>
                  </a:ext>
                </a:extLst>
              </p:cNvPr>
              <p:cNvSpPr>
                <a:spLocks/>
              </p:cNvSpPr>
              <p:nvPr/>
            </p:nvSpPr>
            <p:spPr>
              <a:xfrm>
                <a:off x="903738" y="2374244"/>
                <a:ext cx="198022" cy="54632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Sales</a:t>
                </a:r>
              </a:p>
            </p:txBody>
          </p:sp>
          <p:cxnSp>
            <p:nvCxnSpPr>
              <p:cNvPr id="26" name="Straight Arrow Connector 25">
                <a:extLst>
                  <a:ext uri="{FF2B5EF4-FFF2-40B4-BE49-F238E27FC236}">
                    <a16:creationId xmlns:a16="http://schemas.microsoft.com/office/drawing/2014/main" id="{66BFBE50-74E0-14E8-5482-2C775CAD408A}"/>
                  </a:ext>
                </a:extLst>
              </p:cNvPr>
              <p:cNvCxnSpPr>
                <a:cxnSpLocks/>
              </p:cNvCxnSpPr>
              <p:nvPr/>
            </p:nvCxnSpPr>
            <p:spPr>
              <a:xfrm flipV="1">
                <a:off x="1010062" y="1882902"/>
                <a:ext cx="0" cy="38277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cxnSp>
        <p:nvCxnSpPr>
          <p:cNvPr id="27" name="Straight Connector 26">
            <a:extLst>
              <a:ext uri="{FF2B5EF4-FFF2-40B4-BE49-F238E27FC236}">
                <a16:creationId xmlns:a16="http://schemas.microsoft.com/office/drawing/2014/main" id="{A8BB1E21-4BEE-0E88-5F08-AFDF54506DE5}"/>
              </a:ext>
            </a:extLst>
          </p:cNvPr>
          <p:cNvCxnSpPr>
            <a:cxnSpLocks/>
          </p:cNvCxnSpPr>
          <p:nvPr/>
        </p:nvCxnSpPr>
        <p:spPr>
          <a:xfrm>
            <a:off x="624896" y="4220051"/>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C8F306-38EA-A358-F526-C182C281BB37}"/>
              </a:ext>
            </a:extLst>
          </p:cNvPr>
          <p:cNvCxnSpPr>
            <a:cxnSpLocks/>
          </p:cNvCxnSpPr>
          <p:nvPr/>
        </p:nvCxnSpPr>
        <p:spPr>
          <a:xfrm>
            <a:off x="624896" y="4854922"/>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422FFD4-E1F6-8FCD-7E8F-5D5DB997545B}"/>
              </a:ext>
            </a:extLst>
          </p:cNvPr>
          <p:cNvCxnSpPr>
            <a:cxnSpLocks/>
          </p:cNvCxnSpPr>
          <p:nvPr/>
        </p:nvCxnSpPr>
        <p:spPr>
          <a:xfrm>
            <a:off x="624896" y="5496637"/>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7680C10-B422-38C1-906C-9B937D86D5D6}"/>
              </a:ext>
            </a:extLst>
          </p:cNvPr>
          <p:cNvSpPr/>
          <p:nvPr/>
        </p:nvSpPr>
        <p:spPr>
          <a:xfrm>
            <a:off x="629865" y="3672917"/>
            <a:ext cx="1330455" cy="48733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Competitors</a:t>
            </a:r>
          </a:p>
        </p:txBody>
      </p:sp>
      <p:sp>
        <p:nvSpPr>
          <p:cNvPr id="39" name="Rectangle 38">
            <a:extLst>
              <a:ext uri="{FF2B5EF4-FFF2-40B4-BE49-F238E27FC236}">
                <a16:creationId xmlns:a16="http://schemas.microsoft.com/office/drawing/2014/main" id="{B895470B-36E2-AA82-0A35-5517F7E92558}"/>
              </a:ext>
            </a:extLst>
          </p:cNvPr>
          <p:cNvSpPr/>
          <p:nvPr/>
        </p:nvSpPr>
        <p:spPr>
          <a:xfrm>
            <a:off x="629865" y="4307788"/>
            <a:ext cx="1330455" cy="48733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Customers</a:t>
            </a:r>
          </a:p>
        </p:txBody>
      </p:sp>
      <p:sp>
        <p:nvSpPr>
          <p:cNvPr id="45" name="Rectangle 44">
            <a:extLst>
              <a:ext uri="{FF2B5EF4-FFF2-40B4-BE49-F238E27FC236}">
                <a16:creationId xmlns:a16="http://schemas.microsoft.com/office/drawing/2014/main" id="{915987EC-DC4D-FEC4-A9D5-01BF9E76840C}"/>
              </a:ext>
            </a:extLst>
          </p:cNvPr>
          <p:cNvSpPr/>
          <p:nvPr/>
        </p:nvSpPr>
        <p:spPr>
          <a:xfrm>
            <a:off x="629865" y="4949503"/>
            <a:ext cx="1330455" cy="48733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Profits</a:t>
            </a:r>
          </a:p>
        </p:txBody>
      </p:sp>
      <p:sp>
        <p:nvSpPr>
          <p:cNvPr id="51" name="Rectangle 50">
            <a:extLst>
              <a:ext uri="{FF2B5EF4-FFF2-40B4-BE49-F238E27FC236}">
                <a16:creationId xmlns:a16="http://schemas.microsoft.com/office/drawing/2014/main" id="{8D595F53-7B34-E841-AB7A-B6F3DA824C85}"/>
              </a:ext>
            </a:extLst>
          </p:cNvPr>
          <p:cNvSpPr/>
          <p:nvPr/>
        </p:nvSpPr>
        <p:spPr>
          <a:xfrm>
            <a:off x="629865" y="5578925"/>
            <a:ext cx="1330455" cy="48733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Objectives</a:t>
            </a:r>
          </a:p>
        </p:txBody>
      </p:sp>
      <p:sp>
        <p:nvSpPr>
          <p:cNvPr id="30" name="Rectangle 29">
            <a:extLst>
              <a:ext uri="{FF2B5EF4-FFF2-40B4-BE49-F238E27FC236}">
                <a16:creationId xmlns:a16="http://schemas.microsoft.com/office/drawing/2014/main" id="{68A9AA33-AFC6-C13F-35A9-BF5DE4E5316C}"/>
              </a:ext>
            </a:extLst>
          </p:cNvPr>
          <p:cNvSpPr/>
          <p:nvPr/>
        </p:nvSpPr>
        <p:spPr>
          <a:xfrm>
            <a:off x="2131485" y="3672917"/>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Few or no competitors</a:t>
            </a:r>
          </a:p>
        </p:txBody>
      </p:sp>
      <p:sp>
        <p:nvSpPr>
          <p:cNvPr id="35" name="Rectangle 34">
            <a:extLst>
              <a:ext uri="{FF2B5EF4-FFF2-40B4-BE49-F238E27FC236}">
                <a16:creationId xmlns:a16="http://schemas.microsoft.com/office/drawing/2014/main" id="{703DC90B-650A-7125-BB2F-075C9BFEA4B3}"/>
              </a:ext>
            </a:extLst>
          </p:cNvPr>
          <p:cNvSpPr/>
          <p:nvPr/>
        </p:nvSpPr>
        <p:spPr>
          <a:xfrm>
            <a:off x="4434535" y="3672917"/>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Many new market entrants</a:t>
            </a:r>
          </a:p>
        </p:txBody>
      </p:sp>
      <p:sp>
        <p:nvSpPr>
          <p:cNvPr id="36" name="Rectangle 35">
            <a:extLst>
              <a:ext uri="{FF2B5EF4-FFF2-40B4-BE49-F238E27FC236}">
                <a16:creationId xmlns:a16="http://schemas.microsoft.com/office/drawing/2014/main" id="{2E33426D-E0CB-0910-4659-B13F2470426F}"/>
              </a:ext>
            </a:extLst>
          </p:cNvPr>
          <p:cNvSpPr/>
          <p:nvPr/>
        </p:nvSpPr>
        <p:spPr>
          <a:xfrm>
            <a:off x="6737586" y="3672917"/>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Saturated, then declining through consolidation</a:t>
            </a:r>
          </a:p>
        </p:txBody>
      </p:sp>
      <p:sp>
        <p:nvSpPr>
          <p:cNvPr id="37" name="Rectangle 36">
            <a:extLst>
              <a:ext uri="{FF2B5EF4-FFF2-40B4-BE49-F238E27FC236}">
                <a16:creationId xmlns:a16="http://schemas.microsoft.com/office/drawing/2014/main" id="{C03C86E2-8AA2-89A2-B688-90512851445B}"/>
              </a:ext>
            </a:extLst>
          </p:cNvPr>
          <p:cNvSpPr/>
          <p:nvPr/>
        </p:nvSpPr>
        <p:spPr>
          <a:xfrm>
            <a:off x="9040635" y="3672917"/>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Few or no competitors</a:t>
            </a:r>
          </a:p>
        </p:txBody>
      </p:sp>
      <p:sp>
        <p:nvSpPr>
          <p:cNvPr id="40" name="Rectangle 39">
            <a:extLst>
              <a:ext uri="{FF2B5EF4-FFF2-40B4-BE49-F238E27FC236}">
                <a16:creationId xmlns:a16="http://schemas.microsoft.com/office/drawing/2014/main" id="{9B997B92-9B2F-D2DB-279C-D01A24597156}"/>
              </a:ext>
            </a:extLst>
          </p:cNvPr>
          <p:cNvSpPr/>
          <p:nvPr/>
        </p:nvSpPr>
        <p:spPr>
          <a:xfrm>
            <a:off x="2131485" y="4307788"/>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Few (innovators only)</a:t>
            </a:r>
          </a:p>
        </p:txBody>
      </p:sp>
      <p:sp>
        <p:nvSpPr>
          <p:cNvPr id="41" name="Rectangle 40">
            <a:extLst>
              <a:ext uri="{FF2B5EF4-FFF2-40B4-BE49-F238E27FC236}">
                <a16:creationId xmlns:a16="http://schemas.microsoft.com/office/drawing/2014/main" id="{70EAE593-33CC-25D4-8DE3-9D1F368CC265}"/>
              </a:ext>
            </a:extLst>
          </p:cNvPr>
          <p:cNvSpPr/>
          <p:nvPr/>
        </p:nvSpPr>
        <p:spPr>
          <a:xfrm>
            <a:off x="4434535" y="4307788"/>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Growing as early adopters enter the market</a:t>
            </a:r>
          </a:p>
        </p:txBody>
      </p:sp>
      <p:sp>
        <p:nvSpPr>
          <p:cNvPr id="42" name="Rectangle 41">
            <a:extLst>
              <a:ext uri="{FF2B5EF4-FFF2-40B4-BE49-F238E27FC236}">
                <a16:creationId xmlns:a16="http://schemas.microsoft.com/office/drawing/2014/main" id="{F6734634-F1BB-189E-DF58-4ECD508AABDD}"/>
              </a:ext>
            </a:extLst>
          </p:cNvPr>
          <p:cNvSpPr/>
          <p:nvPr/>
        </p:nvSpPr>
        <p:spPr>
          <a:xfrm>
            <a:off x="6737586" y="4307788"/>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Mass market</a:t>
            </a:r>
          </a:p>
        </p:txBody>
      </p:sp>
      <p:sp>
        <p:nvSpPr>
          <p:cNvPr id="43" name="Rectangle 42">
            <a:extLst>
              <a:ext uri="{FF2B5EF4-FFF2-40B4-BE49-F238E27FC236}">
                <a16:creationId xmlns:a16="http://schemas.microsoft.com/office/drawing/2014/main" id="{126BD2D2-3451-25F9-1B29-7A6382331331}"/>
              </a:ext>
            </a:extLst>
          </p:cNvPr>
          <p:cNvSpPr/>
          <p:nvPr/>
        </p:nvSpPr>
        <p:spPr>
          <a:xfrm>
            <a:off x="9040635" y="4307788"/>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Declining customers</a:t>
            </a:r>
          </a:p>
        </p:txBody>
      </p:sp>
      <p:sp>
        <p:nvSpPr>
          <p:cNvPr id="46" name="Rectangle 45">
            <a:extLst>
              <a:ext uri="{FF2B5EF4-FFF2-40B4-BE49-F238E27FC236}">
                <a16:creationId xmlns:a16="http://schemas.microsoft.com/office/drawing/2014/main" id="{501D7D10-B22D-7344-C62A-5B56C3E432FE}"/>
              </a:ext>
            </a:extLst>
          </p:cNvPr>
          <p:cNvSpPr/>
          <p:nvPr/>
        </p:nvSpPr>
        <p:spPr>
          <a:xfrm>
            <a:off x="2131485" y="4949503"/>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Net negative</a:t>
            </a:r>
          </a:p>
        </p:txBody>
      </p:sp>
      <p:sp>
        <p:nvSpPr>
          <p:cNvPr id="47" name="Rectangle 46">
            <a:extLst>
              <a:ext uri="{FF2B5EF4-FFF2-40B4-BE49-F238E27FC236}">
                <a16:creationId xmlns:a16="http://schemas.microsoft.com/office/drawing/2014/main" id="{F9B01B4D-1FF6-6740-28CB-32E1489B5109}"/>
              </a:ext>
            </a:extLst>
          </p:cNvPr>
          <p:cNvSpPr/>
          <p:nvPr/>
        </p:nvSpPr>
        <p:spPr>
          <a:xfrm>
            <a:off x="4434535" y="4949503"/>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Rising profits</a:t>
            </a:r>
          </a:p>
        </p:txBody>
      </p:sp>
      <p:sp>
        <p:nvSpPr>
          <p:cNvPr id="48" name="Rectangle 47">
            <a:extLst>
              <a:ext uri="{FF2B5EF4-FFF2-40B4-BE49-F238E27FC236}">
                <a16:creationId xmlns:a16="http://schemas.microsoft.com/office/drawing/2014/main" id="{40314D13-023C-8509-0361-1876A0395968}"/>
              </a:ext>
            </a:extLst>
          </p:cNvPr>
          <p:cNvSpPr/>
          <p:nvPr/>
        </p:nvSpPr>
        <p:spPr>
          <a:xfrm>
            <a:off x="6737586" y="4949503"/>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Profits maximized</a:t>
            </a:r>
          </a:p>
        </p:txBody>
      </p:sp>
      <p:sp>
        <p:nvSpPr>
          <p:cNvPr id="49" name="Rectangle 48">
            <a:extLst>
              <a:ext uri="{FF2B5EF4-FFF2-40B4-BE49-F238E27FC236}">
                <a16:creationId xmlns:a16="http://schemas.microsoft.com/office/drawing/2014/main" id="{19946033-A49F-0C71-7781-A6E428F34487}"/>
              </a:ext>
            </a:extLst>
          </p:cNvPr>
          <p:cNvSpPr/>
          <p:nvPr/>
        </p:nvSpPr>
        <p:spPr>
          <a:xfrm>
            <a:off x="9040635" y="4949503"/>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Declining profits</a:t>
            </a:r>
          </a:p>
        </p:txBody>
      </p:sp>
      <p:sp>
        <p:nvSpPr>
          <p:cNvPr id="52" name="Rectangle 51">
            <a:extLst>
              <a:ext uri="{FF2B5EF4-FFF2-40B4-BE49-F238E27FC236}">
                <a16:creationId xmlns:a16="http://schemas.microsoft.com/office/drawing/2014/main" id="{A7CC901C-B7F5-8E00-D7CE-CF68B5E706EA}"/>
              </a:ext>
            </a:extLst>
          </p:cNvPr>
          <p:cNvSpPr/>
          <p:nvPr/>
        </p:nvSpPr>
        <p:spPr>
          <a:xfrm>
            <a:off x="2131485" y="5578925"/>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Increase awareness and adoption</a:t>
            </a:r>
          </a:p>
        </p:txBody>
      </p:sp>
      <p:sp>
        <p:nvSpPr>
          <p:cNvPr id="53" name="Rectangle 52">
            <a:extLst>
              <a:ext uri="{FF2B5EF4-FFF2-40B4-BE49-F238E27FC236}">
                <a16:creationId xmlns:a16="http://schemas.microsoft.com/office/drawing/2014/main" id="{7466E734-3B67-DBDA-18C1-CB3A8E1536D9}"/>
              </a:ext>
            </a:extLst>
          </p:cNvPr>
          <p:cNvSpPr/>
          <p:nvPr/>
        </p:nvSpPr>
        <p:spPr>
          <a:xfrm>
            <a:off x="4434535" y="5578925"/>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Gain market share </a:t>
            </a:r>
            <a:br>
              <a:rPr lang="en-US" sz="1200" dirty="0">
                <a:solidFill>
                  <a:schemeClr val="tx1"/>
                </a:solidFill>
              </a:rPr>
            </a:br>
            <a:r>
              <a:rPr lang="en-US" sz="1200" dirty="0">
                <a:solidFill>
                  <a:schemeClr val="tx1"/>
                </a:solidFill>
              </a:rPr>
              <a:t>quickly</a:t>
            </a:r>
          </a:p>
        </p:txBody>
      </p:sp>
      <p:sp>
        <p:nvSpPr>
          <p:cNvPr id="54" name="Rectangle 53">
            <a:extLst>
              <a:ext uri="{FF2B5EF4-FFF2-40B4-BE49-F238E27FC236}">
                <a16:creationId xmlns:a16="http://schemas.microsoft.com/office/drawing/2014/main" id="{E224DFCD-5B69-B295-F07E-D2222613F1C3}"/>
              </a:ext>
            </a:extLst>
          </p:cNvPr>
          <p:cNvSpPr/>
          <p:nvPr/>
        </p:nvSpPr>
        <p:spPr>
          <a:xfrm>
            <a:off x="6737586" y="5578925"/>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Defend market share and maximize profits</a:t>
            </a:r>
          </a:p>
        </p:txBody>
      </p:sp>
      <p:sp>
        <p:nvSpPr>
          <p:cNvPr id="55" name="Rectangle 54">
            <a:extLst>
              <a:ext uri="{FF2B5EF4-FFF2-40B4-BE49-F238E27FC236}">
                <a16:creationId xmlns:a16="http://schemas.microsoft.com/office/drawing/2014/main" id="{CF2FC024-96DC-98DC-D47D-EF067DEBD4CA}"/>
              </a:ext>
            </a:extLst>
          </p:cNvPr>
          <p:cNvSpPr/>
          <p:nvPr/>
        </p:nvSpPr>
        <p:spPr>
          <a:xfrm>
            <a:off x="9040635" y="5578925"/>
            <a:ext cx="2296657" cy="48733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Maximize remaining value, reduce investment</a:t>
            </a:r>
          </a:p>
        </p:txBody>
      </p:sp>
      <p:sp>
        <p:nvSpPr>
          <p:cNvPr id="68" name="Rectangle 67">
            <a:extLst>
              <a:ext uri="{FF2B5EF4-FFF2-40B4-BE49-F238E27FC236}">
                <a16:creationId xmlns:a16="http://schemas.microsoft.com/office/drawing/2014/main" id="{093CF5D3-67B2-F990-7C9A-1FF7F60557FB}"/>
              </a:ext>
            </a:extLst>
          </p:cNvPr>
          <p:cNvSpPr/>
          <p:nvPr/>
        </p:nvSpPr>
        <p:spPr>
          <a:xfrm>
            <a:off x="2131484" y="1801942"/>
            <a:ext cx="2307829" cy="4476189"/>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grpSp>
        <p:nvGrpSpPr>
          <p:cNvPr id="69" name="Group 68">
            <a:extLst>
              <a:ext uri="{FF2B5EF4-FFF2-40B4-BE49-F238E27FC236}">
                <a16:creationId xmlns:a16="http://schemas.microsoft.com/office/drawing/2014/main" id="{2DC122F9-D7CA-6204-FEBA-56E60393396E}"/>
              </a:ext>
            </a:extLst>
          </p:cNvPr>
          <p:cNvGrpSpPr/>
          <p:nvPr/>
        </p:nvGrpSpPr>
        <p:grpSpPr>
          <a:xfrm>
            <a:off x="2415248" y="2322658"/>
            <a:ext cx="1573503" cy="375244"/>
            <a:chOff x="4924316" y="1501393"/>
            <a:chExt cx="1573503" cy="375244"/>
          </a:xfrm>
        </p:grpSpPr>
        <p:sp>
          <p:nvSpPr>
            <p:cNvPr id="70" name="Rectangle 69">
              <a:extLst>
                <a:ext uri="{FF2B5EF4-FFF2-40B4-BE49-F238E27FC236}">
                  <a16:creationId xmlns:a16="http://schemas.microsoft.com/office/drawing/2014/main" id="{6BC54213-2FC4-5B77-8C2F-B16021F1F5BA}"/>
                </a:ext>
              </a:extLst>
            </p:cNvPr>
            <p:cNvSpPr/>
            <p:nvPr/>
          </p:nvSpPr>
          <p:spPr>
            <a:xfrm>
              <a:off x="4924316" y="1501393"/>
              <a:ext cx="1573503" cy="18488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200" b="1" dirty="0">
                  <a:solidFill>
                    <a:schemeClr val="accent2"/>
                  </a:solidFill>
                </a:rPr>
                <a:t>We are here</a:t>
              </a:r>
            </a:p>
          </p:txBody>
        </p:sp>
        <p:sp>
          <p:nvSpPr>
            <p:cNvPr id="71" name="Triangle 70">
              <a:extLst>
                <a:ext uri="{FF2B5EF4-FFF2-40B4-BE49-F238E27FC236}">
                  <a16:creationId xmlns:a16="http://schemas.microsoft.com/office/drawing/2014/main" id="{F9BEA025-F372-5D2A-4989-1BAABB5F88BA}"/>
                </a:ext>
              </a:extLst>
            </p:cNvPr>
            <p:cNvSpPr/>
            <p:nvPr/>
          </p:nvSpPr>
          <p:spPr>
            <a:xfrm rot="10800000">
              <a:off x="5622881" y="1754905"/>
              <a:ext cx="176373" cy="121732"/>
            </a:xfrm>
            <a:prstGeom prst="triangl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grpSp>
    </p:spTree>
    <p:extLst>
      <p:ext uri="{BB962C8B-B14F-4D97-AF65-F5344CB8AC3E}">
        <p14:creationId xmlns:p14="http://schemas.microsoft.com/office/powerpoint/2010/main" val="2795861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5" name="Rectangle 24">
            <a:extLst>
              <a:ext uri="{FF2B5EF4-FFF2-40B4-BE49-F238E27FC236}">
                <a16:creationId xmlns:a16="http://schemas.microsoft.com/office/drawing/2014/main" id="{5C1BD1D6-13EE-D6DC-E519-E76657F4445A}"/>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We must identify and understand our customers in order to design a strong and profitable product proposition</a:t>
            </a:r>
          </a:p>
        </p:txBody>
      </p:sp>
      <p:grpSp>
        <p:nvGrpSpPr>
          <p:cNvPr id="26" name="Group 25">
            <a:extLst>
              <a:ext uri="{FF2B5EF4-FFF2-40B4-BE49-F238E27FC236}">
                <a16:creationId xmlns:a16="http://schemas.microsoft.com/office/drawing/2014/main" id="{01EE18A1-B173-4590-964E-B356732FEB45}"/>
              </a:ext>
            </a:extLst>
          </p:cNvPr>
          <p:cNvGrpSpPr/>
          <p:nvPr/>
        </p:nvGrpSpPr>
        <p:grpSpPr>
          <a:xfrm>
            <a:off x="3136741" y="1769305"/>
            <a:ext cx="5400788" cy="4300388"/>
            <a:chOff x="2612821" y="1575494"/>
            <a:chExt cx="5507051" cy="4517870"/>
          </a:xfrm>
        </p:grpSpPr>
        <p:sp>
          <p:nvSpPr>
            <p:cNvPr id="18" name="Freeform 63">
              <a:extLst>
                <a:ext uri="{FF2B5EF4-FFF2-40B4-BE49-F238E27FC236}">
                  <a16:creationId xmlns:a16="http://schemas.microsoft.com/office/drawing/2014/main" id="{1EF4C85D-D712-5327-985C-E4637F53E848}"/>
                </a:ext>
              </a:extLst>
            </p:cNvPr>
            <p:cNvSpPr>
              <a:spLocks/>
            </p:cNvSpPr>
            <p:nvPr/>
          </p:nvSpPr>
          <p:spPr bwMode="auto">
            <a:xfrm>
              <a:off x="2612821" y="1575494"/>
              <a:ext cx="3780396" cy="1775409"/>
            </a:xfrm>
            <a:custGeom>
              <a:avLst/>
              <a:gdLst/>
              <a:ahLst/>
              <a:cxnLst>
                <a:cxn ang="0">
                  <a:pos x="0" y="563"/>
                </a:cxn>
                <a:cxn ang="0">
                  <a:pos x="1031" y="563"/>
                </a:cxn>
                <a:cxn ang="0">
                  <a:pos x="1195" y="715"/>
                </a:cxn>
                <a:cxn ang="0">
                  <a:pos x="1222" y="680"/>
                </a:cxn>
                <a:cxn ang="0">
                  <a:pos x="1251" y="648"/>
                </a:cxn>
                <a:cxn ang="0">
                  <a:pos x="1283" y="617"/>
                </a:cxn>
                <a:cxn ang="0">
                  <a:pos x="1317" y="590"/>
                </a:cxn>
                <a:cxn ang="0">
                  <a:pos x="1351" y="568"/>
                </a:cxn>
                <a:cxn ang="0">
                  <a:pos x="1386" y="550"/>
                </a:cxn>
                <a:cxn ang="0">
                  <a:pos x="1425" y="535"/>
                </a:cxn>
                <a:cxn ang="0">
                  <a:pos x="1463" y="523"/>
                </a:cxn>
                <a:cxn ang="0">
                  <a:pos x="1503" y="514"/>
                </a:cxn>
                <a:cxn ang="0">
                  <a:pos x="1527" y="660"/>
                </a:cxn>
                <a:cxn ang="0">
                  <a:pos x="1698" y="307"/>
                </a:cxn>
                <a:cxn ang="0">
                  <a:pos x="1441" y="0"/>
                </a:cxn>
                <a:cxn ang="0">
                  <a:pos x="1442" y="127"/>
                </a:cxn>
                <a:cxn ang="0">
                  <a:pos x="0" y="127"/>
                </a:cxn>
                <a:cxn ang="0">
                  <a:pos x="0" y="563"/>
                </a:cxn>
              </a:cxnLst>
              <a:rect l="0" t="0" r="r" b="b"/>
              <a:pathLst>
                <a:path w="1699" h="716">
                  <a:moveTo>
                    <a:pt x="0" y="563"/>
                  </a:moveTo>
                  <a:lnTo>
                    <a:pt x="1031" y="563"/>
                  </a:lnTo>
                  <a:lnTo>
                    <a:pt x="1195" y="715"/>
                  </a:lnTo>
                  <a:lnTo>
                    <a:pt x="1222" y="680"/>
                  </a:lnTo>
                  <a:lnTo>
                    <a:pt x="1251" y="648"/>
                  </a:lnTo>
                  <a:lnTo>
                    <a:pt x="1283" y="617"/>
                  </a:lnTo>
                  <a:lnTo>
                    <a:pt x="1317" y="590"/>
                  </a:lnTo>
                  <a:lnTo>
                    <a:pt x="1351" y="568"/>
                  </a:lnTo>
                  <a:lnTo>
                    <a:pt x="1386" y="550"/>
                  </a:lnTo>
                  <a:lnTo>
                    <a:pt x="1425" y="535"/>
                  </a:lnTo>
                  <a:lnTo>
                    <a:pt x="1463" y="523"/>
                  </a:lnTo>
                  <a:lnTo>
                    <a:pt x="1503" y="514"/>
                  </a:lnTo>
                  <a:lnTo>
                    <a:pt x="1527" y="660"/>
                  </a:lnTo>
                  <a:lnTo>
                    <a:pt x="1698" y="307"/>
                  </a:lnTo>
                  <a:lnTo>
                    <a:pt x="1441" y="0"/>
                  </a:lnTo>
                  <a:lnTo>
                    <a:pt x="1442" y="127"/>
                  </a:lnTo>
                  <a:lnTo>
                    <a:pt x="0" y="127"/>
                  </a:lnTo>
                  <a:lnTo>
                    <a:pt x="0" y="563"/>
                  </a:lnTo>
                </a:path>
              </a:pathLst>
            </a:custGeom>
            <a:solidFill>
              <a:schemeClr val="accent1"/>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1"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19" name="Freeform 64">
              <a:extLst>
                <a:ext uri="{FF2B5EF4-FFF2-40B4-BE49-F238E27FC236}">
                  <a16:creationId xmlns:a16="http://schemas.microsoft.com/office/drawing/2014/main" id="{0A0BAE8C-BF6D-0460-EE95-B6402BE567F7}"/>
                </a:ext>
              </a:extLst>
            </p:cNvPr>
            <p:cNvSpPr>
              <a:spLocks/>
            </p:cNvSpPr>
            <p:nvPr/>
          </p:nvSpPr>
          <p:spPr bwMode="auto">
            <a:xfrm>
              <a:off x="6119533" y="1870569"/>
              <a:ext cx="1902436" cy="1554722"/>
            </a:xfrm>
            <a:custGeom>
              <a:avLst/>
              <a:gdLst/>
              <a:ahLst/>
              <a:cxnLst>
                <a:cxn ang="0">
                  <a:pos x="190" y="625"/>
                </a:cxn>
                <a:cxn ang="0">
                  <a:pos x="647" y="626"/>
                </a:cxn>
                <a:cxn ang="0">
                  <a:pos x="720" y="512"/>
                </a:cxn>
                <a:cxn ang="0">
                  <a:pos x="788" y="398"/>
                </a:cxn>
                <a:cxn ang="0">
                  <a:pos x="854" y="279"/>
                </a:cxn>
                <a:cxn ang="0">
                  <a:pos x="717" y="351"/>
                </a:cxn>
                <a:cxn ang="0">
                  <a:pos x="682" y="307"/>
                </a:cxn>
                <a:cxn ang="0">
                  <a:pos x="645" y="264"/>
                </a:cxn>
                <a:cxn ang="0">
                  <a:pos x="603" y="224"/>
                </a:cxn>
                <a:cxn ang="0">
                  <a:pos x="558" y="187"/>
                </a:cxn>
                <a:cxn ang="0">
                  <a:pos x="511" y="153"/>
                </a:cxn>
                <a:cxn ang="0">
                  <a:pos x="460" y="122"/>
                </a:cxn>
                <a:cxn ang="0">
                  <a:pos x="408" y="94"/>
                </a:cxn>
                <a:cxn ang="0">
                  <a:pos x="354" y="69"/>
                </a:cxn>
                <a:cxn ang="0">
                  <a:pos x="298" y="49"/>
                </a:cxn>
                <a:cxn ang="0">
                  <a:pos x="240" y="31"/>
                </a:cxn>
                <a:cxn ang="0">
                  <a:pos x="182" y="17"/>
                </a:cxn>
                <a:cxn ang="0">
                  <a:pos x="122" y="7"/>
                </a:cxn>
                <a:cxn ang="0">
                  <a:pos x="61" y="1"/>
                </a:cxn>
                <a:cxn ang="0">
                  <a:pos x="0" y="0"/>
                </a:cxn>
                <a:cxn ang="0">
                  <a:pos x="162" y="181"/>
                </a:cxn>
                <a:cxn ang="0">
                  <a:pos x="62" y="392"/>
                </a:cxn>
                <a:cxn ang="0">
                  <a:pos x="103" y="399"/>
                </a:cxn>
                <a:cxn ang="0">
                  <a:pos x="143" y="411"/>
                </a:cxn>
                <a:cxn ang="0">
                  <a:pos x="182" y="426"/>
                </a:cxn>
                <a:cxn ang="0">
                  <a:pos x="218" y="444"/>
                </a:cxn>
                <a:cxn ang="0">
                  <a:pos x="253" y="466"/>
                </a:cxn>
                <a:cxn ang="0">
                  <a:pos x="285" y="490"/>
                </a:cxn>
                <a:cxn ang="0">
                  <a:pos x="315" y="516"/>
                </a:cxn>
                <a:cxn ang="0">
                  <a:pos x="343" y="545"/>
                </a:cxn>
                <a:cxn ang="0">
                  <a:pos x="190" y="625"/>
                </a:cxn>
              </a:cxnLst>
              <a:rect l="0" t="0" r="r" b="b"/>
              <a:pathLst>
                <a:path w="855" h="627">
                  <a:moveTo>
                    <a:pt x="190" y="625"/>
                  </a:moveTo>
                  <a:lnTo>
                    <a:pt x="647" y="626"/>
                  </a:lnTo>
                  <a:lnTo>
                    <a:pt x="720" y="512"/>
                  </a:lnTo>
                  <a:lnTo>
                    <a:pt x="788" y="398"/>
                  </a:lnTo>
                  <a:lnTo>
                    <a:pt x="854" y="279"/>
                  </a:lnTo>
                  <a:lnTo>
                    <a:pt x="717" y="351"/>
                  </a:lnTo>
                  <a:lnTo>
                    <a:pt x="682" y="307"/>
                  </a:lnTo>
                  <a:lnTo>
                    <a:pt x="645" y="264"/>
                  </a:lnTo>
                  <a:lnTo>
                    <a:pt x="603" y="224"/>
                  </a:lnTo>
                  <a:lnTo>
                    <a:pt x="558" y="187"/>
                  </a:lnTo>
                  <a:lnTo>
                    <a:pt x="511" y="153"/>
                  </a:lnTo>
                  <a:lnTo>
                    <a:pt x="460" y="122"/>
                  </a:lnTo>
                  <a:lnTo>
                    <a:pt x="408" y="94"/>
                  </a:lnTo>
                  <a:lnTo>
                    <a:pt x="354" y="69"/>
                  </a:lnTo>
                  <a:lnTo>
                    <a:pt x="298" y="49"/>
                  </a:lnTo>
                  <a:lnTo>
                    <a:pt x="240" y="31"/>
                  </a:lnTo>
                  <a:lnTo>
                    <a:pt x="182" y="17"/>
                  </a:lnTo>
                  <a:lnTo>
                    <a:pt x="122" y="7"/>
                  </a:lnTo>
                  <a:lnTo>
                    <a:pt x="61" y="1"/>
                  </a:lnTo>
                  <a:lnTo>
                    <a:pt x="0" y="0"/>
                  </a:lnTo>
                  <a:lnTo>
                    <a:pt x="162" y="181"/>
                  </a:lnTo>
                  <a:lnTo>
                    <a:pt x="62" y="392"/>
                  </a:lnTo>
                  <a:lnTo>
                    <a:pt x="103" y="399"/>
                  </a:lnTo>
                  <a:lnTo>
                    <a:pt x="143" y="411"/>
                  </a:lnTo>
                  <a:lnTo>
                    <a:pt x="182" y="426"/>
                  </a:lnTo>
                  <a:lnTo>
                    <a:pt x="218" y="444"/>
                  </a:lnTo>
                  <a:lnTo>
                    <a:pt x="253" y="466"/>
                  </a:lnTo>
                  <a:lnTo>
                    <a:pt x="285" y="490"/>
                  </a:lnTo>
                  <a:lnTo>
                    <a:pt x="315" y="516"/>
                  </a:lnTo>
                  <a:lnTo>
                    <a:pt x="343" y="545"/>
                  </a:lnTo>
                  <a:lnTo>
                    <a:pt x="190" y="625"/>
                  </a:lnTo>
                </a:path>
              </a:pathLst>
            </a:custGeom>
            <a:solidFill>
              <a:schemeClr val="accent5"/>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0" name="Freeform 65">
              <a:extLst>
                <a:ext uri="{FF2B5EF4-FFF2-40B4-BE49-F238E27FC236}">
                  <a16:creationId xmlns:a16="http://schemas.microsoft.com/office/drawing/2014/main" id="{9F11ED73-60B5-DF6B-4A90-3985BB8AA521}"/>
                </a:ext>
              </a:extLst>
            </p:cNvPr>
            <p:cNvSpPr>
              <a:spLocks/>
            </p:cNvSpPr>
            <p:nvPr/>
          </p:nvSpPr>
          <p:spPr bwMode="auto">
            <a:xfrm>
              <a:off x="6660226" y="3013674"/>
              <a:ext cx="1459646" cy="1867155"/>
            </a:xfrm>
            <a:custGeom>
              <a:avLst/>
              <a:gdLst/>
              <a:ahLst/>
              <a:cxnLst>
                <a:cxn ang="0">
                  <a:pos x="202" y="752"/>
                </a:cxn>
                <a:cxn ang="0">
                  <a:pos x="655" y="744"/>
                </a:cxn>
                <a:cxn ang="0">
                  <a:pos x="514" y="671"/>
                </a:cxn>
                <a:cxn ang="0">
                  <a:pos x="541" y="623"/>
                </a:cxn>
                <a:cxn ang="0">
                  <a:pos x="564" y="573"/>
                </a:cxn>
                <a:cxn ang="0">
                  <a:pos x="584" y="523"/>
                </a:cxn>
                <a:cxn ang="0">
                  <a:pos x="596" y="470"/>
                </a:cxn>
                <a:cxn ang="0">
                  <a:pos x="608" y="417"/>
                </a:cxn>
                <a:cxn ang="0">
                  <a:pos x="614" y="364"/>
                </a:cxn>
                <a:cxn ang="0">
                  <a:pos x="616" y="311"/>
                </a:cxn>
                <a:cxn ang="0">
                  <a:pos x="614" y="257"/>
                </a:cxn>
                <a:cxn ang="0">
                  <a:pos x="607" y="204"/>
                </a:cxn>
                <a:cxn ang="0">
                  <a:pos x="596" y="151"/>
                </a:cxn>
                <a:cxn ang="0">
                  <a:pos x="582" y="99"/>
                </a:cxn>
                <a:cxn ang="0">
                  <a:pos x="562" y="49"/>
                </a:cxn>
                <a:cxn ang="0">
                  <a:pos x="539" y="0"/>
                </a:cxn>
                <a:cxn ang="0">
                  <a:pos x="419" y="193"/>
                </a:cxn>
                <a:cxn ang="0">
                  <a:pos x="160" y="189"/>
                </a:cxn>
                <a:cxn ang="0">
                  <a:pos x="171" y="224"/>
                </a:cxn>
                <a:cxn ang="0">
                  <a:pos x="178" y="261"/>
                </a:cxn>
                <a:cxn ang="0">
                  <a:pos x="181" y="298"/>
                </a:cxn>
                <a:cxn ang="0">
                  <a:pos x="180" y="335"/>
                </a:cxn>
                <a:cxn ang="0">
                  <a:pos x="176" y="372"/>
                </a:cxn>
                <a:cxn ang="0">
                  <a:pos x="167" y="408"/>
                </a:cxn>
                <a:cxn ang="0">
                  <a:pos x="156" y="444"/>
                </a:cxn>
                <a:cxn ang="0">
                  <a:pos x="139" y="477"/>
                </a:cxn>
                <a:cxn ang="0">
                  <a:pos x="0" y="409"/>
                </a:cxn>
                <a:cxn ang="0">
                  <a:pos x="202" y="752"/>
                </a:cxn>
              </a:cxnLst>
              <a:rect l="0" t="0" r="r" b="b"/>
              <a:pathLst>
                <a:path w="656" h="753">
                  <a:moveTo>
                    <a:pt x="202" y="752"/>
                  </a:moveTo>
                  <a:lnTo>
                    <a:pt x="655" y="744"/>
                  </a:lnTo>
                  <a:lnTo>
                    <a:pt x="514" y="671"/>
                  </a:lnTo>
                  <a:lnTo>
                    <a:pt x="541" y="623"/>
                  </a:lnTo>
                  <a:lnTo>
                    <a:pt x="564" y="573"/>
                  </a:lnTo>
                  <a:lnTo>
                    <a:pt x="584" y="523"/>
                  </a:lnTo>
                  <a:lnTo>
                    <a:pt x="596" y="470"/>
                  </a:lnTo>
                  <a:lnTo>
                    <a:pt x="608" y="417"/>
                  </a:lnTo>
                  <a:lnTo>
                    <a:pt x="614" y="364"/>
                  </a:lnTo>
                  <a:lnTo>
                    <a:pt x="616" y="311"/>
                  </a:lnTo>
                  <a:lnTo>
                    <a:pt x="614" y="257"/>
                  </a:lnTo>
                  <a:lnTo>
                    <a:pt x="607" y="204"/>
                  </a:lnTo>
                  <a:lnTo>
                    <a:pt x="596" y="151"/>
                  </a:lnTo>
                  <a:lnTo>
                    <a:pt x="582" y="99"/>
                  </a:lnTo>
                  <a:lnTo>
                    <a:pt x="562" y="49"/>
                  </a:lnTo>
                  <a:lnTo>
                    <a:pt x="539" y="0"/>
                  </a:lnTo>
                  <a:lnTo>
                    <a:pt x="419" y="193"/>
                  </a:lnTo>
                  <a:lnTo>
                    <a:pt x="160" y="189"/>
                  </a:lnTo>
                  <a:lnTo>
                    <a:pt x="171" y="224"/>
                  </a:lnTo>
                  <a:lnTo>
                    <a:pt x="178" y="261"/>
                  </a:lnTo>
                  <a:lnTo>
                    <a:pt x="181" y="298"/>
                  </a:lnTo>
                  <a:lnTo>
                    <a:pt x="180" y="335"/>
                  </a:lnTo>
                  <a:lnTo>
                    <a:pt x="176" y="372"/>
                  </a:lnTo>
                  <a:lnTo>
                    <a:pt x="167" y="408"/>
                  </a:lnTo>
                  <a:lnTo>
                    <a:pt x="156" y="444"/>
                  </a:lnTo>
                  <a:lnTo>
                    <a:pt x="139" y="477"/>
                  </a:lnTo>
                  <a:lnTo>
                    <a:pt x="0" y="409"/>
                  </a:lnTo>
                  <a:lnTo>
                    <a:pt x="202" y="752"/>
                  </a:lnTo>
                </a:path>
              </a:pathLst>
            </a:custGeom>
            <a:solidFill>
              <a:schemeClr val="accent5"/>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1" name="Freeform 66">
              <a:extLst>
                <a:ext uri="{FF2B5EF4-FFF2-40B4-BE49-F238E27FC236}">
                  <a16:creationId xmlns:a16="http://schemas.microsoft.com/office/drawing/2014/main" id="{5550C2E1-0796-8071-2BE8-FC10463E854B}"/>
                </a:ext>
              </a:extLst>
            </p:cNvPr>
            <p:cNvSpPr>
              <a:spLocks/>
            </p:cNvSpPr>
            <p:nvPr/>
          </p:nvSpPr>
          <p:spPr bwMode="auto">
            <a:xfrm>
              <a:off x="5741271" y="4382425"/>
              <a:ext cx="1913561" cy="1710939"/>
            </a:xfrm>
            <a:custGeom>
              <a:avLst/>
              <a:gdLst/>
              <a:ahLst/>
              <a:cxnLst>
                <a:cxn ang="0">
                  <a:pos x="0" y="344"/>
                </a:cxn>
                <a:cxn ang="0">
                  <a:pos x="215" y="689"/>
                </a:cxn>
                <a:cxn ang="0">
                  <a:pos x="215" y="531"/>
                </a:cxn>
                <a:cxn ang="0">
                  <a:pos x="272" y="526"/>
                </a:cxn>
                <a:cxn ang="0">
                  <a:pos x="330" y="517"/>
                </a:cxn>
                <a:cxn ang="0">
                  <a:pos x="387" y="506"/>
                </a:cxn>
                <a:cxn ang="0">
                  <a:pos x="442" y="491"/>
                </a:cxn>
                <a:cxn ang="0">
                  <a:pos x="496" y="472"/>
                </a:cxn>
                <a:cxn ang="0">
                  <a:pos x="549" y="451"/>
                </a:cxn>
                <a:cxn ang="0">
                  <a:pos x="599" y="426"/>
                </a:cxn>
                <a:cxn ang="0">
                  <a:pos x="650" y="399"/>
                </a:cxn>
                <a:cxn ang="0">
                  <a:pos x="695" y="367"/>
                </a:cxn>
                <a:cxn ang="0">
                  <a:pos x="741" y="334"/>
                </a:cxn>
                <a:cxn ang="0">
                  <a:pos x="783" y="297"/>
                </a:cxn>
                <a:cxn ang="0">
                  <a:pos x="823" y="257"/>
                </a:cxn>
                <a:cxn ang="0">
                  <a:pos x="859" y="217"/>
                </a:cxn>
                <a:cxn ang="0">
                  <a:pos x="598" y="229"/>
                </a:cxn>
                <a:cxn ang="0">
                  <a:pos x="480" y="23"/>
                </a:cxn>
                <a:cxn ang="0">
                  <a:pos x="456" y="44"/>
                </a:cxn>
                <a:cxn ang="0">
                  <a:pos x="429" y="64"/>
                </a:cxn>
                <a:cxn ang="0">
                  <a:pos x="397" y="83"/>
                </a:cxn>
                <a:cxn ang="0">
                  <a:pos x="364" y="102"/>
                </a:cxn>
                <a:cxn ang="0">
                  <a:pos x="328" y="116"/>
                </a:cxn>
                <a:cxn ang="0">
                  <a:pos x="292" y="128"/>
                </a:cxn>
                <a:cxn ang="0">
                  <a:pos x="255" y="137"/>
                </a:cxn>
                <a:cxn ang="0">
                  <a:pos x="215" y="143"/>
                </a:cxn>
                <a:cxn ang="0">
                  <a:pos x="215" y="0"/>
                </a:cxn>
                <a:cxn ang="0">
                  <a:pos x="0" y="344"/>
                </a:cxn>
              </a:cxnLst>
              <a:rect l="0" t="0" r="r" b="b"/>
              <a:pathLst>
                <a:path w="860" h="690">
                  <a:moveTo>
                    <a:pt x="0" y="344"/>
                  </a:moveTo>
                  <a:lnTo>
                    <a:pt x="215" y="689"/>
                  </a:lnTo>
                  <a:lnTo>
                    <a:pt x="215" y="531"/>
                  </a:lnTo>
                  <a:lnTo>
                    <a:pt x="272" y="526"/>
                  </a:lnTo>
                  <a:lnTo>
                    <a:pt x="330" y="517"/>
                  </a:lnTo>
                  <a:lnTo>
                    <a:pt x="387" y="506"/>
                  </a:lnTo>
                  <a:lnTo>
                    <a:pt x="442" y="491"/>
                  </a:lnTo>
                  <a:lnTo>
                    <a:pt x="496" y="472"/>
                  </a:lnTo>
                  <a:lnTo>
                    <a:pt x="549" y="451"/>
                  </a:lnTo>
                  <a:lnTo>
                    <a:pt x="599" y="426"/>
                  </a:lnTo>
                  <a:lnTo>
                    <a:pt x="650" y="399"/>
                  </a:lnTo>
                  <a:lnTo>
                    <a:pt x="695" y="367"/>
                  </a:lnTo>
                  <a:lnTo>
                    <a:pt x="741" y="334"/>
                  </a:lnTo>
                  <a:lnTo>
                    <a:pt x="783" y="297"/>
                  </a:lnTo>
                  <a:lnTo>
                    <a:pt x="823" y="257"/>
                  </a:lnTo>
                  <a:lnTo>
                    <a:pt x="859" y="217"/>
                  </a:lnTo>
                  <a:lnTo>
                    <a:pt x="598" y="229"/>
                  </a:lnTo>
                  <a:lnTo>
                    <a:pt x="480" y="23"/>
                  </a:lnTo>
                  <a:lnTo>
                    <a:pt x="456" y="44"/>
                  </a:lnTo>
                  <a:lnTo>
                    <a:pt x="429" y="64"/>
                  </a:lnTo>
                  <a:lnTo>
                    <a:pt x="397" y="83"/>
                  </a:lnTo>
                  <a:lnTo>
                    <a:pt x="364" y="102"/>
                  </a:lnTo>
                  <a:lnTo>
                    <a:pt x="328" y="116"/>
                  </a:lnTo>
                  <a:lnTo>
                    <a:pt x="292" y="128"/>
                  </a:lnTo>
                  <a:lnTo>
                    <a:pt x="255" y="137"/>
                  </a:lnTo>
                  <a:lnTo>
                    <a:pt x="215" y="143"/>
                  </a:lnTo>
                  <a:lnTo>
                    <a:pt x="215" y="0"/>
                  </a:lnTo>
                  <a:lnTo>
                    <a:pt x="0" y="344"/>
                  </a:lnTo>
                </a:path>
              </a:pathLst>
            </a:custGeom>
            <a:solidFill>
              <a:schemeClr val="accent5"/>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2" name="Freeform 67">
              <a:extLst>
                <a:ext uri="{FF2B5EF4-FFF2-40B4-BE49-F238E27FC236}">
                  <a16:creationId xmlns:a16="http://schemas.microsoft.com/office/drawing/2014/main" id="{DFA4E9B9-32E5-CFDF-0D77-F0D62C82F8DD}"/>
                </a:ext>
              </a:extLst>
            </p:cNvPr>
            <p:cNvSpPr>
              <a:spLocks/>
            </p:cNvSpPr>
            <p:nvPr/>
          </p:nvSpPr>
          <p:spPr bwMode="auto">
            <a:xfrm>
              <a:off x="4125869" y="4171657"/>
              <a:ext cx="1815658" cy="1527447"/>
            </a:xfrm>
            <a:custGeom>
              <a:avLst/>
              <a:gdLst/>
              <a:ahLst/>
              <a:cxnLst>
                <a:cxn ang="0">
                  <a:pos x="286" y="0"/>
                </a:cxn>
                <a:cxn ang="0">
                  <a:pos x="0" y="310"/>
                </a:cxn>
                <a:cxn ang="0">
                  <a:pos x="159" y="257"/>
                </a:cxn>
                <a:cxn ang="0">
                  <a:pos x="193" y="303"/>
                </a:cxn>
                <a:cxn ang="0">
                  <a:pos x="232" y="345"/>
                </a:cxn>
                <a:cxn ang="0">
                  <a:pos x="272" y="385"/>
                </a:cxn>
                <a:cxn ang="0">
                  <a:pos x="315" y="422"/>
                </a:cxn>
                <a:cxn ang="0">
                  <a:pos x="362" y="457"/>
                </a:cxn>
                <a:cxn ang="0">
                  <a:pos x="411" y="488"/>
                </a:cxn>
                <a:cxn ang="0">
                  <a:pos x="463" y="517"/>
                </a:cxn>
                <a:cxn ang="0">
                  <a:pos x="515" y="542"/>
                </a:cxn>
                <a:cxn ang="0">
                  <a:pos x="572" y="564"/>
                </a:cxn>
                <a:cxn ang="0">
                  <a:pos x="628" y="582"/>
                </a:cxn>
                <a:cxn ang="0">
                  <a:pos x="688" y="597"/>
                </a:cxn>
                <a:cxn ang="0">
                  <a:pos x="746" y="607"/>
                </a:cxn>
                <a:cxn ang="0">
                  <a:pos x="806" y="615"/>
                </a:cxn>
                <a:cxn ang="0">
                  <a:pos x="689" y="435"/>
                </a:cxn>
                <a:cxn ang="0">
                  <a:pos x="815" y="225"/>
                </a:cxn>
                <a:cxn ang="0">
                  <a:pos x="772" y="217"/>
                </a:cxn>
                <a:cxn ang="0">
                  <a:pos x="731" y="205"/>
                </a:cxn>
                <a:cxn ang="0">
                  <a:pos x="690" y="188"/>
                </a:cxn>
                <a:cxn ang="0">
                  <a:pos x="653" y="169"/>
                </a:cxn>
                <a:cxn ang="0">
                  <a:pos x="617" y="145"/>
                </a:cxn>
                <a:cxn ang="0">
                  <a:pos x="585" y="120"/>
                </a:cxn>
                <a:cxn ang="0">
                  <a:pos x="721" y="74"/>
                </a:cxn>
                <a:cxn ang="0">
                  <a:pos x="286" y="0"/>
                </a:cxn>
              </a:cxnLst>
              <a:rect l="0" t="0" r="r" b="b"/>
              <a:pathLst>
                <a:path w="816" h="616">
                  <a:moveTo>
                    <a:pt x="286" y="0"/>
                  </a:moveTo>
                  <a:lnTo>
                    <a:pt x="0" y="310"/>
                  </a:lnTo>
                  <a:lnTo>
                    <a:pt x="159" y="257"/>
                  </a:lnTo>
                  <a:lnTo>
                    <a:pt x="193" y="303"/>
                  </a:lnTo>
                  <a:lnTo>
                    <a:pt x="232" y="345"/>
                  </a:lnTo>
                  <a:lnTo>
                    <a:pt x="272" y="385"/>
                  </a:lnTo>
                  <a:lnTo>
                    <a:pt x="315" y="422"/>
                  </a:lnTo>
                  <a:lnTo>
                    <a:pt x="362" y="457"/>
                  </a:lnTo>
                  <a:lnTo>
                    <a:pt x="411" y="488"/>
                  </a:lnTo>
                  <a:lnTo>
                    <a:pt x="463" y="517"/>
                  </a:lnTo>
                  <a:lnTo>
                    <a:pt x="515" y="542"/>
                  </a:lnTo>
                  <a:lnTo>
                    <a:pt x="572" y="564"/>
                  </a:lnTo>
                  <a:lnTo>
                    <a:pt x="628" y="582"/>
                  </a:lnTo>
                  <a:lnTo>
                    <a:pt x="688" y="597"/>
                  </a:lnTo>
                  <a:lnTo>
                    <a:pt x="746" y="607"/>
                  </a:lnTo>
                  <a:lnTo>
                    <a:pt x="806" y="615"/>
                  </a:lnTo>
                  <a:lnTo>
                    <a:pt x="689" y="435"/>
                  </a:lnTo>
                  <a:lnTo>
                    <a:pt x="815" y="225"/>
                  </a:lnTo>
                  <a:lnTo>
                    <a:pt x="772" y="217"/>
                  </a:lnTo>
                  <a:lnTo>
                    <a:pt x="731" y="205"/>
                  </a:lnTo>
                  <a:lnTo>
                    <a:pt x="690" y="188"/>
                  </a:lnTo>
                  <a:lnTo>
                    <a:pt x="653" y="169"/>
                  </a:lnTo>
                  <a:lnTo>
                    <a:pt x="617" y="145"/>
                  </a:lnTo>
                  <a:lnTo>
                    <a:pt x="585" y="120"/>
                  </a:lnTo>
                  <a:lnTo>
                    <a:pt x="721" y="74"/>
                  </a:lnTo>
                  <a:lnTo>
                    <a:pt x="286" y="0"/>
                  </a:lnTo>
                </a:path>
              </a:pathLst>
            </a:custGeom>
            <a:solidFill>
              <a:schemeClr val="accent5"/>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23" name="Isosceles Triangle 16">
              <a:extLst>
                <a:ext uri="{FF2B5EF4-FFF2-40B4-BE49-F238E27FC236}">
                  <a16:creationId xmlns:a16="http://schemas.microsoft.com/office/drawing/2014/main" id="{168413C9-6745-D9C8-6EF4-A2D7C6A1BE6C}"/>
                </a:ext>
              </a:extLst>
            </p:cNvPr>
            <p:cNvSpPr/>
            <p:nvPr/>
          </p:nvSpPr>
          <p:spPr bwMode="ltGray">
            <a:xfrm rot="1993259">
              <a:off x="3828452" y="2794582"/>
              <a:ext cx="2261700" cy="681253"/>
            </a:xfrm>
            <a:prstGeom prst="triangle">
              <a:avLst>
                <a:gd name="adj" fmla="val 45577"/>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solidFill>
                  <a:sysClr val="windowText" lastClr="000000"/>
                </a:solidFill>
                <a:latin typeface="Arial" panose="020B0604020202020204" pitchFamily="34" charset="0"/>
                <a:cs typeface="Arial" panose="020B0604020202020204" pitchFamily="34" charset="0"/>
                <a:sym typeface="Arial" panose="020B0604020202020204" pitchFamily="34" charset="0"/>
              </a:endParaRPr>
            </a:p>
          </p:txBody>
        </p:sp>
        <p:sp>
          <p:nvSpPr>
            <p:cNvPr id="24" name="Freeform 68">
              <a:extLst>
                <a:ext uri="{FF2B5EF4-FFF2-40B4-BE49-F238E27FC236}">
                  <a16:creationId xmlns:a16="http://schemas.microsoft.com/office/drawing/2014/main" id="{376883A7-F221-776E-8480-F6DE87C0A208}"/>
                </a:ext>
              </a:extLst>
            </p:cNvPr>
            <p:cNvSpPr>
              <a:spLocks/>
            </p:cNvSpPr>
            <p:nvPr/>
          </p:nvSpPr>
          <p:spPr bwMode="auto">
            <a:xfrm>
              <a:off x="4025741" y="2864897"/>
              <a:ext cx="1486347" cy="1701020"/>
            </a:xfrm>
            <a:custGeom>
              <a:avLst/>
              <a:gdLst/>
              <a:ahLst/>
              <a:cxnLst>
                <a:cxn ang="0">
                  <a:pos x="440" y="0"/>
                </a:cxn>
                <a:cxn ang="0">
                  <a:pos x="0" y="0"/>
                </a:cxn>
                <a:cxn ang="0">
                  <a:pos x="137" y="72"/>
                </a:cxn>
                <a:cxn ang="0">
                  <a:pos x="118" y="121"/>
                </a:cxn>
                <a:cxn ang="0">
                  <a:pos x="100" y="171"/>
                </a:cxn>
                <a:cxn ang="0">
                  <a:pos x="87" y="223"/>
                </a:cxn>
                <a:cxn ang="0">
                  <a:pos x="77" y="275"/>
                </a:cxn>
                <a:cxn ang="0">
                  <a:pos x="72" y="327"/>
                </a:cxn>
                <a:cxn ang="0">
                  <a:pos x="71" y="379"/>
                </a:cxn>
                <a:cxn ang="0">
                  <a:pos x="73" y="431"/>
                </a:cxn>
                <a:cxn ang="0">
                  <a:pos x="80" y="483"/>
                </a:cxn>
                <a:cxn ang="0">
                  <a:pos x="91" y="536"/>
                </a:cxn>
                <a:cxn ang="0">
                  <a:pos x="105" y="587"/>
                </a:cxn>
                <a:cxn ang="0">
                  <a:pos x="123" y="636"/>
                </a:cxn>
                <a:cxn ang="0">
                  <a:pos x="145" y="685"/>
                </a:cxn>
                <a:cxn ang="0">
                  <a:pos x="318" y="498"/>
                </a:cxn>
                <a:cxn ang="0">
                  <a:pos x="541" y="530"/>
                </a:cxn>
                <a:cxn ang="0">
                  <a:pos x="525" y="494"/>
                </a:cxn>
                <a:cxn ang="0">
                  <a:pos x="514" y="458"/>
                </a:cxn>
                <a:cxn ang="0">
                  <a:pos x="507" y="420"/>
                </a:cxn>
                <a:cxn ang="0">
                  <a:pos x="503" y="382"/>
                </a:cxn>
                <a:cxn ang="0">
                  <a:pos x="503" y="343"/>
                </a:cxn>
                <a:cxn ang="0">
                  <a:pos x="509" y="305"/>
                </a:cxn>
                <a:cxn ang="0">
                  <a:pos x="518" y="268"/>
                </a:cxn>
                <a:cxn ang="0">
                  <a:pos x="667" y="345"/>
                </a:cxn>
                <a:cxn ang="0">
                  <a:pos x="440" y="0"/>
                </a:cxn>
              </a:cxnLst>
              <a:rect l="0" t="0" r="r" b="b"/>
              <a:pathLst>
                <a:path w="668" h="686">
                  <a:moveTo>
                    <a:pt x="440" y="0"/>
                  </a:moveTo>
                  <a:lnTo>
                    <a:pt x="0" y="0"/>
                  </a:lnTo>
                  <a:lnTo>
                    <a:pt x="137" y="72"/>
                  </a:lnTo>
                  <a:lnTo>
                    <a:pt x="118" y="121"/>
                  </a:lnTo>
                  <a:lnTo>
                    <a:pt x="100" y="171"/>
                  </a:lnTo>
                  <a:lnTo>
                    <a:pt x="87" y="223"/>
                  </a:lnTo>
                  <a:lnTo>
                    <a:pt x="77" y="275"/>
                  </a:lnTo>
                  <a:lnTo>
                    <a:pt x="72" y="327"/>
                  </a:lnTo>
                  <a:lnTo>
                    <a:pt x="71" y="379"/>
                  </a:lnTo>
                  <a:lnTo>
                    <a:pt x="73" y="431"/>
                  </a:lnTo>
                  <a:lnTo>
                    <a:pt x="80" y="483"/>
                  </a:lnTo>
                  <a:lnTo>
                    <a:pt x="91" y="536"/>
                  </a:lnTo>
                  <a:lnTo>
                    <a:pt x="105" y="587"/>
                  </a:lnTo>
                  <a:lnTo>
                    <a:pt x="123" y="636"/>
                  </a:lnTo>
                  <a:lnTo>
                    <a:pt x="145" y="685"/>
                  </a:lnTo>
                  <a:lnTo>
                    <a:pt x="318" y="498"/>
                  </a:lnTo>
                  <a:lnTo>
                    <a:pt x="541" y="530"/>
                  </a:lnTo>
                  <a:lnTo>
                    <a:pt x="525" y="494"/>
                  </a:lnTo>
                  <a:lnTo>
                    <a:pt x="514" y="458"/>
                  </a:lnTo>
                  <a:lnTo>
                    <a:pt x="507" y="420"/>
                  </a:lnTo>
                  <a:lnTo>
                    <a:pt x="503" y="382"/>
                  </a:lnTo>
                  <a:lnTo>
                    <a:pt x="503" y="343"/>
                  </a:lnTo>
                  <a:lnTo>
                    <a:pt x="509" y="305"/>
                  </a:lnTo>
                  <a:lnTo>
                    <a:pt x="518" y="268"/>
                  </a:lnTo>
                  <a:lnTo>
                    <a:pt x="667" y="345"/>
                  </a:lnTo>
                  <a:lnTo>
                    <a:pt x="440" y="0"/>
                  </a:lnTo>
                </a:path>
              </a:pathLst>
            </a:custGeom>
            <a:solidFill>
              <a:schemeClr val="accent5"/>
            </a:solidFill>
            <a:ln w="12700" cap="rnd" cmpd="sng">
              <a:noFill/>
              <a:prstDash val="solid"/>
              <a:round/>
              <a:headEnd/>
              <a:tailEnd/>
            </a:ln>
            <a:effectLst/>
          </p:spPr>
          <p:txBody>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endParaRPr>
            </a:p>
          </p:txBody>
        </p:sp>
        <p:sp>
          <p:nvSpPr>
            <p:cNvPr id="6" name="Rectangle 5">
              <a:extLst>
                <a:ext uri="{FF2B5EF4-FFF2-40B4-BE49-F238E27FC236}">
                  <a16:creationId xmlns:a16="http://schemas.microsoft.com/office/drawing/2014/main" id="{A07AF7E2-0DF9-C8A5-B0E9-FBAA2AF25649}"/>
                </a:ext>
              </a:extLst>
            </p:cNvPr>
            <p:cNvSpPr>
              <a:spLocks noChangeArrowheads="1"/>
            </p:cNvSpPr>
            <p:nvPr/>
          </p:nvSpPr>
          <p:spPr bwMode="auto">
            <a:xfrm>
              <a:off x="6573472" y="2361501"/>
              <a:ext cx="941977" cy="577723"/>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Design better value propositions</a:t>
              </a:r>
            </a:p>
          </p:txBody>
        </p:sp>
        <p:sp>
          <p:nvSpPr>
            <p:cNvPr id="7" name="Rectangle 6">
              <a:extLst>
                <a:ext uri="{FF2B5EF4-FFF2-40B4-BE49-F238E27FC236}">
                  <a16:creationId xmlns:a16="http://schemas.microsoft.com/office/drawing/2014/main" id="{B63C3216-A216-63C4-F3FB-E4D116686BC9}"/>
                </a:ext>
              </a:extLst>
            </p:cNvPr>
            <p:cNvSpPr>
              <a:spLocks noChangeArrowheads="1"/>
            </p:cNvSpPr>
            <p:nvPr/>
          </p:nvSpPr>
          <p:spPr bwMode="auto">
            <a:xfrm>
              <a:off x="3023601" y="2085605"/>
              <a:ext cx="2663967" cy="607193"/>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b="1" i="0" u="none" strike="noStrike" kern="1200" cap="none" spc="0" normalizeH="0" baseline="0" noProof="0">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Identify the most attractive customer segments and understand their needs better than competitors</a:t>
              </a:r>
            </a:p>
          </p:txBody>
        </p:sp>
        <p:sp>
          <p:nvSpPr>
            <p:cNvPr id="8" name="Rectangle 7">
              <a:extLst>
                <a:ext uri="{FF2B5EF4-FFF2-40B4-BE49-F238E27FC236}">
                  <a16:creationId xmlns:a16="http://schemas.microsoft.com/office/drawing/2014/main" id="{58FAEA29-7B6F-DAE5-2A44-A675EA99AF5A}"/>
                </a:ext>
              </a:extLst>
            </p:cNvPr>
            <p:cNvSpPr>
              <a:spLocks noChangeArrowheads="1"/>
            </p:cNvSpPr>
            <p:nvPr/>
          </p:nvSpPr>
          <p:spPr bwMode="auto">
            <a:xfrm>
              <a:off x="5879226" y="4884822"/>
              <a:ext cx="1211062" cy="577723"/>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Deliver superior customer experience</a:t>
              </a:r>
            </a:p>
          </p:txBody>
        </p:sp>
        <p:sp>
          <p:nvSpPr>
            <p:cNvPr id="9" name="Rectangle 8">
              <a:extLst>
                <a:ext uri="{FF2B5EF4-FFF2-40B4-BE49-F238E27FC236}">
                  <a16:creationId xmlns:a16="http://schemas.microsoft.com/office/drawing/2014/main" id="{DEA49EFF-8B95-7F95-0DF7-22807EEC50A0}"/>
                </a:ext>
              </a:extLst>
            </p:cNvPr>
            <p:cNvSpPr>
              <a:spLocks noChangeArrowheads="1"/>
            </p:cNvSpPr>
            <p:nvPr/>
          </p:nvSpPr>
          <p:spPr bwMode="auto">
            <a:xfrm>
              <a:off x="4695488" y="4659453"/>
              <a:ext cx="1045783" cy="577723"/>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Earn greater share of wallet</a:t>
              </a:r>
            </a:p>
          </p:txBody>
        </p:sp>
        <p:sp>
          <p:nvSpPr>
            <p:cNvPr id="10" name="Rectangle 9">
              <a:extLst>
                <a:ext uri="{FF2B5EF4-FFF2-40B4-BE49-F238E27FC236}">
                  <a16:creationId xmlns:a16="http://schemas.microsoft.com/office/drawing/2014/main" id="{29DC789C-B3A0-2D2C-AC22-D777B05F7EDE}"/>
                </a:ext>
              </a:extLst>
            </p:cNvPr>
            <p:cNvSpPr>
              <a:spLocks noChangeArrowheads="1"/>
            </p:cNvSpPr>
            <p:nvPr/>
          </p:nvSpPr>
          <p:spPr bwMode="auto">
            <a:xfrm>
              <a:off x="7058269" y="3788559"/>
              <a:ext cx="817392" cy="577723"/>
            </a:xfrm>
            <a:prstGeom prst="rect">
              <a:avLst/>
            </a:prstGeom>
            <a:noFill/>
            <a:ln w="9525">
              <a:noFill/>
              <a:miter lim="800000"/>
              <a:headEnd/>
              <a:tailEnd/>
            </a:ln>
            <a:effectLst/>
          </p:spPr>
          <p:txBody>
            <a:bodyPr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i="0" u="none" strike="noStrike" kern="1200" cap="none" spc="0" normalizeH="0" baseline="0" noProof="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Acquire new customers</a:t>
              </a:r>
            </a:p>
          </p:txBody>
        </p:sp>
        <p:sp>
          <p:nvSpPr>
            <p:cNvPr id="17" name="Rectangle 16">
              <a:extLst>
                <a:ext uri="{FF2B5EF4-FFF2-40B4-BE49-F238E27FC236}">
                  <a16:creationId xmlns:a16="http://schemas.microsoft.com/office/drawing/2014/main" id="{09E39AA2-7DC3-34C4-F422-C1ED4BC598BF}"/>
                </a:ext>
              </a:extLst>
            </p:cNvPr>
            <p:cNvSpPr>
              <a:spLocks noChangeArrowheads="1"/>
            </p:cNvSpPr>
            <p:nvPr/>
          </p:nvSpPr>
          <p:spPr bwMode="auto">
            <a:xfrm>
              <a:off x="4208441" y="3313949"/>
              <a:ext cx="912199" cy="577723"/>
            </a:xfrm>
            <a:prstGeom prst="rect">
              <a:avLst/>
            </a:prstGeom>
            <a:noFill/>
            <a:ln w="9525">
              <a:noFill/>
              <a:miter lim="800000"/>
              <a:headEnd/>
              <a:tailEnd/>
            </a:ln>
            <a:effectLst/>
          </p:spPr>
          <p:txBody>
            <a:bodyPr wrap="square" lIns="92075" tIns="46038" rIns="92075" bIns="46038">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50" i="0" u="none" strike="noStrike" kern="1200" cap="none" spc="0" normalizeH="0" baseline="0" noProof="0" dirty="0">
                  <a:solidFill>
                    <a:sysClr val="windowText" lastClr="000000"/>
                  </a:solidFill>
                  <a:effectLst/>
                  <a:uLnTx/>
                  <a:uFillTx/>
                  <a:latin typeface="Arial" panose="020B0604020202020204" pitchFamily="34" charset="0"/>
                  <a:cs typeface="Arial" panose="020B0604020202020204" pitchFamily="34" charset="0"/>
                  <a:sym typeface="Arial" panose="020B0604020202020204" pitchFamily="34" charset="0"/>
                </a:rPr>
                <a:t>Improve loyalty and retention</a:t>
              </a:r>
            </a:p>
          </p:txBody>
        </p:sp>
      </p:grpSp>
      <p:sp>
        <p:nvSpPr>
          <p:cNvPr id="43" name="Rectangle 42">
            <a:extLst>
              <a:ext uri="{FF2B5EF4-FFF2-40B4-BE49-F238E27FC236}">
                <a16:creationId xmlns:a16="http://schemas.microsoft.com/office/drawing/2014/main" id="{1E6433D9-A65C-5FFF-0635-8984E77FB5DC}"/>
              </a:ext>
            </a:extLst>
          </p:cNvPr>
          <p:cNvSpPr/>
          <p:nvPr/>
        </p:nvSpPr>
        <p:spPr>
          <a:xfrm>
            <a:off x="564683" y="1604829"/>
            <a:ext cx="2974045" cy="33252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46800" bIns="46800" rtlCol="0" anchor="ctr"/>
          <a:lstStyle/>
          <a:p>
            <a:r>
              <a:rPr lang="en-US" sz="1400" b="1" dirty="0">
                <a:solidFill>
                  <a:schemeClr val="tx1"/>
                </a:solidFill>
              </a:rPr>
              <a:t>Customer-centric growth model</a:t>
            </a:r>
          </a:p>
        </p:txBody>
      </p:sp>
    </p:spTree>
    <p:extLst>
      <p:ext uri="{BB962C8B-B14F-4D97-AF65-F5344CB8AC3E}">
        <p14:creationId xmlns:p14="http://schemas.microsoft.com/office/powerpoint/2010/main" val="2715498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We must generate demand for this new-to-market product, therefore our pricing objective is to maximize sales </a:t>
            </a:r>
          </a:p>
        </p:txBody>
      </p:sp>
      <p:sp>
        <p:nvSpPr>
          <p:cNvPr id="6" name="Rectangle 5">
            <a:extLst>
              <a:ext uri="{FF2B5EF4-FFF2-40B4-BE49-F238E27FC236}">
                <a16:creationId xmlns:a16="http://schemas.microsoft.com/office/drawing/2014/main" id="{93F15DBB-2138-5347-BE7D-80669EED306D}"/>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12" name="Group 11">
            <a:extLst>
              <a:ext uri="{FF2B5EF4-FFF2-40B4-BE49-F238E27FC236}">
                <a16:creationId xmlns:a16="http://schemas.microsoft.com/office/drawing/2014/main" id="{6E206723-1678-D249-81C7-B110DEDEC4A4}"/>
              </a:ext>
            </a:extLst>
          </p:cNvPr>
          <p:cNvGrpSpPr/>
          <p:nvPr/>
        </p:nvGrpSpPr>
        <p:grpSpPr>
          <a:xfrm>
            <a:off x="2385875" y="1625706"/>
            <a:ext cx="9178518" cy="390875"/>
            <a:chOff x="2294355" y="1624719"/>
            <a:chExt cx="9303802" cy="390875"/>
          </a:xfrm>
        </p:grpSpPr>
        <p:sp>
          <p:nvSpPr>
            <p:cNvPr id="13" name="Rectangle 12">
              <a:extLst>
                <a:ext uri="{FF2B5EF4-FFF2-40B4-BE49-F238E27FC236}">
                  <a16:creationId xmlns:a16="http://schemas.microsoft.com/office/drawing/2014/main" id="{4D8840C9-E5EE-114D-999D-EFF566340E48}"/>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4" name="Straight Connector 13">
              <a:extLst>
                <a:ext uri="{FF2B5EF4-FFF2-40B4-BE49-F238E27FC236}">
                  <a16:creationId xmlns:a16="http://schemas.microsoft.com/office/drawing/2014/main" id="{46510C27-FC9C-F04C-8E70-59D7FD2FA0D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BE7D55D-5367-3046-8F89-60D695C4BC81}"/>
              </a:ext>
            </a:extLst>
          </p:cNvPr>
          <p:cNvGrpSpPr/>
          <p:nvPr/>
        </p:nvGrpSpPr>
        <p:grpSpPr>
          <a:xfrm>
            <a:off x="599144" y="1625706"/>
            <a:ext cx="1786731" cy="390875"/>
            <a:chOff x="2294355" y="1624719"/>
            <a:chExt cx="10270082" cy="390875"/>
          </a:xfrm>
        </p:grpSpPr>
        <p:sp>
          <p:nvSpPr>
            <p:cNvPr id="45" name="Rectangle 44">
              <a:extLst>
                <a:ext uri="{FF2B5EF4-FFF2-40B4-BE49-F238E27FC236}">
                  <a16:creationId xmlns:a16="http://schemas.microsoft.com/office/drawing/2014/main" id="{3DD55556-ABE1-1949-9548-B4CAC55D6C7E}"/>
                </a:ext>
              </a:extLst>
            </p:cNvPr>
            <p:cNvSpPr/>
            <p:nvPr/>
          </p:nvSpPr>
          <p:spPr>
            <a:xfrm>
              <a:off x="2294355" y="1624719"/>
              <a:ext cx="10270082" cy="327077"/>
            </a:xfrm>
            <a:prstGeom prst="rect">
              <a:avLst/>
            </a:prstGeom>
          </p:spPr>
          <p:txBody>
            <a:bodyPr wrap="square">
              <a:spAutoFit/>
            </a:bodyPr>
            <a:lstStyle/>
            <a:p>
              <a:pPr>
                <a:lnSpc>
                  <a:spcPct val="120000"/>
                </a:lnSpc>
                <a:buClr>
                  <a:schemeClr val="accent1"/>
                </a:buClr>
              </a:pPr>
              <a:r>
                <a:rPr lang="en-US" sz="1400" b="1" dirty="0"/>
                <a:t>Pricing Objective</a:t>
              </a:r>
            </a:p>
          </p:txBody>
        </p:sp>
        <p:cxnSp>
          <p:nvCxnSpPr>
            <p:cNvPr id="47" name="Straight Connector 46">
              <a:extLst>
                <a:ext uri="{FF2B5EF4-FFF2-40B4-BE49-F238E27FC236}">
                  <a16:creationId xmlns:a16="http://schemas.microsoft.com/office/drawing/2014/main" id="{51E9229C-027E-1844-A53B-CE3348226BE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DA70C2C-8E9D-387D-2483-B74653978AEA}"/>
              </a:ext>
            </a:extLst>
          </p:cNvPr>
          <p:cNvGrpSpPr/>
          <p:nvPr/>
        </p:nvGrpSpPr>
        <p:grpSpPr>
          <a:xfrm>
            <a:off x="584694" y="2164422"/>
            <a:ext cx="10973527" cy="3927093"/>
            <a:chOff x="584694" y="2164422"/>
            <a:chExt cx="10973527" cy="3072759"/>
          </a:xfrm>
        </p:grpSpPr>
        <p:sp>
          <p:nvSpPr>
            <p:cNvPr id="11" name="Rectangle 10">
              <a:extLst>
                <a:ext uri="{FF2B5EF4-FFF2-40B4-BE49-F238E27FC236}">
                  <a16:creationId xmlns:a16="http://schemas.microsoft.com/office/drawing/2014/main" id="{D09E3854-2013-BA45-88BC-560FFA03A781}"/>
                </a:ext>
              </a:extLst>
            </p:cNvPr>
            <p:cNvSpPr/>
            <p:nvPr/>
          </p:nvSpPr>
          <p:spPr>
            <a:xfrm>
              <a:off x="2387471" y="2164422"/>
              <a:ext cx="9156364" cy="6536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Set pricing to maximize profitability. This requires an analysis of both revenue, as well as the fixed and variable costs of production and marketing. This is the most common pricing objective.</a:t>
              </a:r>
            </a:p>
          </p:txBody>
        </p:sp>
        <p:cxnSp>
          <p:nvCxnSpPr>
            <p:cNvPr id="31" name="Straight Connector 30">
              <a:extLst>
                <a:ext uri="{FF2B5EF4-FFF2-40B4-BE49-F238E27FC236}">
                  <a16:creationId xmlns:a16="http://schemas.microsoft.com/office/drawing/2014/main" id="{F7CA6976-3EB8-014A-A294-23D755DD4E2D}"/>
                </a:ext>
              </a:extLst>
            </p:cNvPr>
            <p:cNvCxnSpPr>
              <a:cxnSpLocks/>
            </p:cNvCxnSpPr>
            <p:nvPr/>
          </p:nvCxnSpPr>
          <p:spPr>
            <a:xfrm>
              <a:off x="599080" y="2883387"/>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04D004-E318-0F4D-B9B5-1EAEC347B545}"/>
                </a:ext>
              </a:extLst>
            </p:cNvPr>
            <p:cNvSpPr/>
            <p:nvPr/>
          </p:nvSpPr>
          <p:spPr>
            <a:xfrm>
              <a:off x="604049" y="2164422"/>
              <a:ext cx="1614716" cy="65363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Profit</a:t>
              </a:r>
            </a:p>
          </p:txBody>
        </p:sp>
        <p:sp>
          <p:nvSpPr>
            <p:cNvPr id="55" name="Rectangle 54">
              <a:extLst>
                <a:ext uri="{FF2B5EF4-FFF2-40B4-BE49-F238E27FC236}">
                  <a16:creationId xmlns:a16="http://schemas.microsoft.com/office/drawing/2014/main" id="{8E6C2465-EBE2-244F-8903-F9709CC48A60}"/>
                </a:ext>
              </a:extLst>
            </p:cNvPr>
            <p:cNvSpPr/>
            <p:nvPr/>
          </p:nvSpPr>
          <p:spPr>
            <a:xfrm>
              <a:off x="2387471" y="2964896"/>
              <a:ext cx="9156364" cy="6536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Set pricing to maximize market share. Strong revenue focus and does not take into account cost of production or marketing. Also considers of which products and/or markets to focus on.</a:t>
              </a:r>
            </a:p>
          </p:txBody>
        </p:sp>
        <p:sp>
          <p:nvSpPr>
            <p:cNvPr id="56" name="Rectangle 55">
              <a:extLst>
                <a:ext uri="{FF2B5EF4-FFF2-40B4-BE49-F238E27FC236}">
                  <a16:creationId xmlns:a16="http://schemas.microsoft.com/office/drawing/2014/main" id="{4A95AA69-F353-DE47-9A5E-3E83379EAB33}"/>
                </a:ext>
              </a:extLst>
            </p:cNvPr>
            <p:cNvSpPr/>
            <p:nvPr/>
          </p:nvSpPr>
          <p:spPr>
            <a:xfrm>
              <a:off x="604049" y="2964896"/>
              <a:ext cx="1614716" cy="65363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Market Share</a:t>
              </a:r>
            </a:p>
          </p:txBody>
        </p:sp>
        <p:cxnSp>
          <p:nvCxnSpPr>
            <p:cNvPr id="58" name="Straight Connector 57">
              <a:extLst>
                <a:ext uri="{FF2B5EF4-FFF2-40B4-BE49-F238E27FC236}">
                  <a16:creationId xmlns:a16="http://schemas.microsoft.com/office/drawing/2014/main" id="{C603BBF7-FD08-8D49-8632-0C22DF3A59EB}"/>
                </a:ext>
              </a:extLst>
            </p:cNvPr>
            <p:cNvCxnSpPr>
              <a:cxnSpLocks/>
            </p:cNvCxnSpPr>
            <p:nvPr/>
          </p:nvCxnSpPr>
          <p:spPr>
            <a:xfrm>
              <a:off x="584694" y="3683861"/>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64D2E8C-C8CE-3B42-B852-EF964F28308F}"/>
                </a:ext>
              </a:extLst>
            </p:cNvPr>
            <p:cNvSpPr/>
            <p:nvPr/>
          </p:nvSpPr>
          <p:spPr>
            <a:xfrm>
              <a:off x="2387471" y="3765371"/>
              <a:ext cx="9156364" cy="6536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Set pricing to maximize sales. Price can be used a demand lever. Often used when an organization or team needs to meet sales volume targets. </a:t>
              </a:r>
            </a:p>
          </p:txBody>
        </p:sp>
        <p:sp>
          <p:nvSpPr>
            <p:cNvPr id="60" name="Rectangle 59">
              <a:extLst>
                <a:ext uri="{FF2B5EF4-FFF2-40B4-BE49-F238E27FC236}">
                  <a16:creationId xmlns:a16="http://schemas.microsoft.com/office/drawing/2014/main" id="{014A65E9-6D0E-574F-A822-C313AF03EFBD}"/>
                </a:ext>
              </a:extLst>
            </p:cNvPr>
            <p:cNvSpPr/>
            <p:nvPr/>
          </p:nvSpPr>
          <p:spPr>
            <a:xfrm>
              <a:off x="604049" y="3765371"/>
              <a:ext cx="1614716" cy="65363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Sales</a:t>
              </a:r>
            </a:p>
          </p:txBody>
        </p:sp>
        <p:cxnSp>
          <p:nvCxnSpPr>
            <p:cNvPr id="62" name="Straight Connector 61">
              <a:extLst>
                <a:ext uri="{FF2B5EF4-FFF2-40B4-BE49-F238E27FC236}">
                  <a16:creationId xmlns:a16="http://schemas.microsoft.com/office/drawing/2014/main" id="{D05E3CC3-E997-6E41-9A6C-BCB884257062}"/>
                </a:ext>
              </a:extLst>
            </p:cNvPr>
            <p:cNvCxnSpPr>
              <a:cxnSpLocks/>
            </p:cNvCxnSpPr>
            <p:nvPr/>
          </p:nvCxnSpPr>
          <p:spPr>
            <a:xfrm>
              <a:off x="584694" y="4502035"/>
              <a:ext cx="10959141"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CBFB921-5B6C-7446-B9A6-A064469CD2AF}"/>
                </a:ext>
              </a:extLst>
            </p:cNvPr>
            <p:cNvSpPr/>
            <p:nvPr/>
          </p:nvSpPr>
          <p:spPr>
            <a:xfrm>
              <a:off x="2387471" y="4583545"/>
              <a:ext cx="9156364" cy="653636"/>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285750" indent="-285750">
                <a:spcAft>
                  <a:spcPts val="300"/>
                </a:spcAft>
                <a:buClr>
                  <a:schemeClr val="accent1"/>
                </a:buClr>
                <a:buFont typeface="Arial" panose="020B0604020202020204" pitchFamily="34" charset="0"/>
                <a:buChar char="•"/>
              </a:pPr>
              <a:r>
                <a:rPr lang="en-US" sz="1400" dirty="0">
                  <a:solidFill>
                    <a:schemeClr val="tx1"/>
                  </a:solidFill>
                </a:rPr>
                <a:t>Set pricing to communicate a non-financial message to the market. Often used in the context of social corporate responsibility (e.g. to support the environment, underrepresented groups, etc.).</a:t>
              </a:r>
            </a:p>
          </p:txBody>
        </p:sp>
        <p:sp>
          <p:nvSpPr>
            <p:cNvPr id="64" name="Rectangle 63">
              <a:extLst>
                <a:ext uri="{FF2B5EF4-FFF2-40B4-BE49-F238E27FC236}">
                  <a16:creationId xmlns:a16="http://schemas.microsoft.com/office/drawing/2014/main" id="{3EDEF97D-C43F-4849-AEF1-5E03AECE4CF0}"/>
                </a:ext>
              </a:extLst>
            </p:cNvPr>
            <p:cNvSpPr/>
            <p:nvPr/>
          </p:nvSpPr>
          <p:spPr>
            <a:xfrm>
              <a:off x="604049" y="4583545"/>
              <a:ext cx="1614716" cy="65363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Image</a:t>
              </a:r>
            </a:p>
          </p:txBody>
        </p:sp>
      </p:grpSp>
      <p:sp>
        <p:nvSpPr>
          <p:cNvPr id="26" name="Rectangle 25">
            <a:extLst>
              <a:ext uri="{FF2B5EF4-FFF2-40B4-BE49-F238E27FC236}">
                <a16:creationId xmlns:a16="http://schemas.microsoft.com/office/drawing/2014/main" id="{EFBA7765-B743-6715-050A-1A601C4914F9}"/>
              </a:ext>
            </a:extLst>
          </p:cNvPr>
          <p:cNvSpPr/>
          <p:nvPr/>
        </p:nvSpPr>
        <p:spPr>
          <a:xfrm>
            <a:off x="345440" y="4106318"/>
            <a:ext cx="11490960" cy="1045655"/>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Tree>
    <p:extLst>
      <p:ext uri="{BB962C8B-B14F-4D97-AF65-F5344CB8AC3E}">
        <p14:creationId xmlns:p14="http://schemas.microsoft.com/office/powerpoint/2010/main" val="31261424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3" imgW="7772400" imgH="10058400" progId="TCLayout.ActiveDocument.1">
                  <p:embed/>
                </p:oleObj>
              </mc:Choice>
              <mc:Fallback>
                <p:oleObj name="think-cell Slide" r:id="rId3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3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Maximizing sales allows us to use price as a lever to generate demand, which is easier than generating demand through product development or marketing</a:t>
            </a:r>
          </a:p>
        </p:txBody>
      </p:sp>
      <p:sp>
        <p:nvSpPr>
          <p:cNvPr id="3" name="Rectangle 2">
            <a:extLst>
              <a:ext uri="{FF2B5EF4-FFF2-40B4-BE49-F238E27FC236}">
                <a16:creationId xmlns:a16="http://schemas.microsoft.com/office/drawing/2014/main" id="{F591DF9A-F781-9AC1-5EEA-B4799B37ECB0}"/>
              </a:ext>
            </a:extLst>
          </p:cNvPr>
          <p:cNvSpPr/>
          <p:nvPr/>
        </p:nvSpPr>
        <p:spPr>
          <a:xfrm>
            <a:off x="458927" y="1530721"/>
            <a:ext cx="554563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4" name="Rectangle 3">
            <a:extLst>
              <a:ext uri="{FF2B5EF4-FFF2-40B4-BE49-F238E27FC236}">
                <a16:creationId xmlns:a16="http://schemas.microsoft.com/office/drawing/2014/main" id="{32154D32-CA6D-36DF-FE2F-0412B46CC7A2}"/>
              </a:ext>
            </a:extLst>
          </p:cNvPr>
          <p:cNvSpPr/>
          <p:nvPr/>
        </p:nvSpPr>
        <p:spPr>
          <a:xfrm>
            <a:off x="458926" y="1530721"/>
            <a:ext cx="554563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buClr>
                <a:schemeClr val="accent1"/>
              </a:buClr>
            </a:pPr>
            <a:r>
              <a:rPr lang="en-US" sz="1400" b="1" dirty="0">
                <a:solidFill>
                  <a:schemeClr val="tx1"/>
                </a:solidFill>
              </a:rPr>
              <a:t>Reducing price will naturally result in increased demand…</a:t>
            </a:r>
          </a:p>
        </p:txBody>
      </p:sp>
      <p:sp>
        <p:nvSpPr>
          <p:cNvPr id="6" name="Rectangle 5">
            <a:extLst>
              <a:ext uri="{FF2B5EF4-FFF2-40B4-BE49-F238E27FC236}">
                <a16:creationId xmlns:a16="http://schemas.microsoft.com/office/drawing/2014/main" id="{929FB2FE-004C-EF65-8583-A67B3746D513}"/>
              </a:ext>
            </a:extLst>
          </p:cNvPr>
          <p:cNvSpPr/>
          <p:nvPr/>
        </p:nvSpPr>
        <p:spPr>
          <a:xfrm>
            <a:off x="6187440" y="1530721"/>
            <a:ext cx="554563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7" name="Rectangle 6">
            <a:extLst>
              <a:ext uri="{FF2B5EF4-FFF2-40B4-BE49-F238E27FC236}">
                <a16:creationId xmlns:a16="http://schemas.microsoft.com/office/drawing/2014/main" id="{1095C774-9BBA-8B9B-56D4-FA978ECCB048}"/>
              </a:ext>
            </a:extLst>
          </p:cNvPr>
          <p:cNvSpPr/>
          <p:nvPr/>
        </p:nvSpPr>
        <p:spPr>
          <a:xfrm>
            <a:off x="6187439" y="1530721"/>
            <a:ext cx="554563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buClr>
                <a:schemeClr val="accent1"/>
              </a:buClr>
            </a:pPr>
            <a:r>
              <a:rPr lang="en-US" sz="1400" b="1" dirty="0">
                <a:solidFill>
                  <a:schemeClr val="tx1"/>
                </a:solidFill>
              </a:rPr>
              <a:t>…otherwise we would have to generate demand other ways</a:t>
            </a:r>
          </a:p>
        </p:txBody>
      </p:sp>
      <p:graphicFrame>
        <p:nvGraphicFramePr>
          <p:cNvPr id="454" name="Chart 453">
            <a:extLst>
              <a:ext uri="{FF2B5EF4-FFF2-40B4-BE49-F238E27FC236}">
                <a16:creationId xmlns:a16="http://schemas.microsoft.com/office/drawing/2014/main" id="{0D0BC6BC-F420-A591-EEC6-B5F3370FB3FA}"/>
              </a:ext>
            </a:extLst>
          </p:cNvPr>
          <p:cNvGraphicFramePr/>
          <p:nvPr>
            <p:custDataLst>
              <p:tags r:id="rId2"/>
            </p:custDataLst>
          </p:nvPr>
        </p:nvGraphicFramePr>
        <p:xfrm>
          <a:off x="1314450" y="2393950"/>
          <a:ext cx="3905250" cy="3013075"/>
        </p:xfrm>
        <a:graphic>
          <a:graphicData uri="http://schemas.openxmlformats.org/drawingml/2006/chart">
            <c:chart xmlns:c="http://schemas.openxmlformats.org/drawingml/2006/chart" xmlns:r="http://schemas.openxmlformats.org/officeDocument/2006/relationships" r:id="rId35"/>
          </a:graphicData>
        </a:graphic>
      </p:graphicFrame>
      <p:sp>
        <p:nvSpPr>
          <p:cNvPr id="353" name="Text Placeholder 2">
            <a:extLst>
              <a:ext uri="{FF2B5EF4-FFF2-40B4-BE49-F238E27FC236}">
                <a16:creationId xmlns:a16="http://schemas.microsoft.com/office/drawing/2014/main" id="{BF8FF971-0ABB-53E1-390E-5ACA22E0B8C5}"/>
              </a:ext>
            </a:extLst>
          </p:cNvPr>
          <p:cNvSpPr txBox="1">
            <a:spLocks/>
          </p:cNvSpPr>
          <p:nvPr>
            <p:custDataLst>
              <p:tags r:id="rId3"/>
            </p:custDataLst>
          </p:nvPr>
        </p:nvSpPr>
        <p:spPr bwMode="gray">
          <a:xfrm>
            <a:off x="2192338"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816A921-DA9E-4E7F-95DD-ED91CFFEDD34}" type="datetime'''''''''''1''''''0''''''''''''''''''''''''''''0'''''''''''''">
              <a:rPr lang="en-US" altLang="en-US" sz="1400"/>
              <a:pPr/>
              <a:t>100</a:t>
            </a:fld>
            <a:endParaRPr lang="en-US" sz="1400" dirty="0"/>
          </a:p>
        </p:txBody>
      </p:sp>
      <p:sp>
        <p:nvSpPr>
          <p:cNvPr id="357" name="Text Placeholder 2">
            <a:extLst>
              <a:ext uri="{FF2B5EF4-FFF2-40B4-BE49-F238E27FC236}">
                <a16:creationId xmlns:a16="http://schemas.microsoft.com/office/drawing/2014/main" id="{2381680C-BBF3-63C1-6250-50898A0F6C4E}"/>
              </a:ext>
            </a:extLst>
          </p:cNvPr>
          <p:cNvSpPr txBox="1">
            <a:spLocks/>
          </p:cNvSpPr>
          <p:nvPr>
            <p:custDataLst>
              <p:tags r:id="rId4"/>
            </p:custDataLst>
          </p:nvPr>
        </p:nvSpPr>
        <p:spPr bwMode="gray">
          <a:xfrm>
            <a:off x="4430713"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2919608-2E8F-417E-AEFB-5C2B0A68D3B6}" type="datetime'''5''''''''''''''''''''00'''''">
              <a:rPr lang="en-US" altLang="en-US" sz="1400"/>
              <a:pPr/>
              <a:t>500</a:t>
            </a:fld>
            <a:endParaRPr lang="en-US" sz="1400" dirty="0"/>
          </a:p>
        </p:txBody>
      </p:sp>
      <p:sp>
        <p:nvSpPr>
          <p:cNvPr id="354" name="Text Placeholder 2">
            <a:extLst>
              <a:ext uri="{FF2B5EF4-FFF2-40B4-BE49-F238E27FC236}">
                <a16:creationId xmlns:a16="http://schemas.microsoft.com/office/drawing/2014/main" id="{40C2BD0A-A730-5C63-BCD5-649C4AB8E63B}"/>
              </a:ext>
            </a:extLst>
          </p:cNvPr>
          <p:cNvSpPr txBox="1">
            <a:spLocks/>
          </p:cNvSpPr>
          <p:nvPr>
            <p:custDataLst>
              <p:tags r:id="rId5"/>
            </p:custDataLst>
          </p:nvPr>
        </p:nvSpPr>
        <p:spPr bwMode="gray">
          <a:xfrm>
            <a:off x="2751138"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B84ABF9-7F7C-4F91-BC6E-4143825F2251}" type="datetime'''''''2''''''0''''''''0'''''''">
              <a:rPr lang="en-US" altLang="en-US" sz="1400"/>
              <a:pPr/>
              <a:t>200</a:t>
            </a:fld>
            <a:endParaRPr lang="en-US" sz="1400" dirty="0"/>
          </a:p>
        </p:txBody>
      </p:sp>
      <p:sp>
        <p:nvSpPr>
          <p:cNvPr id="352" name="Text Placeholder 2">
            <a:extLst>
              <a:ext uri="{FF2B5EF4-FFF2-40B4-BE49-F238E27FC236}">
                <a16:creationId xmlns:a16="http://schemas.microsoft.com/office/drawing/2014/main" id="{BCBEC262-FA8E-3585-CE63-6D30B40316FC}"/>
              </a:ext>
            </a:extLst>
          </p:cNvPr>
          <p:cNvSpPr txBox="1">
            <a:spLocks/>
          </p:cNvSpPr>
          <p:nvPr>
            <p:custDataLst>
              <p:tags r:id="rId6"/>
            </p:custDataLst>
          </p:nvPr>
        </p:nvSpPr>
        <p:spPr bwMode="gray">
          <a:xfrm>
            <a:off x="1730375" y="5411788"/>
            <a:ext cx="984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68CC08C-C6D9-412D-A75C-EB302CBAAC23}" type="datetime'''''''''''''''''''''''''''''''0'''">
              <a:rPr lang="en-US" altLang="en-US" sz="1400"/>
              <a:pPr/>
              <a:t>0</a:t>
            </a:fld>
            <a:endParaRPr lang="en-US" sz="1400" dirty="0"/>
          </a:p>
        </p:txBody>
      </p:sp>
      <p:sp>
        <p:nvSpPr>
          <p:cNvPr id="355" name="Text Placeholder 2">
            <a:extLst>
              <a:ext uri="{FF2B5EF4-FFF2-40B4-BE49-F238E27FC236}">
                <a16:creationId xmlns:a16="http://schemas.microsoft.com/office/drawing/2014/main" id="{A02A1BB3-C038-DA5F-E1BF-E290F2C487BA}"/>
              </a:ext>
            </a:extLst>
          </p:cNvPr>
          <p:cNvSpPr txBox="1">
            <a:spLocks/>
          </p:cNvSpPr>
          <p:nvPr>
            <p:custDataLst>
              <p:tags r:id="rId7"/>
            </p:custDataLst>
          </p:nvPr>
        </p:nvSpPr>
        <p:spPr bwMode="gray">
          <a:xfrm>
            <a:off x="3311525"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74CDF38-BD63-40F7-B66E-6F00E06505FC}" type="datetime'3''''''''00'''''">
              <a:rPr lang="en-US" altLang="en-US" sz="1400"/>
              <a:pPr/>
              <a:t>300</a:t>
            </a:fld>
            <a:endParaRPr lang="en-US" sz="1400" dirty="0"/>
          </a:p>
        </p:txBody>
      </p:sp>
      <p:sp>
        <p:nvSpPr>
          <p:cNvPr id="358" name="Text Placeholder 2">
            <a:extLst>
              <a:ext uri="{FF2B5EF4-FFF2-40B4-BE49-F238E27FC236}">
                <a16:creationId xmlns:a16="http://schemas.microsoft.com/office/drawing/2014/main" id="{CF8D2807-F5DB-AA0A-C2B1-E84E7DEC7B7A}"/>
              </a:ext>
            </a:extLst>
          </p:cNvPr>
          <p:cNvSpPr txBox="1">
            <a:spLocks/>
          </p:cNvSpPr>
          <p:nvPr>
            <p:custDataLst>
              <p:tags r:id="rId8"/>
            </p:custDataLst>
          </p:nvPr>
        </p:nvSpPr>
        <p:spPr bwMode="gray">
          <a:xfrm>
            <a:off x="4989513"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9FEAABE-DE25-4CA9-9C76-9A1309CF19A1}" type="datetime'''''''''''''''''''6''''''''''''''0''''''''''''''''''0'''">
              <a:rPr lang="en-US" altLang="en-US" sz="1400"/>
              <a:pPr/>
              <a:t>600</a:t>
            </a:fld>
            <a:endParaRPr lang="en-US" sz="1400" dirty="0"/>
          </a:p>
        </p:txBody>
      </p:sp>
      <p:sp>
        <p:nvSpPr>
          <p:cNvPr id="356" name="Text Placeholder 2">
            <a:extLst>
              <a:ext uri="{FF2B5EF4-FFF2-40B4-BE49-F238E27FC236}">
                <a16:creationId xmlns:a16="http://schemas.microsoft.com/office/drawing/2014/main" id="{2F5B37B7-7847-69D5-E60B-864BC5F19C0C}"/>
              </a:ext>
            </a:extLst>
          </p:cNvPr>
          <p:cNvSpPr txBox="1">
            <a:spLocks/>
          </p:cNvSpPr>
          <p:nvPr>
            <p:custDataLst>
              <p:tags r:id="rId9"/>
            </p:custDataLst>
          </p:nvPr>
        </p:nvSpPr>
        <p:spPr bwMode="gray">
          <a:xfrm>
            <a:off x="3870325"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7BBBB78-F8DC-47E7-9B01-FECB7B48BF54}" type="datetime'''''''''''''''''40''''''''''''''''''''''''''''''''0'">
              <a:rPr lang="en-US" altLang="en-US" sz="1400"/>
              <a:pPr/>
              <a:t>400</a:t>
            </a:fld>
            <a:endParaRPr lang="en-US" sz="1400" dirty="0"/>
          </a:p>
        </p:txBody>
      </p:sp>
      <p:cxnSp>
        <p:nvCxnSpPr>
          <p:cNvPr id="264" name="Straight Connector 263">
            <a:extLst>
              <a:ext uri="{FF2B5EF4-FFF2-40B4-BE49-F238E27FC236}">
                <a16:creationId xmlns:a16="http://schemas.microsoft.com/office/drawing/2014/main" id="{29B03C74-8B5B-8666-C3E7-B0BA79FDD588}"/>
              </a:ext>
            </a:extLst>
          </p:cNvPr>
          <p:cNvCxnSpPr>
            <a:cxnSpLocks/>
          </p:cNvCxnSpPr>
          <p:nvPr>
            <p:custDataLst>
              <p:tags r:id="rId10"/>
            </p:custDataLst>
          </p:nvPr>
        </p:nvCxnSpPr>
        <p:spPr bwMode="auto">
          <a:xfrm>
            <a:off x="1779588" y="3900488"/>
            <a:ext cx="1679575"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5" name="Straight Connector 274">
            <a:extLst>
              <a:ext uri="{FF2B5EF4-FFF2-40B4-BE49-F238E27FC236}">
                <a16:creationId xmlns:a16="http://schemas.microsoft.com/office/drawing/2014/main" id="{BAC6619E-C93E-AD7E-5644-9DA5AC0B493A}"/>
              </a:ext>
            </a:extLst>
          </p:cNvPr>
          <p:cNvCxnSpPr>
            <a:cxnSpLocks/>
          </p:cNvCxnSpPr>
          <p:nvPr>
            <p:custDataLst>
              <p:tags r:id="rId11"/>
            </p:custDataLst>
          </p:nvPr>
        </p:nvCxnSpPr>
        <p:spPr bwMode="auto">
          <a:xfrm flipV="1">
            <a:off x="2898775" y="3463926"/>
            <a:ext cx="0" cy="18145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2" name="Straight Connector 281">
            <a:extLst>
              <a:ext uri="{FF2B5EF4-FFF2-40B4-BE49-F238E27FC236}">
                <a16:creationId xmlns:a16="http://schemas.microsoft.com/office/drawing/2014/main" id="{A4042262-60ED-8169-219D-7330B2592B44}"/>
              </a:ext>
            </a:extLst>
          </p:cNvPr>
          <p:cNvCxnSpPr>
            <a:cxnSpLocks/>
          </p:cNvCxnSpPr>
          <p:nvPr>
            <p:custDataLst>
              <p:tags r:id="rId12"/>
            </p:custDataLst>
          </p:nvPr>
        </p:nvCxnSpPr>
        <p:spPr bwMode="auto">
          <a:xfrm flipV="1">
            <a:off x="3459163" y="3900488"/>
            <a:ext cx="0" cy="137795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2C4CC603-377A-3816-0B0A-E20B64EEDFAD}"/>
              </a:ext>
            </a:extLst>
          </p:cNvPr>
          <p:cNvCxnSpPr>
            <a:cxnSpLocks/>
          </p:cNvCxnSpPr>
          <p:nvPr>
            <p:custDataLst>
              <p:tags r:id="rId13"/>
            </p:custDataLst>
          </p:nvPr>
        </p:nvCxnSpPr>
        <p:spPr bwMode="auto">
          <a:xfrm>
            <a:off x="1779588" y="3441700"/>
            <a:ext cx="1119188"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13" name="Text Placeholder 2">
            <a:extLst>
              <a:ext uri="{FF2B5EF4-FFF2-40B4-BE49-F238E27FC236}">
                <a16:creationId xmlns:a16="http://schemas.microsoft.com/office/drawing/2014/main" id="{7AAF3F68-2ADE-B870-FD59-8BD0A259E56C}"/>
              </a:ext>
            </a:extLst>
          </p:cNvPr>
          <p:cNvSpPr txBox="1">
            <a:spLocks/>
          </p:cNvSpPr>
          <p:nvPr>
            <p:custDataLst>
              <p:tags r:id="rId14"/>
            </p:custDataLst>
          </p:nvPr>
        </p:nvSpPr>
        <p:spPr bwMode="auto">
          <a:xfrm>
            <a:off x="1071563" y="3698875"/>
            <a:ext cx="192088" cy="404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Price</a:t>
            </a:r>
            <a:endParaRPr lang="en-US" sz="1400" dirty="0"/>
          </a:p>
        </p:txBody>
      </p:sp>
      <p:sp>
        <p:nvSpPr>
          <p:cNvPr id="300" name="Text Placeholder 2">
            <a:extLst>
              <a:ext uri="{FF2B5EF4-FFF2-40B4-BE49-F238E27FC236}">
                <a16:creationId xmlns:a16="http://schemas.microsoft.com/office/drawing/2014/main" id="{8D5CCB7E-3C48-1DD2-5451-DA9557305342}"/>
              </a:ext>
            </a:extLst>
          </p:cNvPr>
          <p:cNvSpPr txBox="1">
            <a:spLocks/>
          </p:cNvSpPr>
          <p:nvPr>
            <p:custDataLst>
              <p:tags r:id="rId15"/>
            </p:custDataLst>
          </p:nvPr>
        </p:nvSpPr>
        <p:spPr bwMode="auto">
          <a:xfrm>
            <a:off x="2670175" y="5746750"/>
            <a:ext cx="15763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Quantity Demanded</a:t>
            </a:r>
            <a:endParaRPr lang="en-US" sz="1400" dirty="0"/>
          </a:p>
        </p:txBody>
      </p:sp>
      <p:graphicFrame>
        <p:nvGraphicFramePr>
          <p:cNvPr id="468" name="Chart 467">
            <a:extLst>
              <a:ext uri="{FF2B5EF4-FFF2-40B4-BE49-F238E27FC236}">
                <a16:creationId xmlns:a16="http://schemas.microsoft.com/office/drawing/2014/main" id="{EB7C58F8-E6A3-2CBF-520C-D2BF192D81BA}"/>
              </a:ext>
            </a:extLst>
          </p:cNvPr>
          <p:cNvGraphicFramePr/>
          <p:nvPr>
            <p:custDataLst>
              <p:tags r:id="rId16"/>
            </p:custDataLst>
          </p:nvPr>
        </p:nvGraphicFramePr>
        <p:xfrm>
          <a:off x="7024688" y="2393950"/>
          <a:ext cx="3905250" cy="3013075"/>
        </p:xfrm>
        <a:graphic>
          <a:graphicData uri="http://schemas.openxmlformats.org/drawingml/2006/chart">
            <c:chart xmlns:c="http://schemas.openxmlformats.org/drawingml/2006/chart" xmlns:r="http://schemas.openxmlformats.org/officeDocument/2006/relationships" r:id="rId36"/>
          </a:graphicData>
        </a:graphic>
      </p:graphicFrame>
      <p:sp>
        <p:nvSpPr>
          <p:cNvPr id="366" name="Text Placeholder 2">
            <a:extLst>
              <a:ext uri="{FF2B5EF4-FFF2-40B4-BE49-F238E27FC236}">
                <a16:creationId xmlns:a16="http://schemas.microsoft.com/office/drawing/2014/main" id="{F5BBFA9F-6E6B-223B-538E-6077F8F40741}"/>
              </a:ext>
            </a:extLst>
          </p:cNvPr>
          <p:cNvSpPr txBox="1">
            <a:spLocks/>
          </p:cNvSpPr>
          <p:nvPr>
            <p:custDataLst>
              <p:tags r:id="rId17"/>
            </p:custDataLst>
          </p:nvPr>
        </p:nvSpPr>
        <p:spPr bwMode="gray">
          <a:xfrm>
            <a:off x="9580563"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62AEE96-D2BE-4ECD-AAD5-EA34D96B1176}" type="datetime'''''''''''''''''''''''''''''''''''''''''''4''0''0'''''''">
              <a:rPr lang="en-US" altLang="en-US" sz="1400"/>
              <a:pPr/>
              <a:t>400</a:t>
            </a:fld>
            <a:endParaRPr lang="en-US" sz="1400" dirty="0"/>
          </a:p>
        </p:txBody>
      </p:sp>
      <p:sp>
        <p:nvSpPr>
          <p:cNvPr id="363" name="Text Placeholder 2">
            <a:extLst>
              <a:ext uri="{FF2B5EF4-FFF2-40B4-BE49-F238E27FC236}">
                <a16:creationId xmlns:a16="http://schemas.microsoft.com/office/drawing/2014/main" id="{6FEB07A2-DFCF-62B4-60E1-686D0B195794}"/>
              </a:ext>
            </a:extLst>
          </p:cNvPr>
          <p:cNvSpPr txBox="1">
            <a:spLocks/>
          </p:cNvSpPr>
          <p:nvPr>
            <p:custDataLst>
              <p:tags r:id="rId18"/>
            </p:custDataLst>
          </p:nvPr>
        </p:nvSpPr>
        <p:spPr bwMode="gray">
          <a:xfrm>
            <a:off x="8461375"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EB6A10C-12CE-41FD-8FB0-CAFD1F9AC904}" type="datetime'''''''''2''''''''''''''''''''''''''0''0'''''''''''">
              <a:rPr lang="en-US" altLang="en-US" sz="1400"/>
              <a:pPr/>
              <a:t>200</a:t>
            </a:fld>
            <a:endParaRPr lang="en-US" sz="1400" dirty="0"/>
          </a:p>
        </p:txBody>
      </p:sp>
      <p:sp>
        <p:nvSpPr>
          <p:cNvPr id="367" name="Text Placeholder 2">
            <a:extLst>
              <a:ext uri="{FF2B5EF4-FFF2-40B4-BE49-F238E27FC236}">
                <a16:creationId xmlns:a16="http://schemas.microsoft.com/office/drawing/2014/main" id="{3DB4819B-1C2B-1FA4-2755-2C8CED6DDD93}"/>
              </a:ext>
            </a:extLst>
          </p:cNvPr>
          <p:cNvSpPr txBox="1">
            <a:spLocks/>
          </p:cNvSpPr>
          <p:nvPr>
            <p:custDataLst>
              <p:tags r:id="rId19"/>
            </p:custDataLst>
          </p:nvPr>
        </p:nvSpPr>
        <p:spPr bwMode="gray">
          <a:xfrm>
            <a:off x="9021763"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7310640-D218-489E-9235-2AF8DE3D6F3A}" type="datetime'''''''''''''''''''3''0''''''''0'''''''''''''''''''''">
              <a:rPr lang="en-US" altLang="en-US" sz="1400"/>
              <a:pPr/>
              <a:t>300</a:t>
            </a:fld>
            <a:endParaRPr lang="en-US" sz="1400" dirty="0"/>
          </a:p>
        </p:txBody>
      </p:sp>
      <p:sp>
        <p:nvSpPr>
          <p:cNvPr id="364" name="Text Placeholder 2">
            <a:extLst>
              <a:ext uri="{FF2B5EF4-FFF2-40B4-BE49-F238E27FC236}">
                <a16:creationId xmlns:a16="http://schemas.microsoft.com/office/drawing/2014/main" id="{67B0CD9F-5906-9EB1-80B7-C47CA42C78F7}"/>
              </a:ext>
            </a:extLst>
          </p:cNvPr>
          <p:cNvSpPr txBox="1">
            <a:spLocks/>
          </p:cNvSpPr>
          <p:nvPr>
            <p:custDataLst>
              <p:tags r:id="rId20"/>
            </p:custDataLst>
          </p:nvPr>
        </p:nvSpPr>
        <p:spPr bwMode="gray">
          <a:xfrm>
            <a:off x="7902575"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F5A1BF7-B8B8-4C1C-88A0-C26669EF845C}" type="datetime'''1''''0''0'">
              <a:rPr lang="en-US" altLang="en-US" sz="1400"/>
              <a:pPr/>
              <a:t>100</a:t>
            </a:fld>
            <a:endParaRPr lang="en-US" sz="1400" dirty="0"/>
          </a:p>
        </p:txBody>
      </p:sp>
      <p:sp>
        <p:nvSpPr>
          <p:cNvPr id="369" name="Text Placeholder 2">
            <a:extLst>
              <a:ext uri="{FF2B5EF4-FFF2-40B4-BE49-F238E27FC236}">
                <a16:creationId xmlns:a16="http://schemas.microsoft.com/office/drawing/2014/main" id="{011DAC6A-B97E-51B1-86EA-1A9161A91A8B}"/>
              </a:ext>
            </a:extLst>
          </p:cNvPr>
          <p:cNvSpPr txBox="1">
            <a:spLocks/>
          </p:cNvSpPr>
          <p:nvPr>
            <p:custDataLst>
              <p:tags r:id="rId21"/>
            </p:custDataLst>
          </p:nvPr>
        </p:nvSpPr>
        <p:spPr bwMode="gray">
          <a:xfrm>
            <a:off x="10699750"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20B10CF-15A6-4BBD-80EF-F4023F4E3FF8}" type="datetime'''''''''''''''''''60''0'">
              <a:rPr lang="en-US" altLang="en-US" sz="1400"/>
              <a:pPr/>
              <a:t>600</a:t>
            </a:fld>
            <a:endParaRPr lang="en-US" sz="1400" dirty="0"/>
          </a:p>
        </p:txBody>
      </p:sp>
      <p:sp>
        <p:nvSpPr>
          <p:cNvPr id="365" name="Text Placeholder 2">
            <a:extLst>
              <a:ext uri="{FF2B5EF4-FFF2-40B4-BE49-F238E27FC236}">
                <a16:creationId xmlns:a16="http://schemas.microsoft.com/office/drawing/2014/main" id="{B8CA2F6C-1A23-8096-3B43-D5DCB109B908}"/>
              </a:ext>
            </a:extLst>
          </p:cNvPr>
          <p:cNvSpPr txBox="1">
            <a:spLocks/>
          </p:cNvSpPr>
          <p:nvPr>
            <p:custDataLst>
              <p:tags r:id="rId22"/>
            </p:custDataLst>
          </p:nvPr>
        </p:nvSpPr>
        <p:spPr bwMode="gray">
          <a:xfrm>
            <a:off x="7440613" y="5411788"/>
            <a:ext cx="984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8CD948E-69D0-4C80-A6D3-D13A215B55E3}" type="datetime'0'''''''''''''''''''''''''">
              <a:rPr lang="en-US" altLang="en-US" sz="1400"/>
              <a:pPr/>
              <a:t>0</a:t>
            </a:fld>
            <a:endParaRPr lang="en-US" sz="1400" dirty="0"/>
          </a:p>
        </p:txBody>
      </p:sp>
      <p:sp>
        <p:nvSpPr>
          <p:cNvPr id="368" name="Text Placeholder 2">
            <a:extLst>
              <a:ext uri="{FF2B5EF4-FFF2-40B4-BE49-F238E27FC236}">
                <a16:creationId xmlns:a16="http://schemas.microsoft.com/office/drawing/2014/main" id="{F006DD0D-0316-10C6-F79F-4AEC04EE159F}"/>
              </a:ext>
            </a:extLst>
          </p:cNvPr>
          <p:cNvSpPr txBox="1">
            <a:spLocks/>
          </p:cNvSpPr>
          <p:nvPr>
            <p:custDataLst>
              <p:tags r:id="rId23"/>
            </p:custDataLst>
          </p:nvPr>
        </p:nvSpPr>
        <p:spPr bwMode="gray">
          <a:xfrm>
            <a:off x="10140950" y="5411788"/>
            <a:ext cx="2952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1CD25233-71CD-4841-8D58-21BC1FB8F537}" type="datetime'''''5''''''''''''''''''''''''''''''''''0''''0'''''''''''''''''">
              <a:rPr lang="en-US" altLang="en-US" sz="1400"/>
              <a:pPr/>
              <a:t>500</a:t>
            </a:fld>
            <a:endParaRPr lang="en-US" sz="1400" dirty="0"/>
          </a:p>
        </p:txBody>
      </p:sp>
      <p:cxnSp>
        <p:nvCxnSpPr>
          <p:cNvPr id="371" name="Straight Connector 370">
            <a:extLst>
              <a:ext uri="{FF2B5EF4-FFF2-40B4-BE49-F238E27FC236}">
                <a16:creationId xmlns:a16="http://schemas.microsoft.com/office/drawing/2014/main" id="{2CCA2E49-AA39-A85F-3FAA-C3704FF20644}"/>
              </a:ext>
            </a:extLst>
          </p:cNvPr>
          <p:cNvCxnSpPr>
            <a:cxnSpLocks/>
          </p:cNvCxnSpPr>
          <p:nvPr>
            <p:custDataLst>
              <p:tags r:id="rId24"/>
            </p:custDataLst>
          </p:nvPr>
        </p:nvCxnSpPr>
        <p:spPr bwMode="auto">
          <a:xfrm flipV="1">
            <a:off x="9169400" y="3441700"/>
            <a:ext cx="0" cy="1836738"/>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8" name="Straight Connector 387">
            <a:extLst>
              <a:ext uri="{FF2B5EF4-FFF2-40B4-BE49-F238E27FC236}">
                <a16:creationId xmlns:a16="http://schemas.microsoft.com/office/drawing/2014/main" id="{EF77BD96-D9B0-FA0A-9ACF-34C4629D28B5}"/>
              </a:ext>
            </a:extLst>
          </p:cNvPr>
          <p:cNvCxnSpPr/>
          <p:nvPr>
            <p:custDataLst>
              <p:tags r:id="rId25"/>
            </p:custDataLst>
          </p:nvPr>
        </p:nvCxnSpPr>
        <p:spPr bwMode="gray">
          <a:xfrm>
            <a:off x="8050213" y="2981325"/>
            <a:ext cx="1677988" cy="13779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7" name="Straight Connector 396">
            <a:extLst>
              <a:ext uri="{FF2B5EF4-FFF2-40B4-BE49-F238E27FC236}">
                <a16:creationId xmlns:a16="http://schemas.microsoft.com/office/drawing/2014/main" id="{FC7CC4FF-0048-0F7B-3529-956B40FDC91E}"/>
              </a:ext>
            </a:extLst>
          </p:cNvPr>
          <p:cNvCxnSpPr/>
          <p:nvPr>
            <p:custDataLst>
              <p:tags r:id="rId26"/>
            </p:custDataLst>
          </p:nvPr>
        </p:nvCxnSpPr>
        <p:spPr bwMode="gray">
          <a:xfrm>
            <a:off x="8609013" y="2981325"/>
            <a:ext cx="1679575" cy="1377950"/>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0" name="Straight Connector 369">
            <a:extLst>
              <a:ext uri="{FF2B5EF4-FFF2-40B4-BE49-F238E27FC236}">
                <a16:creationId xmlns:a16="http://schemas.microsoft.com/office/drawing/2014/main" id="{4ACB2BFF-DA40-C140-496C-1B2B6152874E}"/>
              </a:ext>
            </a:extLst>
          </p:cNvPr>
          <p:cNvCxnSpPr>
            <a:cxnSpLocks/>
          </p:cNvCxnSpPr>
          <p:nvPr>
            <p:custDataLst>
              <p:tags r:id="rId27"/>
            </p:custDataLst>
          </p:nvPr>
        </p:nvCxnSpPr>
        <p:spPr bwMode="auto">
          <a:xfrm>
            <a:off x="7489825" y="3441700"/>
            <a:ext cx="1679575"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2" name="Straight Connector 371">
            <a:extLst>
              <a:ext uri="{FF2B5EF4-FFF2-40B4-BE49-F238E27FC236}">
                <a16:creationId xmlns:a16="http://schemas.microsoft.com/office/drawing/2014/main" id="{B5D761F4-6504-FA69-7DCC-C6DA361C9B44}"/>
              </a:ext>
            </a:extLst>
          </p:cNvPr>
          <p:cNvCxnSpPr>
            <a:cxnSpLocks/>
          </p:cNvCxnSpPr>
          <p:nvPr>
            <p:custDataLst>
              <p:tags r:id="rId28"/>
            </p:custDataLst>
          </p:nvPr>
        </p:nvCxnSpPr>
        <p:spPr bwMode="auto">
          <a:xfrm flipV="1">
            <a:off x="8609013" y="3463925"/>
            <a:ext cx="0" cy="18145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4" name="Text Placeholder 2">
            <a:extLst>
              <a:ext uri="{FF2B5EF4-FFF2-40B4-BE49-F238E27FC236}">
                <a16:creationId xmlns:a16="http://schemas.microsoft.com/office/drawing/2014/main" id="{607A92A3-D352-349B-0731-6A60858A0361}"/>
              </a:ext>
            </a:extLst>
          </p:cNvPr>
          <p:cNvSpPr txBox="1">
            <a:spLocks/>
          </p:cNvSpPr>
          <p:nvPr>
            <p:custDataLst>
              <p:tags r:id="rId29"/>
            </p:custDataLst>
          </p:nvPr>
        </p:nvSpPr>
        <p:spPr bwMode="auto">
          <a:xfrm>
            <a:off x="6781800" y="3698875"/>
            <a:ext cx="192088" cy="4048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Price</a:t>
            </a:r>
            <a:endParaRPr lang="en-US" sz="1400" dirty="0"/>
          </a:p>
        </p:txBody>
      </p:sp>
      <p:sp>
        <p:nvSpPr>
          <p:cNvPr id="375" name="Text Placeholder 2">
            <a:extLst>
              <a:ext uri="{FF2B5EF4-FFF2-40B4-BE49-F238E27FC236}">
                <a16:creationId xmlns:a16="http://schemas.microsoft.com/office/drawing/2014/main" id="{3076C5C1-0B81-27D4-9234-4569F79A5204}"/>
              </a:ext>
            </a:extLst>
          </p:cNvPr>
          <p:cNvSpPr txBox="1">
            <a:spLocks/>
          </p:cNvSpPr>
          <p:nvPr>
            <p:custDataLst>
              <p:tags r:id="rId30"/>
            </p:custDataLst>
          </p:nvPr>
        </p:nvSpPr>
        <p:spPr bwMode="auto">
          <a:xfrm>
            <a:off x="8380413" y="5746750"/>
            <a:ext cx="15763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t>Quantity Demanded</a:t>
            </a:r>
            <a:endParaRPr lang="en-US" sz="1400" dirty="0"/>
          </a:p>
        </p:txBody>
      </p:sp>
      <p:cxnSp>
        <p:nvCxnSpPr>
          <p:cNvPr id="442" name="Straight Arrow Connector 441">
            <a:extLst>
              <a:ext uri="{FF2B5EF4-FFF2-40B4-BE49-F238E27FC236}">
                <a16:creationId xmlns:a16="http://schemas.microsoft.com/office/drawing/2014/main" id="{20087FE1-5131-0222-2AF1-77BBCA260764}"/>
              </a:ext>
            </a:extLst>
          </p:cNvPr>
          <p:cNvCxnSpPr/>
          <p:nvPr/>
        </p:nvCxnSpPr>
        <p:spPr>
          <a:xfrm>
            <a:off x="3069480" y="3375950"/>
            <a:ext cx="396240" cy="3460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43" name="Straight Arrow Connector 442">
            <a:extLst>
              <a:ext uri="{FF2B5EF4-FFF2-40B4-BE49-F238E27FC236}">
                <a16:creationId xmlns:a16="http://schemas.microsoft.com/office/drawing/2014/main" id="{0B98DA15-EC1A-1667-BCBA-08799DC578FB}"/>
              </a:ext>
            </a:extLst>
          </p:cNvPr>
          <p:cNvCxnSpPr>
            <a:cxnSpLocks/>
          </p:cNvCxnSpPr>
          <p:nvPr/>
        </p:nvCxnSpPr>
        <p:spPr>
          <a:xfrm>
            <a:off x="8709125" y="3359550"/>
            <a:ext cx="23983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5" name="Oval 454">
            <a:extLst>
              <a:ext uri="{FF2B5EF4-FFF2-40B4-BE49-F238E27FC236}">
                <a16:creationId xmlns:a16="http://schemas.microsoft.com/office/drawing/2014/main" id="{79646E99-C097-375C-44F0-2B8D253C43F5}"/>
              </a:ext>
            </a:extLst>
          </p:cNvPr>
          <p:cNvSpPr/>
          <p:nvPr/>
        </p:nvSpPr>
        <p:spPr>
          <a:xfrm>
            <a:off x="4583803" y="2635317"/>
            <a:ext cx="385408" cy="385723"/>
          </a:xfrm>
          <a:prstGeom prst="ellipse">
            <a:avLst/>
          </a:prstGeom>
          <a:solidFill>
            <a:srgbClr val="00B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ctr">
              <a:lnSpc>
                <a:spcPct val="120000"/>
              </a:lnSpc>
            </a:pPr>
            <a:r>
              <a:rPr lang="en-AU" b="1" dirty="0"/>
              <a:t>✓</a:t>
            </a:r>
            <a:endParaRPr lang="en-IN" sz="1200" b="1" dirty="0">
              <a:solidFill>
                <a:schemeClr val="bg1"/>
              </a:solidFill>
            </a:endParaRPr>
          </a:p>
        </p:txBody>
      </p:sp>
      <p:sp>
        <p:nvSpPr>
          <p:cNvPr id="457" name="Oval 456">
            <a:extLst>
              <a:ext uri="{FF2B5EF4-FFF2-40B4-BE49-F238E27FC236}">
                <a16:creationId xmlns:a16="http://schemas.microsoft.com/office/drawing/2014/main" id="{96886ECB-44D9-0D71-A858-A30D61CEEDA8}"/>
              </a:ext>
            </a:extLst>
          </p:cNvPr>
          <p:cNvSpPr/>
          <p:nvPr/>
        </p:nvSpPr>
        <p:spPr>
          <a:xfrm>
            <a:off x="10326584" y="2632218"/>
            <a:ext cx="385408" cy="38572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nchorCtr="0">
            <a:noAutofit/>
          </a:bodyPr>
          <a:lstStyle/>
          <a:p>
            <a:pPr algn="ctr">
              <a:lnSpc>
                <a:spcPct val="120000"/>
              </a:lnSpc>
            </a:pPr>
            <a:r>
              <a:rPr lang="en-AU" b="1" dirty="0"/>
              <a:t>✗</a:t>
            </a:r>
            <a:endParaRPr lang="en-IN" sz="1200" b="1" dirty="0">
              <a:solidFill>
                <a:schemeClr val="bg1"/>
              </a:solidFill>
            </a:endParaRPr>
          </a:p>
        </p:txBody>
      </p:sp>
    </p:spTree>
    <p:extLst>
      <p:ext uri="{BB962C8B-B14F-4D97-AF65-F5344CB8AC3E}">
        <p14:creationId xmlns:p14="http://schemas.microsoft.com/office/powerpoint/2010/main" val="2203987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3" name="Rectangle 22">
            <a:extLst>
              <a:ext uri="{FF2B5EF4-FFF2-40B4-BE49-F238E27FC236}">
                <a16:creationId xmlns:a16="http://schemas.microsoft.com/office/drawing/2014/main" id="{934B46C5-CCB0-5C28-14FE-7BF30AFAF11E}"/>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We will consider each of the demand-oriented approaches to pricing</a:t>
            </a:r>
          </a:p>
        </p:txBody>
      </p:sp>
      <p:sp>
        <p:nvSpPr>
          <p:cNvPr id="6" name="Rectangle 5">
            <a:extLst>
              <a:ext uri="{FF2B5EF4-FFF2-40B4-BE49-F238E27FC236}">
                <a16:creationId xmlns:a16="http://schemas.microsoft.com/office/drawing/2014/main" id="{900A2F7C-89CA-D495-6650-C1A3B22E806A}"/>
              </a:ext>
            </a:extLst>
          </p:cNvPr>
          <p:cNvSpPr>
            <a:spLocks/>
          </p:cNvSpPr>
          <p:nvPr/>
        </p:nvSpPr>
        <p:spPr>
          <a:xfrm>
            <a:off x="971388" y="2775580"/>
            <a:ext cx="2265656" cy="3079112"/>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3EC4EEFF-4B03-CCDE-CB85-AB60763AC93B}"/>
              </a:ext>
            </a:extLst>
          </p:cNvPr>
          <p:cNvSpPr>
            <a:spLocks/>
          </p:cNvSpPr>
          <p:nvPr/>
        </p:nvSpPr>
        <p:spPr>
          <a:xfrm>
            <a:off x="3632577" y="2775580"/>
            <a:ext cx="2265656" cy="3079112"/>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AAB58E36-4031-2B86-839E-1537EFD8D411}"/>
              </a:ext>
            </a:extLst>
          </p:cNvPr>
          <p:cNvSpPr>
            <a:spLocks/>
          </p:cNvSpPr>
          <p:nvPr/>
        </p:nvSpPr>
        <p:spPr>
          <a:xfrm>
            <a:off x="6293766" y="2775580"/>
            <a:ext cx="2265656" cy="3079112"/>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9E6F03AD-FBFD-3C4D-5500-DE8609B38878}"/>
              </a:ext>
            </a:extLst>
          </p:cNvPr>
          <p:cNvSpPr>
            <a:spLocks/>
          </p:cNvSpPr>
          <p:nvPr/>
        </p:nvSpPr>
        <p:spPr>
          <a:xfrm>
            <a:off x="8954957" y="2775580"/>
            <a:ext cx="2265656" cy="3079112"/>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26" name="Group 25">
            <a:extLst>
              <a:ext uri="{FF2B5EF4-FFF2-40B4-BE49-F238E27FC236}">
                <a16:creationId xmlns:a16="http://schemas.microsoft.com/office/drawing/2014/main" id="{C041C9C4-FCDD-5044-50E1-897C6F088F3C}"/>
              </a:ext>
            </a:extLst>
          </p:cNvPr>
          <p:cNvGrpSpPr/>
          <p:nvPr/>
        </p:nvGrpSpPr>
        <p:grpSpPr>
          <a:xfrm>
            <a:off x="2104216" y="2179599"/>
            <a:ext cx="7983569" cy="588432"/>
            <a:chOff x="2104216" y="1960778"/>
            <a:chExt cx="7983569" cy="510699"/>
          </a:xfrm>
        </p:grpSpPr>
        <p:cxnSp>
          <p:nvCxnSpPr>
            <p:cNvPr id="11" name="Elbow Connector 10">
              <a:extLst>
                <a:ext uri="{FF2B5EF4-FFF2-40B4-BE49-F238E27FC236}">
                  <a16:creationId xmlns:a16="http://schemas.microsoft.com/office/drawing/2014/main" id="{357EBEAD-7874-BB30-21DC-7AB7F996C71F}"/>
                </a:ext>
              </a:extLst>
            </p:cNvPr>
            <p:cNvCxnSpPr>
              <a:cxnSpLocks/>
              <a:endCxn id="6" idx="0"/>
            </p:cNvCxnSpPr>
            <p:nvPr/>
          </p:nvCxnSpPr>
          <p:spPr>
            <a:xfrm rot="5400000">
              <a:off x="3844760" y="220235"/>
              <a:ext cx="510698" cy="3991785"/>
            </a:xfrm>
            <a:prstGeom prst="bentConnector3">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9B7ACEBA-A86F-AA03-9767-0B4060C6D734}"/>
                </a:ext>
              </a:extLst>
            </p:cNvPr>
            <p:cNvCxnSpPr>
              <a:cxnSpLocks/>
              <a:endCxn id="7" idx="0"/>
            </p:cNvCxnSpPr>
            <p:nvPr/>
          </p:nvCxnSpPr>
          <p:spPr>
            <a:xfrm rot="5400000">
              <a:off x="5175355" y="1550830"/>
              <a:ext cx="510698" cy="1330596"/>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5343ADAE-DA3A-2803-A2A2-A2B64787BA45}"/>
                </a:ext>
              </a:extLst>
            </p:cNvPr>
            <p:cNvCxnSpPr>
              <a:cxnSpLocks/>
              <a:endCxn id="8" idx="0"/>
            </p:cNvCxnSpPr>
            <p:nvPr/>
          </p:nvCxnSpPr>
          <p:spPr>
            <a:xfrm rot="16200000" flipH="1">
              <a:off x="6505948" y="1550830"/>
              <a:ext cx="510698" cy="1330594"/>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CDF4493-BD7B-090C-31BE-950ED5A5F7B9}"/>
                </a:ext>
              </a:extLst>
            </p:cNvPr>
            <p:cNvCxnSpPr>
              <a:cxnSpLocks/>
              <a:endCxn id="9" idx="0"/>
            </p:cNvCxnSpPr>
            <p:nvPr/>
          </p:nvCxnSpPr>
          <p:spPr>
            <a:xfrm rot="16200000" flipH="1">
              <a:off x="7836544" y="220235"/>
              <a:ext cx="510698" cy="3991784"/>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A904B703-E81F-EED0-0200-907DBBD01D32}"/>
              </a:ext>
            </a:extLst>
          </p:cNvPr>
          <p:cNvSpPr>
            <a:spLocks/>
          </p:cNvSpPr>
          <p:nvPr/>
        </p:nvSpPr>
        <p:spPr>
          <a:xfrm>
            <a:off x="1058069" y="3461551"/>
            <a:ext cx="2092296" cy="226215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Skimming</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Penetration</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Prestige</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Price lining</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Odd-even</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Target</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Bundle</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Yield management</a:t>
            </a:r>
          </a:p>
        </p:txBody>
      </p:sp>
      <p:sp>
        <p:nvSpPr>
          <p:cNvPr id="16" name="Rectangle 15">
            <a:extLst>
              <a:ext uri="{FF2B5EF4-FFF2-40B4-BE49-F238E27FC236}">
                <a16:creationId xmlns:a16="http://schemas.microsoft.com/office/drawing/2014/main" id="{BB541137-9B85-A630-A1D3-D571D4F0321A}"/>
              </a:ext>
            </a:extLst>
          </p:cNvPr>
          <p:cNvSpPr>
            <a:spLocks/>
          </p:cNvSpPr>
          <p:nvPr/>
        </p:nvSpPr>
        <p:spPr>
          <a:xfrm>
            <a:off x="3719258" y="3461551"/>
            <a:ext cx="2092296" cy="80021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Standard markup</a:t>
            </a:r>
          </a:p>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Cost-plus</a:t>
            </a:r>
          </a:p>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Experience curve</a:t>
            </a:r>
          </a:p>
        </p:txBody>
      </p:sp>
      <p:sp>
        <p:nvSpPr>
          <p:cNvPr id="17" name="Rectangle 16">
            <a:extLst>
              <a:ext uri="{FF2B5EF4-FFF2-40B4-BE49-F238E27FC236}">
                <a16:creationId xmlns:a16="http://schemas.microsoft.com/office/drawing/2014/main" id="{B9A8C1AC-1859-AD1B-1DED-7DD642C1AD64}"/>
              </a:ext>
            </a:extLst>
          </p:cNvPr>
          <p:cNvSpPr>
            <a:spLocks/>
          </p:cNvSpPr>
          <p:nvPr/>
        </p:nvSpPr>
        <p:spPr>
          <a:xfrm>
            <a:off x="6380447" y="3461551"/>
            <a:ext cx="2092296" cy="10156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Target profit</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Target return on sales</a:t>
            </a:r>
          </a:p>
          <a:p>
            <a:pPr marL="168275" marR="0" lvl="0" indent="-168275" defTabSz="914400" rtl="0" eaLnBrk="1" fontAlgn="auto" latinLnBrk="0" hangingPunct="1">
              <a:lnSpc>
                <a:spcPct val="100000"/>
              </a:lnSpc>
              <a:spcAft>
                <a:spcPts val="600"/>
              </a:spcAft>
              <a:buClr>
                <a:schemeClr val="accent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rPr>
              <a:t>Target return on investment</a:t>
            </a:r>
          </a:p>
        </p:txBody>
      </p:sp>
      <p:sp>
        <p:nvSpPr>
          <p:cNvPr id="18" name="Rectangle 17">
            <a:extLst>
              <a:ext uri="{FF2B5EF4-FFF2-40B4-BE49-F238E27FC236}">
                <a16:creationId xmlns:a16="http://schemas.microsoft.com/office/drawing/2014/main" id="{B15758B0-46CD-09DE-A86E-B9F2708B0190}"/>
              </a:ext>
            </a:extLst>
          </p:cNvPr>
          <p:cNvSpPr>
            <a:spLocks/>
          </p:cNvSpPr>
          <p:nvPr/>
        </p:nvSpPr>
        <p:spPr>
          <a:xfrm>
            <a:off x="9041637" y="3461551"/>
            <a:ext cx="2092296" cy="10156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Customary</a:t>
            </a:r>
          </a:p>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Above, at, or below market</a:t>
            </a:r>
          </a:p>
          <a:p>
            <a:pPr marL="168275" indent="-168275">
              <a:spcAft>
                <a:spcPts val="600"/>
              </a:spcAft>
              <a:buClr>
                <a:schemeClr val="accent1"/>
              </a:buClr>
              <a:buFont typeface="Arial" panose="020B0604020202020204" pitchFamily="34" charset="0"/>
              <a:buChar char="•"/>
            </a:pPr>
            <a:r>
              <a:rPr lang="en-US" sz="1400" dirty="0">
                <a:solidFill>
                  <a:srgbClr val="000000"/>
                </a:solidFill>
                <a:latin typeface="Arial" panose="020B0604020202020204"/>
              </a:rPr>
              <a:t>Loss leader</a:t>
            </a:r>
          </a:p>
        </p:txBody>
      </p:sp>
      <p:sp>
        <p:nvSpPr>
          <p:cNvPr id="19" name="Rectangle 18">
            <a:extLst>
              <a:ext uri="{FF2B5EF4-FFF2-40B4-BE49-F238E27FC236}">
                <a16:creationId xmlns:a16="http://schemas.microsoft.com/office/drawing/2014/main" id="{83773F9D-CA0B-306B-6BED-D2A098EC4F9D}"/>
              </a:ext>
            </a:extLst>
          </p:cNvPr>
          <p:cNvSpPr>
            <a:spLocks/>
          </p:cNvSpPr>
          <p:nvPr/>
        </p:nvSpPr>
        <p:spPr>
          <a:xfrm>
            <a:off x="971388" y="2775579"/>
            <a:ext cx="2265656" cy="61555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spAutoFit/>
          </a:body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Demand-oriented approaches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BBF827F8-6902-4282-941B-0F57B0E74F0A}"/>
              </a:ext>
            </a:extLst>
          </p:cNvPr>
          <p:cNvSpPr>
            <a:spLocks/>
          </p:cNvSpPr>
          <p:nvPr/>
        </p:nvSpPr>
        <p:spPr>
          <a:xfrm>
            <a:off x="3632577" y="2775579"/>
            <a:ext cx="2265656" cy="61555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spAutoFit/>
          </a:body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Cost-oriented </a:t>
            </a:r>
            <a:b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approaches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204E4885-97E5-3C0B-4D57-A30FA1203BB8}"/>
              </a:ext>
            </a:extLst>
          </p:cNvPr>
          <p:cNvSpPr>
            <a:spLocks/>
          </p:cNvSpPr>
          <p:nvPr/>
        </p:nvSpPr>
        <p:spPr>
          <a:xfrm>
            <a:off x="6293766" y="2775579"/>
            <a:ext cx="2265656" cy="61555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spAutoFit/>
          </a:body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Profit-oriented </a:t>
            </a:r>
            <a:b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b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approaches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22C9B3DC-5A31-A88B-1263-E8D9DEFCA98F}"/>
              </a:ext>
            </a:extLst>
          </p:cNvPr>
          <p:cNvSpPr>
            <a:spLocks/>
          </p:cNvSpPr>
          <p:nvPr/>
        </p:nvSpPr>
        <p:spPr>
          <a:xfrm>
            <a:off x="8954957" y="2775579"/>
            <a:ext cx="2265656" cy="615553"/>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spAutoFit/>
          </a:bodyP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mn-ea"/>
                <a:cs typeface="+mn-cs"/>
              </a:rPr>
              <a:t>Competition-oriented approaches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A6F6ECC8-9247-CD63-9CEC-6B4B79361AF1}"/>
              </a:ext>
            </a:extLst>
          </p:cNvPr>
          <p:cNvSpPr/>
          <p:nvPr/>
        </p:nvSpPr>
        <p:spPr>
          <a:xfrm>
            <a:off x="843151" y="2668378"/>
            <a:ext cx="2480572" cy="3292121"/>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 name="Rectangle 9">
            <a:extLst>
              <a:ext uri="{FF2B5EF4-FFF2-40B4-BE49-F238E27FC236}">
                <a16:creationId xmlns:a16="http://schemas.microsoft.com/office/drawing/2014/main" id="{58AE1627-DD60-23EE-CB51-010A326C67B3}"/>
              </a:ext>
            </a:extLst>
          </p:cNvPr>
          <p:cNvSpPr>
            <a:spLocks/>
          </p:cNvSpPr>
          <p:nvPr/>
        </p:nvSpPr>
        <p:spPr>
          <a:xfrm>
            <a:off x="4963171" y="1793607"/>
            <a:ext cx="2265656" cy="440121"/>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spAutoFit/>
          </a:bodyPr>
          <a:lstStyle/>
          <a:p>
            <a:pPr marL="0" marR="0" lvl="0" indent="0" algn="ctr" defTabSz="914400" rtl="0" eaLnBrk="1" fontAlgn="auto" latinLnBrk="0" hangingPunct="1">
              <a:lnSpc>
                <a:spcPct val="100000"/>
              </a:lnSpc>
              <a:spcBef>
                <a:spcPts val="200"/>
              </a:spcBef>
              <a:spcAft>
                <a:spcPts val="200"/>
              </a:spcAft>
              <a:buClrTx/>
              <a:buSzTx/>
              <a:buFontTx/>
              <a:buNone/>
              <a:tabLst/>
              <a:defRPr/>
            </a:pPr>
            <a:r>
              <a:rPr lang="en-US" sz="1400" b="1" dirty="0">
                <a:solidFill>
                  <a:srgbClr val="000000"/>
                </a:solidFill>
                <a:latin typeface="Arial" panose="020B0604020202020204"/>
              </a:rPr>
              <a:t>Pricing models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10788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We will use a combination of penetration pricing and odd-even pricing to drive demand for our product</a:t>
            </a:r>
          </a:p>
        </p:txBody>
      </p:sp>
      <p:sp>
        <p:nvSpPr>
          <p:cNvPr id="7" name="Rectangle 6">
            <a:extLst>
              <a:ext uri="{FF2B5EF4-FFF2-40B4-BE49-F238E27FC236}">
                <a16:creationId xmlns:a16="http://schemas.microsoft.com/office/drawing/2014/main" id="{F199D685-B7DA-1874-C270-109CAFAB3CDF}"/>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29" name="Straight Connector 28">
            <a:extLst>
              <a:ext uri="{FF2B5EF4-FFF2-40B4-BE49-F238E27FC236}">
                <a16:creationId xmlns:a16="http://schemas.microsoft.com/office/drawing/2014/main" id="{4EEE917C-80F7-1210-2722-9F42886B5F5E}"/>
              </a:ext>
            </a:extLst>
          </p:cNvPr>
          <p:cNvCxnSpPr>
            <a:cxnSpLocks/>
          </p:cNvCxnSpPr>
          <p:nvPr/>
        </p:nvCxnSpPr>
        <p:spPr>
          <a:xfrm>
            <a:off x="629844" y="2605236"/>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0A73F5-3F2B-FE59-CE3B-F4B6258527FD}"/>
              </a:ext>
            </a:extLst>
          </p:cNvPr>
          <p:cNvCxnSpPr>
            <a:cxnSpLocks/>
          </p:cNvCxnSpPr>
          <p:nvPr/>
        </p:nvCxnSpPr>
        <p:spPr>
          <a:xfrm>
            <a:off x="629844" y="3102233"/>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508AB0-DB71-7743-D8FC-52831311F10B}"/>
              </a:ext>
            </a:extLst>
          </p:cNvPr>
          <p:cNvCxnSpPr>
            <a:cxnSpLocks/>
          </p:cNvCxnSpPr>
          <p:nvPr/>
        </p:nvCxnSpPr>
        <p:spPr>
          <a:xfrm>
            <a:off x="629844" y="3599231"/>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59A8B4-F897-0A2F-847D-DCDB7B21F2FA}"/>
              </a:ext>
            </a:extLst>
          </p:cNvPr>
          <p:cNvCxnSpPr>
            <a:cxnSpLocks/>
          </p:cNvCxnSpPr>
          <p:nvPr/>
        </p:nvCxnSpPr>
        <p:spPr>
          <a:xfrm>
            <a:off x="629844" y="4096228"/>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DF0A7A7-AC9E-5BF9-7E5D-0DB862176252}"/>
              </a:ext>
            </a:extLst>
          </p:cNvPr>
          <p:cNvCxnSpPr>
            <a:cxnSpLocks/>
          </p:cNvCxnSpPr>
          <p:nvPr/>
        </p:nvCxnSpPr>
        <p:spPr>
          <a:xfrm>
            <a:off x="629844" y="4593225"/>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1E1301-9015-5EE8-FFB7-09C692660801}"/>
              </a:ext>
            </a:extLst>
          </p:cNvPr>
          <p:cNvCxnSpPr>
            <a:cxnSpLocks/>
          </p:cNvCxnSpPr>
          <p:nvPr/>
        </p:nvCxnSpPr>
        <p:spPr>
          <a:xfrm>
            <a:off x="629844" y="5090223"/>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959430FB-AFDF-466B-BBAD-EF17FCB6BFE4}"/>
              </a:ext>
            </a:extLst>
          </p:cNvPr>
          <p:cNvGrpSpPr/>
          <p:nvPr/>
        </p:nvGrpSpPr>
        <p:grpSpPr>
          <a:xfrm>
            <a:off x="629844" y="1635621"/>
            <a:ext cx="1978413" cy="4396330"/>
            <a:chOff x="629844" y="1635621"/>
            <a:chExt cx="3012881" cy="4396330"/>
          </a:xfrm>
        </p:grpSpPr>
        <p:grpSp>
          <p:nvGrpSpPr>
            <p:cNvPr id="11" name="Group 10">
              <a:extLst>
                <a:ext uri="{FF2B5EF4-FFF2-40B4-BE49-F238E27FC236}">
                  <a16:creationId xmlns:a16="http://schemas.microsoft.com/office/drawing/2014/main" id="{76E96449-FE1A-852A-161E-CD03080B5C93}"/>
                </a:ext>
              </a:extLst>
            </p:cNvPr>
            <p:cNvGrpSpPr/>
            <p:nvPr/>
          </p:nvGrpSpPr>
          <p:grpSpPr>
            <a:xfrm>
              <a:off x="633543" y="1635621"/>
              <a:ext cx="3009182" cy="390875"/>
              <a:chOff x="2294355" y="1624719"/>
              <a:chExt cx="9303802" cy="390875"/>
            </a:xfrm>
          </p:grpSpPr>
          <p:sp>
            <p:nvSpPr>
              <p:cNvPr id="12" name="Rectangle 11">
                <a:extLst>
                  <a:ext uri="{FF2B5EF4-FFF2-40B4-BE49-F238E27FC236}">
                    <a16:creationId xmlns:a16="http://schemas.microsoft.com/office/drawing/2014/main" id="{91DDDF7A-3286-39FC-E47D-ECE268024FF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Pricing model</a:t>
                </a:r>
              </a:p>
            </p:txBody>
          </p:sp>
          <p:cxnSp>
            <p:nvCxnSpPr>
              <p:cNvPr id="13" name="Straight Connector 12">
                <a:extLst>
                  <a:ext uri="{FF2B5EF4-FFF2-40B4-BE49-F238E27FC236}">
                    <a16:creationId xmlns:a16="http://schemas.microsoft.com/office/drawing/2014/main" id="{F4B450CF-6495-A034-1F6A-11FE8FF10F6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4A1689A-1B88-A92E-889A-EEE16E361A3C}"/>
                </a:ext>
              </a:extLst>
            </p:cNvPr>
            <p:cNvSpPr/>
            <p:nvPr/>
          </p:nvSpPr>
          <p:spPr>
            <a:xfrm>
              <a:off x="629845" y="2157063"/>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Skimming</a:t>
              </a:r>
            </a:p>
          </p:txBody>
        </p:sp>
        <p:sp>
          <p:nvSpPr>
            <p:cNvPr id="15" name="Rectangle 14">
              <a:extLst>
                <a:ext uri="{FF2B5EF4-FFF2-40B4-BE49-F238E27FC236}">
                  <a16:creationId xmlns:a16="http://schemas.microsoft.com/office/drawing/2014/main" id="{341D3DD1-4096-F95A-C0D7-3A6D6E85C82E}"/>
                </a:ext>
              </a:extLst>
            </p:cNvPr>
            <p:cNvSpPr/>
            <p:nvPr/>
          </p:nvSpPr>
          <p:spPr>
            <a:xfrm>
              <a:off x="629845" y="2654060"/>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Penetration</a:t>
              </a:r>
            </a:p>
          </p:txBody>
        </p:sp>
        <p:sp>
          <p:nvSpPr>
            <p:cNvPr id="16" name="Rectangle 15">
              <a:extLst>
                <a:ext uri="{FF2B5EF4-FFF2-40B4-BE49-F238E27FC236}">
                  <a16:creationId xmlns:a16="http://schemas.microsoft.com/office/drawing/2014/main" id="{2D505BC2-1089-D311-081B-DDDF95011CC4}"/>
                </a:ext>
              </a:extLst>
            </p:cNvPr>
            <p:cNvSpPr/>
            <p:nvPr/>
          </p:nvSpPr>
          <p:spPr>
            <a:xfrm>
              <a:off x="629845" y="3151058"/>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Prestige</a:t>
              </a:r>
            </a:p>
          </p:txBody>
        </p:sp>
        <p:sp>
          <p:nvSpPr>
            <p:cNvPr id="17" name="Rectangle 16">
              <a:extLst>
                <a:ext uri="{FF2B5EF4-FFF2-40B4-BE49-F238E27FC236}">
                  <a16:creationId xmlns:a16="http://schemas.microsoft.com/office/drawing/2014/main" id="{F3165F32-CDEF-D24D-2428-52979C79BF24}"/>
                </a:ext>
              </a:extLst>
            </p:cNvPr>
            <p:cNvSpPr/>
            <p:nvPr/>
          </p:nvSpPr>
          <p:spPr>
            <a:xfrm>
              <a:off x="629845" y="3648055"/>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Price lining</a:t>
              </a:r>
            </a:p>
          </p:txBody>
        </p:sp>
        <p:sp>
          <p:nvSpPr>
            <p:cNvPr id="18" name="Rectangle 17">
              <a:extLst>
                <a:ext uri="{FF2B5EF4-FFF2-40B4-BE49-F238E27FC236}">
                  <a16:creationId xmlns:a16="http://schemas.microsoft.com/office/drawing/2014/main" id="{FA1254EE-2EF0-2DA6-99B1-7EC8C64C740F}"/>
                </a:ext>
              </a:extLst>
            </p:cNvPr>
            <p:cNvSpPr/>
            <p:nvPr/>
          </p:nvSpPr>
          <p:spPr>
            <a:xfrm>
              <a:off x="629845" y="4145053"/>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Odd even</a:t>
              </a:r>
            </a:p>
          </p:txBody>
        </p:sp>
        <p:sp>
          <p:nvSpPr>
            <p:cNvPr id="19" name="Rectangle 18">
              <a:extLst>
                <a:ext uri="{FF2B5EF4-FFF2-40B4-BE49-F238E27FC236}">
                  <a16:creationId xmlns:a16="http://schemas.microsoft.com/office/drawing/2014/main" id="{1EE46BD0-B691-C76D-C1F9-7F49606C310D}"/>
                </a:ext>
              </a:extLst>
            </p:cNvPr>
            <p:cNvSpPr/>
            <p:nvPr/>
          </p:nvSpPr>
          <p:spPr>
            <a:xfrm>
              <a:off x="629845" y="4642050"/>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Target</a:t>
              </a:r>
            </a:p>
          </p:txBody>
        </p:sp>
        <p:sp>
          <p:nvSpPr>
            <p:cNvPr id="20" name="Rectangle 19">
              <a:extLst>
                <a:ext uri="{FF2B5EF4-FFF2-40B4-BE49-F238E27FC236}">
                  <a16:creationId xmlns:a16="http://schemas.microsoft.com/office/drawing/2014/main" id="{EB588F00-BF3E-0F85-C020-1CBA3936F3CA}"/>
                </a:ext>
              </a:extLst>
            </p:cNvPr>
            <p:cNvSpPr/>
            <p:nvPr/>
          </p:nvSpPr>
          <p:spPr>
            <a:xfrm>
              <a:off x="629845" y="5139050"/>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Bundle</a:t>
              </a:r>
            </a:p>
          </p:txBody>
        </p:sp>
        <p:sp>
          <p:nvSpPr>
            <p:cNvPr id="47" name="Rectangle 46">
              <a:extLst>
                <a:ext uri="{FF2B5EF4-FFF2-40B4-BE49-F238E27FC236}">
                  <a16:creationId xmlns:a16="http://schemas.microsoft.com/office/drawing/2014/main" id="{4148F974-7EBD-45C4-DBC5-B43EF18D8F9D}"/>
                </a:ext>
              </a:extLst>
            </p:cNvPr>
            <p:cNvSpPr/>
            <p:nvPr/>
          </p:nvSpPr>
          <p:spPr>
            <a:xfrm>
              <a:off x="629844" y="5632603"/>
              <a:ext cx="2956229"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Yield Management</a:t>
              </a:r>
            </a:p>
          </p:txBody>
        </p:sp>
      </p:grpSp>
      <p:grpSp>
        <p:nvGrpSpPr>
          <p:cNvPr id="53" name="Group 52">
            <a:extLst>
              <a:ext uri="{FF2B5EF4-FFF2-40B4-BE49-F238E27FC236}">
                <a16:creationId xmlns:a16="http://schemas.microsoft.com/office/drawing/2014/main" id="{482F184B-BE0D-0D5A-BE9A-7ADACEDB3D54}"/>
              </a:ext>
            </a:extLst>
          </p:cNvPr>
          <p:cNvGrpSpPr/>
          <p:nvPr/>
        </p:nvGrpSpPr>
        <p:grpSpPr>
          <a:xfrm>
            <a:off x="2779173" y="1635620"/>
            <a:ext cx="6422378" cy="4396330"/>
            <a:chOff x="2779173" y="1635620"/>
            <a:chExt cx="5449399" cy="4396330"/>
          </a:xfrm>
        </p:grpSpPr>
        <p:grpSp>
          <p:nvGrpSpPr>
            <p:cNvPr id="8" name="Group 7">
              <a:extLst>
                <a:ext uri="{FF2B5EF4-FFF2-40B4-BE49-F238E27FC236}">
                  <a16:creationId xmlns:a16="http://schemas.microsoft.com/office/drawing/2014/main" id="{A14E7FEB-DD75-321D-0D56-B229B671BAB4}"/>
                </a:ext>
              </a:extLst>
            </p:cNvPr>
            <p:cNvGrpSpPr/>
            <p:nvPr/>
          </p:nvGrpSpPr>
          <p:grpSpPr>
            <a:xfrm>
              <a:off x="2779175" y="1635620"/>
              <a:ext cx="5449397" cy="390875"/>
              <a:chOff x="2294355" y="1624719"/>
              <a:chExt cx="9303802" cy="390875"/>
            </a:xfrm>
          </p:grpSpPr>
          <p:sp>
            <p:nvSpPr>
              <p:cNvPr id="9" name="Rectangle 8">
                <a:extLst>
                  <a:ext uri="{FF2B5EF4-FFF2-40B4-BE49-F238E27FC236}">
                    <a16:creationId xmlns:a16="http://schemas.microsoft.com/office/drawing/2014/main" id="{2CC7F2F1-0BB6-BB88-9330-B208FA8F76E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0" name="Straight Connector 9">
                <a:extLst>
                  <a:ext uri="{FF2B5EF4-FFF2-40B4-BE49-F238E27FC236}">
                    <a16:creationId xmlns:a16="http://schemas.microsoft.com/office/drawing/2014/main" id="{733BAEEB-FB6E-37C8-1F6C-FE21A3EEB94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E5BA07D-CDED-6A4D-5D3E-EFB7489AA454}"/>
                </a:ext>
              </a:extLst>
            </p:cNvPr>
            <p:cNvSpPr/>
            <p:nvPr/>
          </p:nvSpPr>
          <p:spPr>
            <a:xfrm>
              <a:off x="2779174" y="2157062"/>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a high price initially, then lower over time</a:t>
              </a:r>
            </a:p>
          </p:txBody>
        </p:sp>
        <p:sp>
          <p:nvSpPr>
            <p:cNvPr id="22" name="Rectangle 21">
              <a:extLst>
                <a:ext uri="{FF2B5EF4-FFF2-40B4-BE49-F238E27FC236}">
                  <a16:creationId xmlns:a16="http://schemas.microsoft.com/office/drawing/2014/main" id="{4770C285-5598-F240-6FE8-2C832C2BA3D6}"/>
                </a:ext>
              </a:extLst>
            </p:cNvPr>
            <p:cNvSpPr/>
            <p:nvPr/>
          </p:nvSpPr>
          <p:spPr>
            <a:xfrm>
              <a:off x="2779174" y="2654060"/>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a low price initially, then increase over time</a:t>
              </a:r>
            </a:p>
          </p:txBody>
        </p:sp>
        <p:sp>
          <p:nvSpPr>
            <p:cNvPr id="23" name="Rectangle 22">
              <a:extLst>
                <a:ext uri="{FF2B5EF4-FFF2-40B4-BE49-F238E27FC236}">
                  <a16:creationId xmlns:a16="http://schemas.microsoft.com/office/drawing/2014/main" id="{1303D30F-8BF3-DE88-6556-D2393B36A581}"/>
                </a:ext>
              </a:extLst>
            </p:cNvPr>
            <p:cNvSpPr/>
            <p:nvPr/>
          </p:nvSpPr>
          <p:spPr>
            <a:xfrm>
              <a:off x="2779174" y="3151058"/>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a high price to imply quality and exclusivity</a:t>
              </a:r>
            </a:p>
          </p:txBody>
        </p:sp>
        <p:sp>
          <p:nvSpPr>
            <p:cNvPr id="24" name="Rectangle 23">
              <a:extLst>
                <a:ext uri="{FF2B5EF4-FFF2-40B4-BE49-F238E27FC236}">
                  <a16:creationId xmlns:a16="http://schemas.microsoft.com/office/drawing/2014/main" id="{E42E7771-297F-6A58-BE99-4C0BAA89EE0A}"/>
                </a:ext>
              </a:extLst>
            </p:cNvPr>
            <p:cNvSpPr/>
            <p:nvPr/>
          </p:nvSpPr>
          <p:spPr>
            <a:xfrm>
              <a:off x="2779174" y="3648056"/>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Release multiple versions and set price based on features</a:t>
              </a:r>
            </a:p>
          </p:txBody>
        </p:sp>
        <p:sp>
          <p:nvSpPr>
            <p:cNvPr id="25" name="Rectangle 24">
              <a:extLst>
                <a:ext uri="{FF2B5EF4-FFF2-40B4-BE49-F238E27FC236}">
                  <a16:creationId xmlns:a16="http://schemas.microsoft.com/office/drawing/2014/main" id="{6BEC5723-9028-59F4-3ED1-7F2980E32672}"/>
                </a:ext>
              </a:extLst>
            </p:cNvPr>
            <p:cNvSpPr/>
            <p:nvPr/>
          </p:nvSpPr>
          <p:spPr>
            <a:xfrm>
              <a:off x="2779174" y="4145054"/>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Use numeric values (e.g. $X.99) to imply value for money</a:t>
              </a:r>
            </a:p>
          </p:txBody>
        </p:sp>
        <p:sp>
          <p:nvSpPr>
            <p:cNvPr id="26" name="Rectangle 25">
              <a:extLst>
                <a:ext uri="{FF2B5EF4-FFF2-40B4-BE49-F238E27FC236}">
                  <a16:creationId xmlns:a16="http://schemas.microsoft.com/office/drawing/2014/main" id="{D83DE558-5913-06EF-2376-652D4F5F6DF1}"/>
                </a:ext>
              </a:extLst>
            </p:cNvPr>
            <p:cNvSpPr/>
            <p:nvPr/>
          </p:nvSpPr>
          <p:spPr>
            <a:xfrm>
              <a:off x="2779174" y="4642051"/>
              <a:ext cx="5449398"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Identify market price and set margin to achieve revenue goal</a:t>
              </a:r>
            </a:p>
          </p:txBody>
        </p:sp>
        <p:sp>
          <p:nvSpPr>
            <p:cNvPr id="27" name="Rectangle 26">
              <a:extLst>
                <a:ext uri="{FF2B5EF4-FFF2-40B4-BE49-F238E27FC236}">
                  <a16:creationId xmlns:a16="http://schemas.microsoft.com/office/drawing/2014/main" id="{3BC3B09C-E3FC-6B8F-D7EF-ED1B793D597F}"/>
                </a:ext>
              </a:extLst>
            </p:cNvPr>
            <p:cNvSpPr/>
            <p:nvPr/>
          </p:nvSpPr>
          <p:spPr>
            <a:xfrm>
              <a:off x="2779174" y="5139049"/>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Group multiple products together and sell at a single price</a:t>
              </a:r>
            </a:p>
          </p:txBody>
        </p:sp>
        <p:sp>
          <p:nvSpPr>
            <p:cNvPr id="48" name="Rectangle 47">
              <a:extLst>
                <a:ext uri="{FF2B5EF4-FFF2-40B4-BE49-F238E27FC236}">
                  <a16:creationId xmlns:a16="http://schemas.microsoft.com/office/drawing/2014/main" id="{81455E07-D803-2A3B-BEEC-912192BC8418}"/>
                </a:ext>
              </a:extLst>
            </p:cNvPr>
            <p:cNvSpPr/>
            <p:nvPr/>
          </p:nvSpPr>
          <p:spPr>
            <a:xfrm>
              <a:off x="2779173" y="5632602"/>
              <a:ext cx="5353502"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Use variable price based on remaining supply of a product</a:t>
              </a:r>
            </a:p>
          </p:txBody>
        </p:sp>
      </p:grpSp>
      <p:cxnSp>
        <p:nvCxnSpPr>
          <p:cNvPr id="49" name="Straight Connector 48">
            <a:extLst>
              <a:ext uri="{FF2B5EF4-FFF2-40B4-BE49-F238E27FC236}">
                <a16:creationId xmlns:a16="http://schemas.microsoft.com/office/drawing/2014/main" id="{531D9C08-D1F6-0F7F-BF39-C075604589BB}"/>
              </a:ext>
            </a:extLst>
          </p:cNvPr>
          <p:cNvCxnSpPr>
            <a:cxnSpLocks/>
          </p:cNvCxnSpPr>
          <p:nvPr/>
        </p:nvCxnSpPr>
        <p:spPr>
          <a:xfrm>
            <a:off x="629843" y="5583775"/>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BD9CB6D-42AC-A471-1285-D6D3D016C5A7}"/>
              </a:ext>
            </a:extLst>
          </p:cNvPr>
          <p:cNvGrpSpPr/>
          <p:nvPr/>
        </p:nvGrpSpPr>
        <p:grpSpPr>
          <a:xfrm>
            <a:off x="9412827" y="1635620"/>
            <a:ext cx="2146754" cy="390875"/>
            <a:chOff x="2294355" y="1624719"/>
            <a:chExt cx="9303802" cy="390875"/>
          </a:xfrm>
        </p:grpSpPr>
        <p:sp>
          <p:nvSpPr>
            <p:cNvPr id="36" name="Rectangle 35">
              <a:extLst>
                <a:ext uri="{FF2B5EF4-FFF2-40B4-BE49-F238E27FC236}">
                  <a16:creationId xmlns:a16="http://schemas.microsoft.com/office/drawing/2014/main" id="{193DC951-5A7C-BA97-0305-0F0F97DC9E92}"/>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Suitability</a:t>
              </a:r>
            </a:p>
          </p:txBody>
        </p:sp>
        <p:cxnSp>
          <p:nvCxnSpPr>
            <p:cNvPr id="37" name="Straight Connector 36">
              <a:extLst>
                <a:ext uri="{FF2B5EF4-FFF2-40B4-BE49-F238E27FC236}">
                  <a16:creationId xmlns:a16="http://schemas.microsoft.com/office/drawing/2014/main" id="{A4FF09AB-9F2F-A230-E3C5-B3874ADC3956}"/>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D14A822D-9B25-1211-AE96-CC3D401AEEC5}"/>
              </a:ext>
            </a:extLst>
          </p:cNvPr>
          <p:cNvSpPr/>
          <p:nvPr/>
        </p:nvSpPr>
        <p:spPr>
          <a:xfrm>
            <a:off x="9412825" y="2157062"/>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a:t>
            </a:r>
          </a:p>
        </p:txBody>
      </p:sp>
      <p:sp>
        <p:nvSpPr>
          <p:cNvPr id="39" name="Rectangle 38">
            <a:extLst>
              <a:ext uri="{FF2B5EF4-FFF2-40B4-BE49-F238E27FC236}">
                <a16:creationId xmlns:a16="http://schemas.microsoft.com/office/drawing/2014/main" id="{E9F39939-6499-C1B3-A11E-89AE44FAD9B8}"/>
              </a:ext>
            </a:extLst>
          </p:cNvPr>
          <p:cNvSpPr/>
          <p:nvPr/>
        </p:nvSpPr>
        <p:spPr>
          <a:xfrm>
            <a:off x="9412825" y="2654060"/>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B050"/>
                </a:solidFill>
              </a:rPr>
              <a:t>High</a:t>
            </a:r>
          </a:p>
        </p:txBody>
      </p:sp>
      <p:sp>
        <p:nvSpPr>
          <p:cNvPr id="40" name="Rectangle 39">
            <a:extLst>
              <a:ext uri="{FF2B5EF4-FFF2-40B4-BE49-F238E27FC236}">
                <a16:creationId xmlns:a16="http://schemas.microsoft.com/office/drawing/2014/main" id="{9092E13F-086E-C058-4EAA-8D9846DB4A43}"/>
              </a:ext>
            </a:extLst>
          </p:cNvPr>
          <p:cNvSpPr/>
          <p:nvPr/>
        </p:nvSpPr>
        <p:spPr>
          <a:xfrm>
            <a:off x="9412825" y="3151058"/>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a:t>
            </a:r>
          </a:p>
        </p:txBody>
      </p:sp>
      <p:sp>
        <p:nvSpPr>
          <p:cNvPr id="41" name="Rectangle 40">
            <a:extLst>
              <a:ext uri="{FF2B5EF4-FFF2-40B4-BE49-F238E27FC236}">
                <a16:creationId xmlns:a16="http://schemas.microsoft.com/office/drawing/2014/main" id="{06691D72-F3E2-58AB-A9BB-01FBDED385CC}"/>
              </a:ext>
            </a:extLst>
          </p:cNvPr>
          <p:cNvSpPr/>
          <p:nvPr/>
        </p:nvSpPr>
        <p:spPr>
          <a:xfrm>
            <a:off x="9412825" y="3648056"/>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a:t>
            </a:r>
          </a:p>
        </p:txBody>
      </p:sp>
      <p:sp>
        <p:nvSpPr>
          <p:cNvPr id="42" name="Rectangle 41">
            <a:extLst>
              <a:ext uri="{FF2B5EF4-FFF2-40B4-BE49-F238E27FC236}">
                <a16:creationId xmlns:a16="http://schemas.microsoft.com/office/drawing/2014/main" id="{B75F685A-6D88-EBFD-493D-23B2CB0254C3}"/>
              </a:ext>
            </a:extLst>
          </p:cNvPr>
          <p:cNvSpPr/>
          <p:nvPr/>
        </p:nvSpPr>
        <p:spPr>
          <a:xfrm>
            <a:off x="9412825" y="4145054"/>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00B050"/>
                </a:solidFill>
              </a:rPr>
              <a:t>High</a:t>
            </a:r>
          </a:p>
        </p:txBody>
      </p:sp>
      <p:sp>
        <p:nvSpPr>
          <p:cNvPr id="43" name="Rectangle 42">
            <a:extLst>
              <a:ext uri="{FF2B5EF4-FFF2-40B4-BE49-F238E27FC236}">
                <a16:creationId xmlns:a16="http://schemas.microsoft.com/office/drawing/2014/main" id="{EB3B4C26-685C-EC80-1131-877C082A262B}"/>
              </a:ext>
            </a:extLst>
          </p:cNvPr>
          <p:cNvSpPr/>
          <p:nvPr/>
        </p:nvSpPr>
        <p:spPr>
          <a:xfrm>
            <a:off x="9412825" y="4642051"/>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a:t>
            </a:r>
          </a:p>
        </p:txBody>
      </p:sp>
      <p:sp>
        <p:nvSpPr>
          <p:cNvPr id="44" name="Rectangle 43">
            <a:extLst>
              <a:ext uri="{FF2B5EF4-FFF2-40B4-BE49-F238E27FC236}">
                <a16:creationId xmlns:a16="http://schemas.microsoft.com/office/drawing/2014/main" id="{32AD08CE-E68D-91BF-2D3D-BDC24A5C7D2C}"/>
              </a:ext>
            </a:extLst>
          </p:cNvPr>
          <p:cNvSpPr/>
          <p:nvPr/>
        </p:nvSpPr>
        <p:spPr>
          <a:xfrm>
            <a:off x="9412825" y="5139049"/>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FF9F29"/>
                </a:solidFill>
              </a:rPr>
              <a:t>Medium</a:t>
            </a:r>
          </a:p>
        </p:txBody>
      </p:sp>
      <p:sp>
        <p:nvSpPr>
          <p:cNvPr id="50" name="Rectangle 49">
            <a:extLst>
              <a:ext uri="{FF2B5EF4-FFF2-40B4-BE49-F238E27FC236}">
                <a16:creationId xmlns:a16="http://schemas.microsoft.com/office/drawing/2014/main" id="{EB6EA5A7-D0B7-7A1C-AF3F-AF2EBDF755BF}"/>
              </a:ext>
            </a:extLst>
          </p:cNvPr>
          <p:cNvSpPr/>
          <p:nvPr/>
        </p:nvSpPr>
        <p:spPr>
          <a:xfrm>
            <a:off x="9412824" y="5632602"/>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a:t>
            </a:r>
          </a:p>
        </p:txBody>
      </p:sp>
    </p:spTree>
    <p:extLst>
      <p:ext uri="{BB962C8B-B14F-4D97-AF65-F5344CB8AC3E}">
        <p14:creationId xmlns:p14="http://schemas.microsoft.com/office/powerpoint/2010/main" val="1054897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Alternative: </a:t>
            </a:r>
            <a:r>
              <a:rPr lang="en-US" dirty="0"/>
              <a:t>Cost-oriented pricing models</a:t>
            </a:r>
            <a:r>
              <a:rPr lang="en-US" i="1" dirty="0"/>
              <a:t> </a:t>
            </a:r>
          </a:p>
        </p:txBody>
      </p:sp>
      <p:sp>
        <p:nvSpPr>
          <p:cNvPr id="7" name="Rectangle 6">
            <a:extLst>
              <a:ext uri="{FF2B5EF4-FFF2-40B4-BE49-F238E27FC236}">
                <a16:creationId xmlns:a16="http://schemas.microsoft.com/office/drawing/2014/main" id="{F199D685-B7DA-1874-C270-109CAFAB3CDF}"/>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29" name="Straight Connector 28">
            <a:extLst>
              <a:ext uri="{FF2B5EF4-FFF2-40B4-BE49-F238E27FC236}">
                <a16:creationId xmlns:a16="http://schemas.microsoft.com/office/drawing/2014/main" id="{4EEE917C-80F7-1210-2722-9F42886B5F5E}"/>
              </a:ext>
            </a:extLst>
          </p:cNvPr>
          <p:cNvCxnSpPr>
            <a:cxnSpLocks/>
          </p:cNvCxnSpPr>
          <p:nvPr/>
        </p:nvCxnSpPr>
        <p:spPr>
          <a:xfrm>
            <a:off x="629844" y="2605236"/>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0A73F5-3F2B-FE59-CE3B-F4B6258527FD}"/>
              </a:ext>
            </a:extLst>
          </p:cNvPr>
          <p:cNvCxnSpPr>
            <a:cxnSpLocks/>
          </p:cNvCxnSpPr>
          <p:nvPr/>
        </p:nvCxnSpPr>
        <p:spPr>
          <a:xfrm>
            <a:off x="629844" y="3102233"/>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508AB0-DB71-7743-D8FC-52831311F10B}"/>
              </a:ext>
            </a:extLst>
          </p:cNvPr>
          <p:cNvCxnSpPr>
            <a:cxnSpLocks/>
          </p:cNvCxnSpPr>
          <p:nvPr/>
        </p:nvCxnSpPr>
        <p:spPr>
          <a:xfrm>
            <a:off x="629844" y="3599231"/>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6E96449-FE1A-852A-161E-CD03080B5C93}"/>
              </a:ext>
            </a:extLst>
          </p:cNvPr>
          <p:cNvGrpSpPr/>
          <p:nvPr/>
        </p:nvGrpSpPr>
        <p:grpSpPr>
          <a:xfrm>
            <a:off x="632273" y="1635621"/>
            <a:ext cx="1975984" cy="390875"/>
            <a:chOff x="2294355" y="1624719"/>
            <a:chExt cx="9303802" cy="390875"/>
          </a:xfrm>
        </p:grpSpPr>
        <p:sp>
          <p:nvSpPr>
            <p:cNvPr id="12" name="Rectangle 11">
              <a:extLst>
                <a:ext uri="{FF2B5EF4-FFF2-40B4-BE49-F238E27FC236}">
                  <a16:creationId xmlns:a16="http://schemas.microsoft.com/office/drawing/2014/main" id="{91DDDF7A-3286-39FC-E47D-ECE268024FF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Pricing model</a:t>
              </a:r>
            </a:p>
          </p:txBody>
        </p:sp>
        <p:cxnSp>
          <p:nvCxnSpPr>
            <p:cNvPr id="13" name="Straight Connector 12">
              <a:extLst>
                <a:ext uri="{FF2B5EF4-FFF2-40B4-BE49-F238E27FC236}">
                  <a16:creationId xmlns:a16="http://schemas.microsoft.com/office/drawing/2014/main" id="{F4B450CF-6495-A034-1F6A-11FE8FF10F6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4A1689A-1B88-A92E-889A-EEE16E361A3C}"/>
              </a:ext>
            </a:extLst>
          </p:cNvPr>
          <p:cNvSpPr/>
          <p:nvPr/>
        </p:nvSpPr>
        <p:spPr>
          <a:xfrm>
            <a:off x="629845" y="2157063"/>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Standard markup</a:t>
            </a:r>
          </a:p>
        </p:txBody>
      </p:sp>
      <p:sp>
        <p:nvSpPr>
          <p:cNvPr id="15" name="Rectangle 14">
            <a:extLst>
              <a:ext uri="{FF2B5EF4-FFF2-40B4-BE49-F238E27FC236}">
                <a16:creationId xmlns:a16="http://schemas.microsoft.com/office/drawing/2014/main" id="{341D3DD1-4096-F95A-C0D7-3A6D6E85C82E}"/>
              </a:ext>
            </a:extLst>
          </p:cNvPr>
          <p:cNvSpPr/>
          <p:nvPr/>
        </p:nvSpPr>
        <p:spPr>
          <a:xfrm>
            <a:off x="629845" y="2654060"/>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Cost-plus</a:t>
            </a:r>
          </a:p>
        </p:txBody>
      </p:sp>
      <p:sp>
        <p:nvSpPr>
          <p:cNvPr id="16" name="Rectangle 15">
            <a:extLst>
              <a:ext uri="{FF2B5EF4-FFF2-40B4-BE49-F238E27FC236}">
                <a16:creationId xmlns:a16="http://schemas.microsoft.com/office/drawing/2014/main" id="{2D505BC2-1089-D311-081B-DDDF95011CC4}"/>
              </a:ext>
            </a:extLst>
          </p:cNvPr>
          <p:cNvSpPr/>
          <p:nvPr/>
        </p:nvSpPr>
        <p:spPr>
          <a:xfrm>
            <a:off x="629845" y="3151058"/>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Experience curve</a:t>
            </a:r>
          </a:p>
        </p:txBody>
      </p:sp>
      <p:grpSp>
        <p:nvGrpSpPr>
          <p:cNvPr id="8" name="Group 7">
            <a:extLst>
              <a:ext uri="{FF2B5EF4-FFF2-40B4-BE49-F238E27FC236}">
                <a16:creationId xmlns:a16="http://schemas.microsoft.com/office/drawing/2014/main" id="{A14E7FEB-DD75-321D-0D56-B229B671BAB4}"/>
              </a:ext>
            </a:extLst>
          </p:cNvPr>
          <p:cNvGrpSpPr/>
          <p:nvPr/>
        </p:nvGrpSpPr>
        <p:grpSpPr>
          <a:xfrm>
            <a:off x="2779175" y="1635620"/>
            <a:ext cx="6422376" cy="390875"/>
            <a:chOff x="2294355" y="1624719"/>
            <a:chExt cx="9303802" cy="390875"/>
          </a:xfrm>
        </p:grpSpPr>
        <p:sp>
          <p:nvSpPr>
            <p:cNvPr id="9" name="Rectangle 8">
              <a:extLst>
                <a:ext uri="{FF2B5EF4-FFF2-40B4-BE49-F238E27FC236}">
                  <a16:creationId xmlns:a16="http://schemas.microsoft.com/office/drawing/2014/main" id="{2CC7F2F1-0BB6-BB88-9330-B208FA8F76E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0" name="Straight Connector 9">
              <a:extLst>
                <a:ext uri="{FF2B5EF4-FFF2-40B4-BE49-F238E27FC236}">
                  <a16:creationId xmlns:a16="http://schemas.microsoft.com/office/drawing/2014/main" id="{733BAEEB-FB6E-37C8-1F6C-FE21A3EEB94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E5BA07D-CDED-6A4D-5D3E-EFB7489AA454}"/>
              </a:ext>
            </a:extLst>
          </p:cNvPr>
          <p:cNvSpPr/>
          <p:nvPr/>
        </p:nvSpPr>
        <p:spPr>
          <a:xfrm>
            <a:off x="2779174" y="2157062"/>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cost and add a standard percentage markup to determine price</a:t>
            </a:r>
          </a:p>
        </p:txBody>
      </p:sp>
      <p:sp>
        <p:nvSpPr>
          <p:cNvPr id="22" name="Rectangle 21">
            <a:extLst>
              <a:ext uri="{FF2B5EF4-FFF2-40B4-BE49-F238E27FC236}">
                <a16:creationId xmlns:a16="http://schemas.microsoft.com/office/drawing/2014/main" id="{4770C285-5598-F240-6FE8-2C832C2BA3D6}"/>
              </a:ext>
            </a:extLst>
          </p:cNvPr>
          <p:cNvSpPr/>
          <p:nvPr/>
        </p:nvSpPr>
        <p:spPr>
          <a:xfrm>
            <a:off x="2779174" y="2654060"/>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cost and add a standard dollar-based markup to determine price</a:t>
            </a:r>
          </a:p>
        </p:txBody>
      </p:sp>
      <p:sp>
        <p:nvSpPr>
          <p:cNvPr id="23" name="Rectangle 22">
            <a:extLst>
              <a:ext uri="{FF2B5EF4-FFF2-40B4-BE49-F238E27FC236}">
                <a16:creationId xmlns:a16="http://schemas.microsoft.com/office/drawing/2014/main" id="{1303D30F-8BF3-DE88-6556-D2393B36A581}"/>
              </a:ext>
            </a:extLst>
          </p:cNvPr>
          <p:cNvSpPr/>
          <p:nvPr/>
        </p:nvSpPr>
        <p:spPr>
          <a:xfrm>
            <a:off x="2779174" y="3151058"/>
            <a:ext cx="6532094"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unit cost of a forecasted demand and add a markup to determine price</a:t>
            </a:r>
          </a:p>
        </p:txBody>
      </p:sp>
      <p:sp>
        <p:nvSpPr>
          <p:cNvPr id="36" name="Rectangle 35">
            <a:extLst>
              <a:ext uri="{FF2B5EF4-FFF2-40B4-BE49-F238E27FC236}">
                <a16:creationId xmlns:a16="http://schemas.microsoft.com/office/drawing/2014/main" id="{193DC951-5A7C-BA97-0305-0F0F97DC9E92}"/>
              </a:ext>
            </a:extLst>
          </p:cNvPr>
          <p:cNvSpPr/>
          <p:nvPr/>
        </p:nvSpPr>
        <p:spPr>
          <a:xfrm>
            <a:off x="9412827" y="1635620"/>
            <a:ext cx="2146754" cy="327077"/>
          </a:xfrm>
          <a:prstGeom prst="rect">
            <a:avLst/>
          </a:prstGeom>
        </p:spPr>
        <p:txBody>
          <a:bodyPr wrap="square">
            <a:spAutoFit/>
          </a:bodyPr>
          <a:lstStyle/>
          <a:p>
            <a:pPr>
              <a:lnSpc>
                <a:spcPct val="120000"/>
              </a:lnSpc>
              <a:buClr>
                <a:schemeClr val="accent1"/>
              </a:buClr>
            </a:pPr>
            <a:r>
              <a:rPr lang="en-US" sz="1400" b="1" dirty="0"/>
              <a:t>Suitability</a:t>
            </a:r>
          </a:p>
        </p:txBody>
      </p:sp>
      <p:cxnSp>
        <p:nvCxnSpPr>
          <p:cNvPr id="37" name="Straight Connector 36">
            <a:extLst>
              <a:ext uri="{FF2B5EF4-FFF2-40B4-BE49-F238E27FC236}">
                <a16:creationId xmlns:a16="http://schemas.microsoft.com/office/drawing/2014/main" id="{A4FF09AB-9F2F-A230-E3C5-B3874ADC3956}"/>
              </a:ext>
            </a:extLst>
          </p:cNvPr>
          <p:cNvCxnSpPr>
            <a:cxnSpLocks/>
          </p:cNvCxnSpPr>
          <p:nvPr/>
        </p:nvCxnSpPr>
        <p:spPr>
          <a:xfrm>
            <a:off x="9412827" y="2026495"/>
            <a:ext cx="21387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14A822D-9B25-1211-AE96-CC3D401AEEC5}"/>
              </a:ext>
            </a:extLst>
          </p:cNvPr>
          <p:cNvSpPr/>
          <p:nvPr/>
        </p:nvSpPr>
        <p:spPr>
          <a:xfrm>
            <a:off x="9412825" y="2157062"/>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39" name="Rectangle 38">
            <a:extLst>
              <a:ext uri="{FF2B5EF4-FFF2-40B4-BE49-F238E27FC236}">
                <a16:creationId xmlns:a16="http://schemas.microsoft.com/office/drawing/2014/main" id="{E9F39939-6499-C1B3-A11E-89AE44FAD9B8}"/>
              </a:ext>
            </a:extLst>
          </p:cNvPr>
          <p:cNvSpPr/>
          <p:nvPr/>
        </p:nvSpPr>
        <p:spPr>
          <a:xfrm>
            <a:off x="9412825" y="2654060"/>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40" name="Rectangle 39">
            <a:extLst>
              <a:ext uri="{FF2B5EF4-FFF2-40B4-BE49-F238E27FC236}">
                <a16:creationId xmlns:a16="http://schemas.microsoft.com/office/drawing/2014/main" id="{9092E13F-086E-C058-4EAA-8D9846DB4A43}"/>
              </a:ext>
            </a:extLst>
          </p:cNvPr>
          <p:cNvSpPr/>
          <p:nvPr/>
        </p:nvSpPr>
        <p:spPr>
          <a:xfrm>
            <a:off x="9412825" y="3151058"/>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Tree>
    <p:extLst>
      <p:ext uri="{BB962C8B-B14F-4D97-AF65-F5344CB8AC3E}">
        <p14:creationId xmlns:p14="http://schemas.microsoft.com/office/powerpoint/2010/main" val="2461904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Alternative: </a:t>
            </a:r>
            <a:r>
              <a:rPr lang="en-US" dirty="0"/>
              <a:t>Profit-oriented pricing models</a:t>
            </a:r>
            <a:r>
              <a:rPr lang="en-US" i="1" dirty="0"/>
              <a:t> </a:t>
            </a:r>
          </a:p>
        </p:txBody>
      </p:sp>
      <p:sp>
        <p:nvSpPr>
          <p:cNvPr id="7" name="Rectangle 6">
            <a:extLst>
              <a:ext uri="{FF2B5EF4-FFF2-40B4-BE49-F238E27FC236}">
                <a16:creationId xmlns:a16="http://schemas.microsoft.com/office/drawing/2014/main" id="{F199D685-B7DA-1874-C270-109CAFAB3CDF}"/>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29" name="Straight Connector 28">
            <a:extLst>
              <a:ext uri="{FF2B5EF4-FFF2-40B4-BE49-F238E27FC236}">
                <a16:creationId xmlns:a16="http://schemas.microsoft.com/office/drawing/2014/main" id="{4EEE917C-80F7-1210-2722-9F42886B5F5E}"/>
              </a:ext>
            </a:extLst>
          </p:cNvPr>
          <p:cNvCxnSpPr>
            <a:cxnSpLocks/>
          </p:cNvCxnSpPr>
          <p:nvPr/>
        </p:nvCxnSpPr>
        <p:spPr>
          <a:xfrm>
            <a:off x="629844" y="2605236"/>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0A73F5-3F2B-FE59-CE3B-F4B6258527FD}"/>
              </a:ext>
            </a:extLst>
          </p:cNvPr>
          <p:cNvCxnSpPr>
            <a:cxnSpLocks/>
          </p:cNvCxnSpPr>
          <p:nvPr/>
        </p:nvCxnSpPr>
        <p:spPr>
          <a:xfrm>
            <a:off x="629844" y="3102233"/>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508AB0-DB71-7743-D8FC-52831311F10B}"/>
              </a:ext>
            </a:extLst>
          </p:cNvPr>
          <p:cNvCxnSpPr>
            <a:cxnSpLocks/>
          </p:cNvCxnSpPr>
          <p:nvPr/>
        </p:nvCxnSpPr>
        <p:spPr>
          <a:xfrm>
            <a:off x="629844" y="3599231"/>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6E96449-FE1A-852A-161E-CD03080B5C93}"/>
              </a:ext>
            </a:extLst>
          </p:cNvPr>
          <p:cNvGrpSpPr/>
          <p:nvPr/>
        </p:nvGrpSpPr>
        <p:grpSpPr>
          <a:xfrm>
            <a:off x="632273" y="1635621"/>
            <a:ext cx="1975984" cy="390875"/>
            <a:chOff x="2294355" y="1624719"/>
            <a:chExt cx="9303802" cy="390875"/>
          </a:xfrm>
        </p:grpSpPr>
        <p:sp>
          <p:nvSpPr>
            <p:cNvPr id="12" name="Rectangle 11">
              <a:extLst>
                <a:ext uri="{FF2B5EF4-FFF2-40B4-BE49-F238E27FC236}">
                  <a16:creationId xmlns:a16="http://schemas.microsoft.com/office/drawing/2014/main" id="{91DDDF7A-3286-39FC-E47D-ECE268024FF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Pricing model</a:t>
              </a:r>
            </a:p>
          </p:txBody>
        </p:sp>
        <p:cxnSp>
          <p:nvCxnSpPr>
            <p:cNvPr id="13" name="Straight Connector 12">
              <a:extLst>
                <a:ext uri="{FF2B5EF4-FFF2-40B4-BE49-F238E27FC236}">
                  <a16:creationId xmlns:a16="http://schemas.microsoft.com/office/drawing/2014/main" id="{F4B450CF-6495-A034-1F6A-11FE8FF10F6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4A1689A-1B88-A92E-889A-EEE16E361A3C}"/>
              </a:ext>
            </a:extLst>
          </p:cNvPr>
          <p:cNvSpPr/>
          <p:nvPr/>
        </p:nvSpPr>
        <p:spPr>
          <a:xfrm>
            <a:off x="629845" y="2157063"/>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Target profit</a:t>
            </a:r>
          </a:p>
        </p:txBody>
      </p:sp>
      <p:sp>
        <p:nvSpPr>
          <p:cNvPr id="15" name="Rectangle 14">
            <a:extLst>
              <a:ext uri="{FF2B5EF4-FFF2-40B4-BE49-F238E27FC236}">
                <a16:creationId xmlns:a16="http://schemas.microsoft.com/office/drawing/2014/main" id="{341D3DD1-4096-F95A-C0D7-3A6D6E85C82E}"/>
              </a:ext>
            </a:extLst>
          </p:cNvPr>
          <p:cNvSpPr/>
          <p:nvPr/>
        </p:nvSpPr>
        <p:spPr>
          <a:xfrm>
            <a:off x="629845" y="2654060"/>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Target ROS</a:t>
            </a:r>
          </a:p>
        </p:txBody>
      </p:sp>
      <p:sp>
        <p:nvSpPr>
          <p:cNvPr id="16" name="Rectangle 15">
            <a:extLst>
              <a:ext uri="{FF2B5EF4-FFF2-40B4-BE49-F238E27FC236}">
                <a16:creationId xmlns:a16="http://schemas.microsoft.com/office/drawing/2014/main" id="{2D505BC2-1089-D311-081B-DDDF95011CC4}"/>
              </a:ext>
            </a:extLst>
          </p:cNvPr>
          <p:cNvSpPr/>
          <p:nvPr/>
        </p:nvSpPr>
        <p:spPr>
          <a:xfrm>
            <a:off x="629845" y="3151058"/>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Target ROI</a:t>
            </a:r>
          </a:p>
        </p:txBody>
      </p:sp>
      <p:grpSp>
        <p:nvGrpSpPr>
          <p:cNvPr id="8" name="Group 7">
            <a:extLst>
              <a:ext uri="{FF2B5EF4-FFF2-40B4-BE49-F238E27FC236}">
                <a16:creationId xmlns:a16="http://schemas.microsoft.com/office/drawing/2014/main" id="{A14E7FEB-DD75-321D-0D56-B229B671BAB4}"/>
              </a:ext>
            </a:extLst>
          </p:cNvPr>
          <p:cNvGrpSpPr/>
          <p:nvPr/>
        </p:nvGrpSpPr>
        <p:grpSpPr>
          <a:xfrm>
            <a:off x="2779175" y="1635620"/>
            <a:ext cx="6422376" cy="390875"/>
            <a:chOff x="2294355" y="1624719"/>
            <a:chExt cx="9303802" cy="390875"/>
          </a:xfrm>
        </p:grpSpPr>
        <p:sp>
          <p:nvSpPr>
            <p:cNvPr id="9" name="Rectangle 8">
              <a:extLst>
                <a:ext uri="{FF2B5EF4-FFF2-40B4-BE49-F238E27FC236}">
                  <a16:creationId xmlns:a16="http://schemas.microsoft.com/office/drawing/2014/main" id="{2CC7F2F1-0BB6-BB88-9330-B208FA8F76E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0" name="Straight Connector 9">
              <a:extLst>
                <a:ext uri="{FF2B5EF4-FFF2-40B4-BE49-F238E27FC236}">
                  <a16:creationId xmlns:a16="http://schemas.microsoft.com/office/drawing/2014/main" id="{733BAEEB-FB6E-37C8-1F6C-FE21A3EEB94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E5BA07D-CDED-6A4D-5D3E-EFB7489AA454}"/>
              </a:ext>
            </a:extLst>
          </p:cNvPr>
          <p:cNvSpPr/>
          <p:nvPr/>
        </p:nvSpPr>
        <p:spPr>
          <a:xfrm>
            <a:off x="2779174" y="2157062"/>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the price required to achieve a target profit in dollar terms</a:t>
            </a:r>
          </a:p>
        </p:txBody>
      </p:sp>
      <p:sp>
        <p:nvSpPr>
          <p:cNvPr id="22" name="Rectangle 21">
            <a:extLst>
              <a:ext uri="{FF2B5EF4-FFF2-40B4-BE49-F238E27FC236}">
                <a16:creationId xmlns:a16="http://schemas.microsoft.com/office/drawing/2014/main" id="{4770C285-5598-F240-6FE8-2C832C2BA3D6}"/>
              </a:ext>
            </a:extLst>
          </p:cNvPr>
          <p:cNvSpPr/>
          <p:nvPr/>
        </p:nvSpPr>
        <p:spPr>
          <a:xfrm>
            <a:off x="2779174" y="2654060"/>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the price required to achieve a target return on sales</a:t>
            </a:r>
          </a:p>
        </p:txBody>
      </p:sp>
      <p:sp>
        <p:nvSpPr>
          <p:cNvPr id="23" name="Rectangle 22">
            <a:extLst>
              <a:ext uri="{FF2B5EF4-FFF2-40B4-BE49-F238E27FC236}">
                <a16:creationId xmlns:a16="http://schemas.microsoft.com/office/drawing/2014/main" id="{1303D30F-8BF3-DE88-6556-D2393B36A581}"/>
              </a:ext>
            </a:extLst>
          </p:cNvPr>
          <p:cNvSpPr/>
          <p:nvPr/>
        </p:nvSpPr>
        <p:spPr>
          <a:xfrm>
            <a:off x="2779174" y="3151058"/>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Calculate the price required to achieve a target return on investment</a:t>
            </a:r>
          </a:p>
        </p:txBody>
      </p:sp>
      <p:sp>
        <p:nvSpPr>
          <p:cNvPr id="36" name="Rectangle 35">
            <a:extLst>
              <a:ext uri="{FF2B5EF4-FFF2-40B4-BE49-F238E27FC236}">
                <a16:creationId xmlns:a16="http://schemas.microsoft.com/office/drawing/2014/main" id="{193DC951-5A7C-BA97-0305-0F0F97DC9E92}"/>
              </a:ext>
            </a:extLst>
          </p:cNvPr>
          <p:cNvSpPr/>
          <p:nvPr/>
        </p:nvSpPr>
        <p:spPr>
          <a:xfrm>
            <a:off x="9412827" y="1635620"/>
            <a:ext cx="2146754" cy="327077"/>
          </a:xfrm>
          <a:prstGeom prst="rect">
            <a:avLst/>
          </a:prstGeom>
        </p:spPr>
        <p:txBody>
          <a:bodyPr wrap="square">
            <a:spAutoFit/>
          </a:bodyPr>
          <a:lstStyle/>
          <a:p>
            <a:pPr>
              <a:lnSpc>
                <a:spcPct val="120000"/>
              </a:lnSpc>
              <a:buClr>
                <a:schemeClr val="accent1"/>
              </a:buClr>
            </a:pPr>
            <a:r>
              <a:rPr lang="en-US" sz="1400" b="1" dirty="0"/>
              <a:t>Suitability</a:t>
            </a:r>
          </a:p>
        </p:txBody>
      </p:sp>
      <p:cxnSp>
        <p:nvCxnSpPr>
          <p:cNvPr id="37" name="Straight Connector 36">
            <a:extLst>
              <a:ext uri="{FF2B5EF4-FFF2-40B4-BE49-F238E27FC236}">
                <a16:creationId xmlns:a16="http://schemas.microsoft.com/office/drawing/2014/main" id="{A4FF09AB-9F2F-A230-E3C5-B3874ADC3956}"/>
              </a:ext>
            </a:extLst>
          </p:cNvPr>
          <p:cNvCxnSpPr>
            <a:cxnSpLocks/>
          </p:cNvCxnSpPr>
          <p:nvPr/>
        </p:nvCxnSpPr>
        <p:spPr>
          <a:xfrm>
            <a:off x="9412827" y="2026495"/>
            <a:ext cx="21387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14A822D-9B25-1211-AE96-CC3D401AEEC5}"/>
              </a:ext>
            </a:extLst>
          </p:cNvPr>
          <p:cNvSpPr/>
          <p:nvPr/>
        </p:nvSpPr>
        <p:spPr>
          <a:xfrm>
            <a:off x="9412825" y="2157062"/>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39" name="Rectangle 38">
            <a:extLst>
              <a:ext uri="{FF2B5EF4-FFF2-40B4-BE49-F238E27FC236}">
                <a16:creationId xmlns:a16="http://schemas.microsoft.com/office/drawing/2014/main" id="{E9F39939-6499-C1B3-A11E-89AE44FAD9B8}"/>
              </a:ext>
            </a:extLst>
          </p:cNvPr>
          <p:cNvSpPr/>
          <p:nvPr/>
        </p:nvSpPr>
        <p:spPr>
          <a:xfrm>
            <a:off x="9412825" y="2654060"/>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40" name="Rectangle 39">
            <a:extLst>
              <a:ext uri="{FF2B5EF4-FFF2-40B4-BE49-F238E27FC236}">
                <a16:creationId xmlns:a16="http://schemas.microsoft.com/office/drawing/2014/main" id="{9092E13F-086E-C058-4EAA-8D9846DB4A43}"/>
              </a:ext>
            </a:extLst>
          </p:cNvPr>
          <p:cNvSpPr/>
          <p:nvPr/>
        </p:nvSpPr>
        <p:spPr>
          <a:xfrm>
            <a:off x="9412825" y="3151058"/>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Tree>
    <p:extLst>
      <p:ext uri="{BB962C8B-B14F-4D97-AF65-F5344CB8AC3E}">
        <p14:creationId xmlns:p14="http://schemas.microsoft.com/office/powerpoint/2010/main" val="1236328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Alternative: </a:t>
            </a:r>
            <a:r>
              <a:rPr lang="en-US" dirty="0"/>
              <a:t>Competition-oriented pricing models</a:t>
            </a:r>
            <a:r>
              <a:rPr lang="en-US" i="1" dirty="0"/>
              <a:t> </a:t>
            </a:r>
          </a:p>
        </p:txBody>
      </p:sp>
      <p:sp>
        <p:nvSpPr>
          <p:cNvPr id="7" name="Rectangle 6">
            <a:extLst>
              <a:ext uri="{FF2B5EF4-FFF2-40B4-BE49-F238E27FC236}">
                <a16:creationId xmlns:a16="http://schemas.microsoft.com/office/drawing/2014/main" id="{F199D685-B7DA-1874-C270-109CAFAB3CDF}"/>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29" name="Straight Connector 28">
            <a:extLst>
              <a:ext uri="{FF2B5EF4-FFF2-40B4-BE49-F238E27FC236}">
                <a16:creationId xmlns:a16="http://schemas.microsoft.com/office/drawing/2014/main" id="{4EEE917C-80F7-1210-2722-9F42886B5F5E}"/>
              </a:ext>
            </a:extLst>
          </p:cNvPr>
          <p:cNvCxnSpPr>
            <a:cxnSpLocks/>
          </p:cNvCxnSpPr>
          <p:nvPr/>
        </p:nvCxnSpPr>
        <p:spPr>
          <a:xfrm>
            <a:off x="629844" y="2605236"/>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60A73F5-3F2B-FE59-CE3B-F4B6258527FD}"/>
              </a:ext>
            </a:extLst>
          </p:cNvPr>
          <p:cNvCxnSpPr>
            <a:cxnSpLocks/>
          </p:cNvCxnSpPr>
          <p:nvPr/>
        </p:nvCxnSpPr>
        <p:spPr>
          <a:xfrm>
            <a:off x="629844" y="3102233"/>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508AB0-DB71-7743-D8FC-52831311F10B}"/>
              </a:ext>
            </a:extLst>
          </p:cNvPr>
          <p:cNvCxnSpPr>
            <a:cxnSpLocks/>
          </p:cNvCxnSpPr>
          <p:nvPr/>
        </p:nvCxnSpPr>
        <p:spPr>
          <a:xfrm>
            <a:off x="629844" y="3599231"/>
            <a:ext cx="10922199" cy="0"/>
          </a:xfrm>
          <a:prstGeom prst="lin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6E96449-FE1A-852A-161E-CD03080B5C93}"/>
              </a:ext>
            </a:extLst>
          </p:cNvPr>
          <p:cNvGrpSpPr/>
          <p:nvPr/>
        </p:nvGrpSpPr>
        <p:grpSpPr>
          <a:xfrm>
            <a:off x="632273" y="1635621"/>
            <a:ext cx="1975984" cy="390875"/>
            <a:chOff x="2294355" y="1624719"/>
            <a:chExt cx="9303802" cy="390875"/>
          </a:xfrm>
        </p:grpSpPr>
        <p:sp>
          <p:nvSpPr>
            <p:cNvPr id="12" name="Rectangle 11">
              <a:extLst>
                <a:ext uri="{FF2B5EF4-FFF2-40B4-BE49-F238E27FC236}">
                  <a16:creationId xmlns:a16="http://schemas.microsoft.com/office/drawing/2014/main" id="{91DDDF7A-3286-39FC-E47D-ECE268024FF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Pricing model</a:t>
              </a:r>
            </a:p>
          </p:txBody>
        </p:sp>
        <p:cxnSp>
          <p:nvCxnSpPr>
            <p:cNvPr id="13" name="Straight Connector 12">
              <a:extLst>
                <a:ext uri="{FF2B5EF4-FFF2-40B4-BE49-F238E27FC236}">
                  <a16:creationId xmlns:a16="http://schemas.microsoft.com/office/drawing/2014/main" id="{F4B450CF-6495-A034-1F6A-11FE8FF10F6B}"/>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E4A1689A-1B88-A92E-889A-EEE16E361A3C}"/>
              </a:ext>
            </a:extLst>
          </p:cNvPr>
          <p:cNvSpPr/>
          <p:nvPr/>
        </p:nvSpPr>
        <p:spPr>
          <a:xfrm>
            <a:off x="629845" y="2157063"/>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Customary</a:t>
            </a:r>
          </a:p>
        </p:txBody>
      </p:sp>
      <p:sp>
        <p:nvSpPr>
          <p:cNvPr id="15" name="Rectangle 14">
            <a:extLst>
              <a:ext uri="{FF2B5EF4-FFF2-40B4-BE49-F238E27FC236}">
                <a16:creationId xmlns:a16="http://schemas.microsoft.com/office/drawing/2014/main" id="{341D3DD1-4096-F95A-C0D7-3A6D6E85C82E}"/>
              </a:ext>
            </a:extLst>
          </p:cNvPr>
          <p:cNvSpPr/>
          <p:nvPr/>
        </p:nvSpPr>
        <p:spPr>
          <a:xfrm>
            <a:off x="629845" y="2654060"/>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Market-based</a:t>
            </a:r>
          </a:p>
        </p:txBody>
      </p:sp>
      <p:sp>
        <p:nvSpPr>
          <p:cNvPr id="16" name="Rectangle 15">
            <a:extLst>
              <a:ext uri="{FF2B5EF4-FFF2-40B4-BE49-F238E27FC236}">
                <a16:creationId xmlns:a16="http://schemas.microsoft.com/office/drawing/2014/main" id="{2D505BC2-1089-D311-081B-DDDF95011CC4}"/>
              </a:ext>
            </a:extLst>
          </p:cNvPr>
          <p:cNvSpPr/>
          <p:nvPr/>
        </p:nvSpPr>
        <p:spPr>
          <a:xfrm>
            <a:off x="629845" y="3151058"/>
            <a:ext cx="1941212" cy="399348"/>
          </a:xfrm>
          <a:prstGeom prst="rect">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Loss leader</a:t>
            </a:r>
          </a:p>
        </p:txBody>
      </p:sp>
      <p:grpSp>
        <p:nvGrpSpPr>
          <p:cNvPr id="8" name="Group 7">
            <a:extLst>
              <a:ext uri="{FF2B5EF4-FFF2-40B4-BE49-F238E27FC236}">
                <a16:creationId xmlns:a16="http://schemas.microsoft.com/office/drawing/2014/main" id="{A14E7FEB-DD75-321D-0D56-B229B671BAB4}"/>
              </a:ext>
            </a:extLst>
          </p:cNvPr>
          <p:cNvGrpSpPr/>
          <p:nvPr/>
        </p:nvGrpSpPr>
        <p:grpSpPr>
          <a:xfrm>
            <a:off x="2779175" y="1635620"/>
            <a:ext cx="6422376" cy="390875"/>
            <a:chOff x="2294355" y="1624719"/>
            <a:chExt cx="9303802" cy="390875"/>
          </a:xfrm>
        </p:grpSpPr>
        <p:sp>
          <p:nvSpPr>
            <p:cNvPr id="9" name="Rectangle 8">
              <a:extLst>
                <a:ext uri="{FF2B5EF4-FFF2-40B4-BE49-F238E27FC236}">
                  <a16:creationId xmlns:a16="http://schemas.microsoft.com/office/drawing/2014/main" id="{2CC7F2F1-0BB6-BB88-9330-B208FA8F76E4}"/>
                </a:ext>
              </a:extLst>
            </p:cNvPr>
            <p:cNvSpPr/>
            <p:nvPr/>
          </p:nvSpPr>
          <p:spPr>
            <a:xfrm>
              <a:off x="2294355" y="1624719"/>
              <a:ext cx="9303802" cy="327077"/>
            </a:xfrm>
            <a:prstGeom prst="rect">
              <a:avLst/>
            </a:prstGeom>
          </p:spPr>
          <p:txBody>
            <a:bodyPr wrap="square">
              <a:spAutoFit/>
            </a:bodyPr>
            <a:lstStyle/>
            <a:p>
              <a:pPr>
                <a:lnSpc>
                  <a:spcPct val="120000"/>
                </a:lnSpc>
                <a:buClr>
                  <a:schemeClr val="accent1"/>
                </a:buClr>
              </a:pPr>
              <a:r>
                <a:rPr lang="en-US" sz="1400" b="1" dirty="0"/>
                <a:t>Description</a:t>
              </a:r>
            </a:p>
          </p:txBody>
        </p:sp>
        <p:cxnSp>
          <p:nvCxnSpPr>
            <p:cNvPr id="10" name="Straight Connector 9">
              <a:extLst>
                <a:ext uri="{FF2B5EF4-FFF2-40B4-BE49-F238E27FC236}">
                  <a16:creationId xmlns:a16="http://schemas.microsoft.com/office/drawing/2014/main" id="{733BAEEB-FB6E-37C8-1F6C-FE21A3EEB94C}"/>
                </a:ext>
              </a:extLst>
            </p:cNvPr>
            <p:cNvCxnSpPr>
              <a:cxnSpLocks/>
            </p:cNvCxnSpPr>
            <p:nvPr/>
          </p:nvCxnSpPr>
          <p:spPr>
            <a:xfrm>
              <a:off x="2294355" y="2015594"/>
              <a:ext cx="926898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E5BA07D-CDED-6A4D-5D3E-EFB7489AA454}"/>
              </a:ext>
            </a:extLst>
          </p:cNvPr>
          <p:cNvSpPr/>
          <p:nvPr/>
        </p:nvSpPr>
        <p:spPr>
          <a:xfrm>
            <a:off x="2779174" y="2157062"/>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price based on consumers perception of a “typical” price for that product</a:t>
            </a:r>
          </a:p>
        </p:txBody>
      </p:sp>
      <p:sp>
        <p:nvSpPr>
          <p:cNvPr id="22" name="Rectangle 21">
            <a:extLst>
              <a:ext uri="{FF2B5EF4-FFF2-40B4-BE49-F238E27FC236}">
                <a16:creationId xmlns:a16="http://schemas.microsoft.com/office/drawing/2014/main" id="{4770C285-5598-F240-6FE8-2C832C2BA3D6}"/>
              </a:ext>
            </a:extLst>
          </p:cNvPr>
          <p:cNvSpPr/>
          <p:nvPr/>
        </p:nvSpPr>
        <p:spPr>
          <a:xfrm>
            <a:off x="2779174" y="2654060"/>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price based on competitive products in the market</a:t>
            </a:r>
          </a:p>
        </p:txBody>
      </p:sp>
      <p:sp>
        <p:nvSpPr>
          <p:cNvPr id="23" name="Rectangle 22">
            <a:extLst>
              <a:ext uri="{FF2B5EF4-FFF2-40B4-BE49-F238E27FC236}">
                <a16:creationId xmlns:a16="http://schemas.microsoft.com/office/drawing/2014/main" id="{1303D30F-8BF3-DE88-6556-D2393B36A581}"/>
              </a:ext>
            </a:extLst>
          </p:cNvPr>
          <p:cNvSpPr/>
          <p:nvPr/>
        </p:nvSpPr>
        <p:spPr>
          <a:xfrm>
            <a:off x="2779174" y="3151058"/>
            <a:ext cx="6309359"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Set price below cost in order to increase demand</a:t>
            </a:r>
          </a:p>
        </p:txBody>
      </p:sp>
      <p:sp>
        <p:nvSpPr>
          <p:cNvPr id="36" name="Rectangle 35">
            <a:extLst>
              <a:ext uri="{FF2B5EF4-FFF2-40B4-BE49-F238E27FC236}">
                <a16:creationId xmlns:a16="http://schemas.microsoft.com/office/drawing/2014/main" id="{193DC951-5A7C-BA97-0305-0F0F97DC9E92}"/>
              </a:ext>
            </a:extLst>
          </p:cNvPr>
          <p:cNvSpPr/>
          <p:nvPr/>
        </p:nvSpPr>
        <p:spPr>
          <a:xfrm>
            <a:off x="9412827" y="1635620"/>
            <a:ext cx="2146754" cy="327077"/>
          </a:xfrm>
          <a:prstGeom prst="rect">
            <a:avLst/>
          </a:prstGeom>
        </p:spPr>
        <p:txBody>
          <a:bodyPr wrap="square">
            <a:spAutoFit/>
          </a:bodyPr>
          <a:lstStyle/>
          <a:p>
            <a:pPr>
              <a:lnSpc>
                <a:spcPct val="120000"/>
              </a:lnSpc>
              <a:buClr>
                <a:schemeClr val="accent1"/>
              </a:buClr>
            </a:pPr>
            <a:r>
              <a:rPr lang="en-US" sz="1400" b="1" dirty="0"/>
              <a:t>Suitability</a:t>
            </a:r>
          </a:p>
        </p:txBody>
      </p:sp>
      <p:cxnSp>
        <p:nvCxnSpPr>
          <p:cNvPr id="37" name="Straight Connector 36">
            <a:extLst>
              <a:ext uri="{FF2B5EF4-FFF2-40B4-BE49-F238E27FC236}">
                <a16:creationId xmlns:a16="http://schemas.microsoft.com/office/drawing/2014/main" id="{A4FF09AB-9F2F-A230-E3C5-B3874ADC3956}"/>
              </a:ext>
            </a:extLst>
          </p:cNvPr>
          <p:cNvCxnSpPr>
            <a:cxnSpLocks/>
          </p:cNvCxnSpPr>
          <p:nvPr/>
        </p:nvCxnSpPr>
        <p:spPr>
          <a:xfrm>
            <a:off x="9412827" y="2026495"/>
            <a:ext cx="21387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14A822D-9B25-1211-AE96-CC3D401AEEC5}"/>
              </a:ext>
            </a:extLst>
          </p:cNvPr>
          <p:cNvSpPr/>
          <p:nvPr/>
        </p:nvSpPr>
        <p:spPr>
          <a:xfrm>
            <a:off x="9412825" y="2157062"/>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39" name="Rectangle 38">
            <a:extLst>
              <a:ext uri="{FF2B5EF4-FFF2-40B4-BE49-F238E27FC236}">
                <a16:creationId xmlns:a16="http://schemas.microsoft.com/office/drawing/2014/main" id="{E9F39939-6499-C1B3-A11E-89AE44FAD9B8}"/>
              </a:ext>
            </a:extLst>
          </p:cNvPr>
          <p:cNvSpPr/>
          <p:nvPr/>
        </p:nvSpPr>
        <p:spPr>
          <a:xfrm>
            <a:off x="9412825" y="2654060"/>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
        <p:nvSpPr>
          <p:cNvPr id="40" name="Rectangle 39">
            <a:extLst>
              <a:ext uri="{FF2B5EF4-FFF2-40B4-BE49-F238E27FC236}">
                <a16:creationId xmlns:a16="http://schemas.microsoft.com/office/drawing/2014/main" id="{9092E13F-086E-C058-4EAA-8D9846DB4A43}"/>
              </a:ext>
            </a:extLst>
          </p:cNvPr>
          <p:cNvSpPr/>
          <p:nvPr/>
        </p:nvSpPr>
        <p:spPr>
          <a:xfrm>
            <a:off x="9412825" y="3151058"/>
            <a:ext cx="2108977" cy="39934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solidFill>
              </a:rPr>
              <a:t>Low </a:t>
            </a:r>
            <a:r>
              <a:rPr lang="en-US" sz="1400" dirty="0">
                <a:solidFill>
                  <a:schemeClr val="tx1"/>
                </a:solidFill>
              </a:rPr>
              <a:t>/</a:t>
            </a:r>
            <a:r>
              <a:rPr lang="en-US" sz="1400" dirty="0">
                <a:solidFill>
                  <a:schemeClr val="accent2"/>
                </a:solidFill>
              </a:rPr>
              <a:t> </a:t>
            </a:r>
            <a:r>
              <a:rPr lang="en-US" sz="1400" dirty="0">
                <a:solidFill>
                  <a:srgbClr val="FF9F29"/>
                </a:solidFill>
              </a:rPr>
              <a:t>Medium </a:t>
            </a:r>
            <a:r>
              <a:rPr lang="en-US" sz="1400" dirty="0">
                <a:solidFill>
                  <a:schemeClr val="tx1"/>
                </a:solidFill>
              </a:rPr>
              <a:t>/</a:t>
            </a:r>
            <a:r>
              <a:rPr lang="en-US" sz="1400" dirty="0">
                <a:solidFill>
                  <a:srgbClr val="FF9F29"/>
                </a:solidFill>
              </a:rPr>
              <a:t> </a:t>
            </a:r>
            <a:r>
              <a:rPr lang="en-US" sz="1400" dirty="0">
                <a:solidFill>
                  <a:srgbClr val="00B050"/>
                </a:solidFill>
              </a:rPr>
              <a:t>High</a:t>
            </a:r>
            <a:endParaRPr lang="en-US" sz="1400" dirty="0">
              <a:solidFill>
                <a:schemeClr val="accent2"/>
              </a:solidFill>
            </a:endParaRPr>
          </a:p>
        </p:txBody>
      </p:sp>
    </p:spTree>
    <p:extLst>
      <p:ext uri="{BB962C8B-B14F-4D97-AF65-F5344CB8AC3E}">
        <p14:creationId xmlns:p14="http://schemas.microsoft.com/office/powerpoint/2010/main" val="2013882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Our new-to-market product gives us pricing power; therefore, we need a robust estimate of demand in order to determine the optimal price</a:t>
            </a:r>
          </a:p>
        </p:txBody>
      </p:sp>
      <p:sp>
        <p:nvSpPr>
          <p:cNvPr id="6" name="Rectangle 5">
            <a:extLst>
              <a:ext uri="{FF2B5EF4-FFF2-40B4-BE49-F238E27FC236}">
                <a16:creationId xmlns:a16="http://schemas.microsoft.com/office/drawing/2014/main" id="{93F15DBB-2138-5347-BE7D-80669EED306D}"/>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3" name="Rectangle 2">
            <a:extLst>
              <a:ext uri="{FF2B5EF4-FFF2-40B4-BE49-F238E27FC236}">
                <a16:creationId xmlns:a16="http://schemas.microsoft.com/office/drawing/2014/main" id="{5FB2AAE0-CB13-FA0F-0BC8-7173B23A6E16}"/>
              </a:ext>
            </a:extLst>
          </p:cNvPr>
          <p:cNvSpPr/>
          <p:nvPr/>
        </p:nvSpPr>
        <p:spPr>
          <a:xfrm>
            <a:off x="593887" y="1661534"/>
            <a:ext cx="5345332" cy="39210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Price Maker</a:t>
            </a:r>
          </a:p>
        </p:txBody>
      </p:sp>
      <p:sp>
        <p:nvSpPr>
          <p:cNvPr id="5" name="Rectangle 4">
            <a:extLst>
              <a:ext uri="{FF2B5EF4-FFF2-40B4-BE49-F238E27FC236}">
                <a16:creationId xmlns:a16="http://schemas.microsoft.com/office/drawing/2014/main" id="{E199FE0C-775C-4A4E-F21E-735C41E77C34}"/>
              </a:ext>
            </a:extLst>
          </p:cNvPr>
          <p:cNvSpPr/>
          <p:nvPr/>
        </p:nvSpPr>
        <p:spPr>
          <a:xfrm>
            <a:off x="6204709" y="1661534"/>
            <a:ext cx="5393124" cy="392106"/>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Price Taker</a:t>
            </a:r>
          </a:p>
        </p:txBody>
      </p:sp>
      <p:cxnSp>
        <p:nvCxnSpPr>
          <p:cNvPr id="19" name="Straight Connector 18">
            <a:extLst>
              <a:ext uri="{FF2B5EF4-FFF2-40B4-BE49-F238E27FC236}">
                <a16:creationId xmlns:a16="http://schemas.microsoft.com/office/drawing/2014/main" id="{D5085C26-3DDC-A299-D899-1617E35718A9}"/>
              </a:ext>
            </a:extLst>
          </p:cNvPr>
          <p:cNvCxnSpPr>
            <a:cxnSpLocks/>
          </p:cNvCxnSpPr>
          <p:nvPr/>
        </p:nvCxnSpPr>
        <p:spPr>
          <a:xfrm>
            <a:off x="6074462" y="1661533"/>
            <a:ext cx="0" cy="4346738"/>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FBDC4AD-82CE-53E4-22DE-3DD3E9971FC6}"/>
              </a:ext>
            </a:extLst>
          </p:cNvPr>
          <p:cNvSpPr/>
          <p:nvPr/>
        </p:nvSpPr>
        <p:spPr>
          <a:xfrm>
            <a:off x="594881" y="2194630"/>
            <a:ext cx="5214092" cy="3835779"/>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gn="ctr">
              <a:spcAft>
                <a:spcPts val="300"/>
              </a:spcAft>
              <a:buClr>
                <a:schemeClr val="accent1"/>
              </a:buClr>
            </a:pPr>
            <a:r>
              <a:rPr lang="en-US" sz="1400" b="1" dirty="0">
                <a:solidFill>
                  <a:schemeClr val="accent1"/>
                </a:solidFill>
              </a:rPr>
              <a:t>Price makers have the pricing power to influence the </a:t>
            </a:r>
            <a:br>
              <a:rPr lang="en-US" sz="1400" b="1" dirty="0">
                <a:solidFill>
                  <a:schemeClr val="accent1"/>
                </a:solidFill>
              </a:rPr>
            </a:br>
            <a:r>
              <a:rPr lang="en-US" sz="1400" b="1" dirty="0">
                <a:solidFill>
                  <a:schemeClr val="accent1"/>
                </a:solidFill>
              </a:rPr>
              <a:t>market price for their product or service</a:t>
            </a:r>
          </a:p>
          <a:p>
            <a:pPr>
              <a:spcAft>
                <a:spcPts val="300"/>
              </a:spcAft>
              <a:buClr>
                <a:schemeClr val="accent1"/>
              </a:buClr>
            </a:pPr>
            <a:endParaRPr lang="en-US" sz="1400" b="1" dirty="0">
              <a:solidFill>
                <a:schemeClr val="tx1"/>
              </a:solidFill>
            </a:endParaRPr>
          </a:p>
          <a:p>
            <a:pPr>
              <a:spcAft>
                <a:spcPts val="300"/>
              </a:spcAft>
              <a:buClr>
                <a:schemeClr val="accent1"/>
              </a:buClr>
            </a:pPr>
            <a:r>
              <a:rPr lang="en-US" sz="1400" b="1" dirty="0">
                <a:solidFill>
                  <a:schemeClr val="tx1"/>
                </a:solidFill>
              </a:rPr>
              <a:t>Characteristics</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Unique product or new market</a:t>
            </a:r>
          </a:p>
          <a:p>
            <a:pPr marL="285750" indent="-285750">
              <a:spcAft>
                <a:spcPts val="300"/>
              </a:spcAft>
              <a:buClr>
                <a:schemeClr val="accent1"/>
              </a:buClr>
              <a:buFont typeface="Arial" panose="020B0604020202020204" pitchFamily="34" charset="0"/>
              <a:buChar char="•"/>
            </a:pPr>
            <a:r>
              <a:rPr lang="en-US" sz="1400" dirty="0">
                <a:solidFill>
                  <a:schemeClr val="tx1"/>
                </a:solidFill>
              </a:rPr>
              <a:t>Consumers perceive the product or service as high value</a:t>
            </a:r>
          </a:p>
          <a:p>
            <a:pPr marL="285750" indent="-285750">
              <a:spcAft>
                <a:spcPts val="300"/>
              </a:spcAft>
              <a:buClr>
                <a:schemeClr val="accent1"/>
              </a:buClr>
              <a:buFont typeface="Arial" panose="020B0604020202020204" pitchFamily="34" charset="0"/>
              <a:buChar char="•"/>
            </a:pPr>
            <a:r>
              <a:rPr lang="en-US" sz="1400" dirty="0">
                <a:solidFill>
                  <a:schemeClr val="tx1"/>
                </a:solidFill>
              </a:rPr>
              <a:t>Less competition (e.g. monopolistic or oligopolistic market)</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tx1"/>
                </a:solidFill>
              </a:rPr>
              <a:t>Examples</a:t>
            </a:r>
          </a:p>
          <a:p>
            <a:pPr>
              <a:spcAft>
                <a:spcPts val="300"/>
              </a:spcAft>
              <a:buClr>
                <a:schemeClr val="accent1"/>
              </a:buClr>
            </a:pPr>
            <a:endParaRPr lang="en-US" sz="1400" b="1" dirty="0">
              <a:solidFill>
                <a:schemeClr val="tx1"/>
              </a:solidFill>
            </a:endParaRPr>
          </a:p>
        </p:txBody>
      </p:sp>
      <p:sp>
        <p:nvSpPr>
          <p:cNvPr id="14" name="Rectangle 13">
            <a:extLst>
              <a:ext uri="{FF2B5EF4-FFF2-40B4-BE49-F238E27FC236}">
                <a16:creationId xmlns:a16="http://schemas.microsoft.com/office/drawing/2014/main" id="{D29CA992-3223-772E-CAF7-A2A1E297988E}"/>
              </a:ext>
            </a:extLst>
          </p:cNvPr>
          <p:cNvSpPr/>
          <p:nvPr/>
        </p:nvSpPr>
        <p:spPr>
          <a:xfrm>
            <a:off x="6382745" y="2194629"/>
            <a:ext cx="5214092" cy="3835779"/>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gn="ctr">
              <a:spcAft>
                <a:spcPts val="300"/>
              </a:spcAft>
              <a:buClr>
                <a:schemeClr val="accent1"/>
              </a:buClr>
            </a:pPr>
            <a:r>
              <a:rPr lang="en-US" sz="1400" b="1" dirty="0">
                <a:solidFill>
                  <a:schemeClr val="accent1"/>
                </a:solidFill>
              </a:rPr>
              <a:t>Price takers do not have pricing power and must </a:t>
            </a:r>
            <a:br>
              <a:rPr lang="en-US" sz="1400" b="1" dirty="0">
                <a:solidFill>
                  <a:schemeClr val="accent1"/>
                </a:solidFill>
              </a:rPr>
            </a:br>
            <a:r>
              <a:rPr lang="en-US" sz="1400" b="1" dirty="0">
                <a:solidFill>
                  <a:schemeClr val="accent1"/>
                </a:solidFill>
              </a:rPr>
              <a:t>accept the prevailing market price</a:t>
            </a:r>
          </a:p>
          <a:p>
            <a:pPr>
              <a:spcAft>
                <a:spcPts val="300"/>
              </a:spcAft>
              <a:buClr>
                <a:schemeClr val="accent1"/>
              </a:buClr>
            </a:pPr>
            <a:endParaRPr lang="en-US" sz="1400" b="1" dirty="0">
              <a:solidFill>
                <a:schemeClr val="tx1"/>
              </a:solidFill>
            </a:endParaRPr>
          </a:p>
          <a:p>
            <a:pPr>
              <a:spcAft>
                <a:spcPts val="300"/>
              </a:spcAft>
              <a:buClr>
                <a:schemeClr val="accent1"/>
              </a:buClr>
            </a:pPr>
            <a:r>
              <a:rPr lang="en-US" sz="1400" b="1" dirty="0">
                <a:solidFill>
                  <a:schemeClr val="tx1"/>
                </a:solidFill>
              </a:rPr>
              <a:t>Characteristics</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Little differentiation in the product or service</a:t>
            </a:r>
          </a:p>
          <a:p>
            <a:pPr marL="285750" indent="-285750">
              <a:spcAft>
                <a:spcPts val="300"/>
              </a:spcAft>
              <a:buClr>
                <a:schemeClr val="accent1"/>
              </a:buClr>
              <a:buFont typeface="Arial" panose="020B0604020202020204" pitchFamily="34" charset="0"/>
              <a:buChar char="•"/>
            </a:pPr>
            <a:r>
              <a:rPr lang="en-US" sz="1400" dirty="0">
                <a:solidFill>
                  <a:schemeClr val="tx1"/>
                </a:solidFill>
              </a:rPr>
              <a:t>Consumers perceive the product or service as commoditized</a:t>
            </a:r>
          </a:p>
          <a:p>
            <a:pPr marL="285750" indent="-285750">
              <a:spcAft>
                <a:spcPts val="300"/>
              </a:spcAft>
              <a:buClr>
                <a:schemeClr val="accent1"/>
              </a:buClr>
              <a:buFont typeface="Arial" panose="020B0604020202020204" pitchFamily="34" charset="0"/>
              <a:buChar char="•"/>
            </a:pPr>
            <a:r>
              <a:rPr lang="en-US" sz="1400" dirty="0">
                <a:solidFill>
                  <a:schemeClr val="tx1"/>
                </a:solidFill>
              </a:rPr>
              <a:t>Significant competition</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tx1"/>
                </a:solidFill>
              </a:rPr>
              <a:t>Examples</a:t>
            </a:r>
          </a:p>
          <a:p>
            <a:pPr>
              <a:spcAft>
                <a:spcPts val="300"/>
              </a:spcAft>
              <a:buClr>
                <a:schemeClr val="accent1"/>
              </a:buClr>
            </a:pPr>
            <a:endParaRPr lang="en-US" sz="1400" b="1" dirty="0">
              <a:solidFill>
                <a:schemeClr val="tx1"/>
              </a:solidFill>
            </a:endParaRPr>
          </a:p>
        </p:txBody>
      </p:sp>
      <p:grpSp>
        <p:nvGrpSpPr>
          <p:cNvPr id="18" name="Group 17">
            <a:extLst>
              <a:ext uri="{FF2B5EF4-FFF2-40B4-BE49-F238E27FC236}">
                <a16:creationId xmlns:a16="http://schemas.microsoft.com/office/drawing/2014/main" id="{3F5C66E7-CFF4-0F0C-2D4E-2C06D8C05D09}"/>
              </a:ext>
            </a:extLst>
          </p:cNvPr>
          <p:cNvGrpSpPr/>
          <p:nvPr/>
        </p:nvGrpSpPr>
        <p:grpSpPr>
          <a:xfrm>
            <a:off x="1021889" y="4722720"/>
            <a:ext cx="4489329" cy="1196681"/>
            <a:chOff x="1092915" y="4722720"/>
            <a:chExt cx="4489329" cy="1196681"/>
          </a:xfrm>
        </p:grpSpPr>
        <p:pic>
          <p:nvPicPr>
            <p:cNvPr id="1028" name="Picture 4" descr="Petite Shared Prong Diamond Engagement Ring | Brilliant Earth">
              <a:extLst>
                <a:ext uri="{FF2B5EF4-FFF2-40B4-BE49-F238E27FC236}">
                  <a16:creationId xmlns:a16="http://schemas.microsoft.com/office/drawing/2014/main" id="{536A4FE0-B5D3-6E42-B58F-6C6649813708}"/>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2543759" y="4728383"/>
              <a:ext cx="1185355" cy="1185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rrari's Latest Goes 211 MPH With 986 HP—and It's a Hybrid | WIRED">
              <a:extLst>
                <a:ext uri="{FF2B5EF4-FFF2-40B4-BE49-F238E27FC236}">
                  <a16:creationId xmlns:a16="http://schemas.microsoft.com/office/drawing/2014/main" id="{6E2B08FC-B71D-4033-FF84-F284ED5BD5AF}"/>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3994602" y="4725695"/>
              <a:ext cx="1587642" cy="11907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est iPhone (2022): Which Model Should You Actually Buy? | WIRED">
              <a:extLst>
                <a:ext uri="{FF2B5EF4-FFF2-40B4-BE49-F238E27FC236}">
                  <a16:creationId xmlns:a16="http://schemas.microsoft.com/office/drawing/2014/main" id="{78979B9A-6CB9-8050-3014-1249E08EB8E8}"/>
                </a:ext>
              </a:extLst>
            </p:cNvPr>
            <p:cNvPicPr>
              <a:picLocks noChangeAspect="1" noChangeArrowheads="1"/>
            </p:cNvPicPr>
            <p:nvPr/>
          </p:nvPicPr>
          <p:blipFill rotWithShape="1">
            <a:blip r:embed="rId8">
              <a:grayscl/>
              <a:extLst>
                <a:ext uri="{28A0092B-C50C-407E-A947-70E740481C1C}">
                  <a14:useLocalDpi xmlns:a14="http://schemas.microsoft.com/office/drawing/2010/main" val="0"/>
                </a:ext>
              </a:extLst>
            </a:blip>
            <a:srcRect l="23829" r="24335"/>
            <a:stretch/>
          </p:blipFill>
          <p:spPr bwMode="auto">
            <a:xfrm>
              <a:off x="1092915" y="4722720"/>
              <a:ext cx="1185355" cy="1196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1536F82B-E7BD-E555-2B53-3109D182F0BF}"/>
              </a:ext>
            </a:extLst>
          </p:cNvPr>
          <p:cNvGrpSpPr/>
          <p:nvPr/>
        </p:nvGrpSpPr>
        <p:grpSpPr>
          <a:xfrm>
            <a:off x="6572229" y="4725551"/>
            <a:ext cx="4658085" cy="1191018"/>
            <a:chOff x="6539694" y="4722720"/>
            <a:chExt cx="4658085" cy="1191018"/>
          </a:xfrm>
        </p:grpSpPr>
        <p:pic>
          <p:nvPicPr>
            <p:cNvPr id="1034" name="Picture 10" descr="Milk Bread Recipe | Bon Appétit">
              <a:extLst>
                <a:ext uri="{FF2B5EF4-FFF2-40B4-BE49-F238E27FC236}">
                  <a16:creationId xmlns:a16="http://schemas.microsoft.com/office/drawing/2014/main" id="{D4AB05C5-947D-5302-E71F-1890ECE4D5AA}"/>
                </a:ext>
              </a:extLst>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6539694" y="4722720"/>
              <a:ext cx="1488773" cy="11910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kle Socks Online Sale - Socks at Great Prices | Men's Apparel, Aug 2022 |  Shopee Philippines">
              <a:extLst>
                <a:ext uri="{FF2B5EF4-FFF2-40B4-BE49-F238E27FC236}">
                  <a16:creationId xmlns:a16="http://schemas.microsoft.com/office/drawing/2014/main" id="{15FAD599-5FBC-6703-7AEC-8778FFE550B9}"/>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8261539" y="4722721"/>
              <a:ext cx="1189216" cy="118921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il Investing – Forbes Advisor">
              <a:extLst>
                <a:ext uri="{FF2B5EF4-FFF2-40B4-BE49-F238E27FC236}">
                  <a16:creationId xmlns:a16="http://schemas.microsoft.com/office/drawing/2014/main" id="{E3C17F85-17A1-79AD-BBBF-4066CE646E83}"/>
                </a:ext>
              </a:extLst>
            </p:cNvPr>
            <p:cNvPicPr>
              <a:picLocks noChangeAspect="1" noChangeArrowheads="1"/>
            </p:cNvPicPr>
            <p:nvPr/>
          </p:nvPicPr>
          <p:blipFill rotWithShape="1">
            <a:blip r:embed="rId11">
              <a:grayscl/>
              <a:extLst>
                <a:ext uri="{28A0092B-C50C-407E-A947-70E740481C1C}">
                  <a14:useLocalDpi xmlns:a14="http://schemas.microsoft.com/office/drawing/2010/main" val="0"/>
                </a:ext>
              </a:extLst>
            </a:blip>
            <a:srcRect r="28047"/>
            <a:stretch/>
          </p:blipFill>
          <p:spPr bwMode="auto">
            <a:xfrm>
              <a:off x="9683826" y="4728382"/>
              <a:ext cx="1513953" cy="118355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59D21C78-81BC-EB14-1DF7-A7AB2B5D01E1}"/>
              </a:ext>
            </a:extLst>
          </p:cNvPr>
          <p:cNvSpPr/>
          <p:nvPr/>
        </p:nvSpPr>
        <p:spPr>
          <a:xfrm>
            <a:off x="516277" y="1593175"/>
            <a:ext cx="5499944" cy="4505343"/>
          </a:xfrm>
          <a:prstGeom prst="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Tree>
    <p:extLst>
      <p:ext uri="{BB962C8B-B14F-4D97-AF65-F5344CB8AC3E}">
        <p14:creationId xmlns:p14="http://schemas.microsoft.com/office/powerpoint/2010/main" val="2406102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pSp>
        <p:nvGrpSpPr>
          <p:cNvPr id="48" name="Group 47">
            <a:extLst>
              <a:ext uri="{FF2B5EF4-FFF2-40B4-BE49-F238E27FC236}">
                <a16:creationId xmlns:a16="http://schemas.microsoft.com/office/drawing/2014/main" id="{A374346A-EE57-B15E-40DE-5F38DB100C82}"/>
              </a:ext>
            </a:extLst>
          </p:cNvPr>
          <p:cNvGrpSpPr/>
          <p:nvPr/>
        </p:nvGrpSpPr>
        <p:grpSpPr>
          <a:xfrm>
            <a:off x="3834640" y="1596062"/>
            <a:ext cx="4522720" cy="4522720"/>
            <a:chOff x="4227108" y="1988530"/>
            <a:chExt cx="3737785" cy="3737785"/>
          </a:xfrm>
        </p:grpSpPr>
        <p:sp>
          <p:nvSpPr>
            <p:cNvPr id="36" name="Freeform 7">
              <a:extLst>
                <a:ext uri="{FF2B5EF4-FFF2-40B4-BE49-F238E27FC236}">
                  <a16:creationId xmlns:a16="http://schemas.microsoft.com/office/drawing/2014/main" id="{3616F2CD-003F-04D3-AE05-951103B03506}"/>
                </a:ext>
              </a:extLst>
            </p:cNvPr>
            <p:cNvSpPr>
              <a:spLocks/>
            </p:cNvSpPr>
            <p:nvPr/>
          </p:nvSpPr>
          <p:spPr bwMode="gray">
            <a:xfrm>
              <a:off x="4227108" y="3900691"/>
              <a:ext cx="1821362" cy="1825624"/>
            </a:xfrm>
            <a:custGeom>
              <a:avLst/>
              <a:gdLst>
                <a:gd name="T0" fmla="*/ 1373933492 w 285"/>
                <a:gd name="T1" fmla="*/ 997671888 h 286"/>
                <a:gd name="T2" fmla="*/ 669170444 w 285"/>
                <a:gd name="T3" fmla="*/ 0 h 286"/>
                <a:gd name="T4" fmla="*/ 0 w 285"/>
                <a:gd name="T5" fmla="*/ 0 h 286"/>
                <a:gd name="T6" fmla="*/ 2028864394 w 285"/>
                <a:gd name="T7" fmla="*/ 1729296545 h 286"/>
                <a:gd name="T8" fmla="*/ 2028864394 w 285"/>
                <a:gd name="T9" fmla="*/ 1160927192 h 286"/>
                <a:gd name="T10" fmla="*/ 1373933492 w 285"/>
                <a:gd name="T11" fmla="*/ 997671888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93" y="165"/>
                  </a:moveTo>
                  <a:cubicBezTo>
                    <a:pt x="132" y="130"/>
                    <a:pt x="97" y="66"/>
                    <a:pt x="94" y="0"/>
                  </a:cubicBezTo>
                  <a:cubicBezTo>
                    <a:pt x="0" y="0"/>
                    <a:pt x="0" y="0"/>
                    <a:pt x="0" y="0"/>
                  </a:cubicBezTo>
                  <a:cubicBezTo>
                    <a:pt x="3" y="156"/>
                    <a:pt x="129" y="282"/>
                    <a:pt x="285" y="286"/>
                  </a:cubicBezTo>
                  <a:cubicBezTo>
                    <a:pt x="285" y="192"/>
                    <a:pt x="285" y="192"/>
                    <a:pt x="285" y="192"/>
                  </a:cubicBezTo>
                  <a:cubicBezTo>
                    <a:pt x="254" y="190"/>
                    <a:pt x="222" y="182"/>
                    <a:pt x="193" y="165"/>
                  </a:cubicBezTo>
                  <a:close/>
                </a:path>
              </a:pathLst>
            </a:custGeom>
            <a:solidFill>
              <a:schemeClr val="accent6"/>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37" name="Freeform 8">
              <a:extLst>
                <a:ext uri="{FF2B5EF4-FFF2-40B4-BE49-F238E27FC236}">
                  <a16:creationId xmlns:a16="http://schemas.microsoft.com/office/drawing/2014/main" id="{C5695785-8726-AF9B-8E52-DE00843896E7}"/>
                </a:ext>
              </a:extLst>
            </p:cNvPr>
            <p:cNvSpPr>
              <a:spLocks/>
            </p:cNvSpPr>
            <p:nvPr/>
          </p:nvSpPr>
          <p:spPr bwMode="gray">
            <a:xfrm>
              <a:off x="4227108" y="1988530"/>
              <a:ext cx="1821362" cy="1821500"/>
            </a:xfrm>
            <a:custGeom>
              <a:avLst/>
              <a:gdLst>
                <a:gd name="T0" fmla="*/ 861378669 w 285"/>
                <a:gd name="T1" fmla="*/ 1169874221 h 285"/>
                <a:gd name="T2" fmla="*/ 2028864394 w 285"/>
                <a:gd name="T3" fmla="*/ 569784630 h 285"/>
                <a:gd name="T4" fmla="*/ 2028864394 w 285"/>
                <a:gd name="T5" fmla="*/ 0 h 285"/>
                <a:gd name="T6" fmla="*/ 0 w 285"/>
                <a:gd name="T7" fmla="*/ 1727536036 h 285"/>
                <a:gd name="T8" fmla="*/ 669170444 w 285"/>
                <a:gd name="T9" fmla="*/ 1727536036 h 285"/>
                <a:gd name="T10" fmla="*/ 861378669 w 285"/>
                <a:gd name="T11" fmla="*/ 1169874221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121" y="193"/>
                  </a:moveTo>
                  <a:cubicBezTo>
                    <a:pt x="156" y="132"/>
                    <a:pt x="219" y="96"/>
                    <a:pt x="285" y="94"/>
                  </a:cubicBezTo>
                  <a:cubicBezTo>
                    <a:pt x="285" y="0"/>
                    <a:pt x="285" y="0"/>
                    <a:pt x="285" y="0"/>
                  </a:cubicBezTo>
                  <a:cubicBezTo>
                    <a:pt x="129" y="3"/>
                    <a:pt x="4" y="129"/>
                    <a:pt x="0" y="285"/>
                  </a:cubicBezTo>
                  <a:cubicBezTo>
                    <a:pt x="94" y="285"/>
                    <a:pt x="94" y="285"/>
                    <a:pt x="94" y="285"/>
                  </a:cubicBezTo>
                  <a:cubicBezTo>
                    <a:pt x="95" y="253"/>
                    <a:pt x="104" y="222"/>
                    <a:pt x="121" y="193"/>
                  </a:cubicBezTo>
                  <a:close/>
                </a:path>
              </a:pathLst>
            </a:custGeom>
            <a:solidFill>
              <a:schemeClr val="accent6"/>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38" name="Freeform 9">
              <a:extLst>
                <a:ext uri="{FF2B5EF4-FFF2-40B4-BE49-F238E27FC236}">
                  <a16:creationId xmlns:a16="http://schemas.microsoft.com/office/drawing/2014/main" id="{4640470D-37BE-7CA9-254E-04CE7D660BBE}"/>
                </a:ext>
              </a:extLst>
            </p:cNvPr>
            <p:cNvSpPr>
              <a:spLocks/>
            </p:cNvSpPr>
            <p:nvPr/>
          </p:nvSpPr>
          <p:spPr bwMode="gray">
            <a:xfrm>
              <a:off x="6143531" y="1988530"/>
              <a:ext cx="1821362" cy="1821500"/>
            </a:xfrm>
            <a:custGeom>
              <a:avLst/>
              <a:gdLst>
                <a:gd name="T0" fmla="*/ 654930735 w 285"/>
                <a:gd name="T1" fmla="*/ 727383383 h 285"/>
                <a:gd name="T2" fmla="*/ 1359693782 w 285"/>
                <a:gd name="T3" fmla="*/ 1727536036 h 285"/>
                <a:gd name="T4" fmla="*/ 2028864394 w 285"/>
                <a:gd name="T5" fmla="*/ 1727536036 h 285"/>
                <a:gd name="T6" fmla="*/ 0 w 285"/>
                <a:gd name="T7" fmla="*/ 0 h 285"/>
                <a:gd name="T8" fmla="*/ 0 w 285"/>
                <a:gd name="T9" fmla="*/ 569784630 h 285"/>
                <a:gd name="T10" fmla="*/ 654930735 w 285"/>
                <a:gd name="T11" fmla="*/ 727383383 h 285"/>
                <a:gd name="T12" fmla="*/ 0 60000 65536"/>
                <a:gd name="T13" fmla="*/ 0 60000 65536"/>
                <a:gd name="T14" fmla="*/ 0 60000 65536"/>
                <a:gd name="T15" fmla="*/ 0 60000 65536"/>
                <a:gd name="T16" fmla="*/ 0 60000 65536"/>
                <a:gd name="T17" fmla="*/ 0 60000 65536"/>
                <a:gd name="T18" fmla="*/ 0 w 285"/>
                <a:gd name="T19" fmla="*/ 0 h 285"/>
                <a:gd name="T20" fmla="*/ 285 w 285"/>
                <a:gd name="T21" fmla="*/ 285 h 285"/>
              </a:gdLst>
              <a:ahLst/>
              <a:cxnLst>
                <a:cxn ang="T12">
                  <a:pos x="T0" y="T1"/>
                </a:cxn>
                <a:cxn ang="T13">
                  <a:pos x="T2" y="T3"/>
                </a:cxn>
                <a:cxn ang="T14">
                  <a:pos x="T4" y="T5"/>
                </a:cxn>
                <a:cxn ang="T15">
                  <a:pos x="T6" y="T7"/>
                </a:cxn>
                <a:cxn ang="T16">
                  <a:pos x="T8" y="T9"/>
                </a:cxn>
                <a:cxn ang="T17">
                  <a:pos x="T10" y="T11"/>
                </a:cxn>
              </a:cxnLst>
              <a:rect l="T18" t="T19" r="T20" b="T21"/>
              <a:pathLst>
                <a:path w="285" h="285">
                  <a:moveTo>
                    <a:pt x="92" y="120"/>
                  </a:moveTo>
                  <a:cubicBezTo>
                    <a:pt x="153" y="156"/>
                    <a:pt x="188" y="219"/>
                    <a:pt x="191" y="285"/>
                  </a:cubicBezTo>
                  <a:cubicBezTo>
                    <a:pt x="285" y="285"/>
                    <a:pt x="285" y="285"/>
                    <a:pt x="285" y="285"/>
                  </a:cubicBezTo>
                  <a:cubicBezTo>
                    <a:pt x="281" y="129"/>
                    <a:pt x="156" y="3"/>
                    <a:pt x="0" y="0"/>
                  </a:cubicBezTo>
                  <a:cubicBezTo>
                    <a:pt x="0" y="94"/>
                    <a:pt x="0" y="94"/>
                    <a:pt x="0" y="94"/>
                  </a:cubicBezTo>
                  <a:cubicBezTo>
                    <a:pt x="31" y="95"/>
                    <a:pt x="63" y="104"/>
                    <a:pt x="92" y="120"/>
                  </a:cubicBezTo>
                  <a:close/>
                </a:path>
              </a:pathLst>
            </a:custGeom>
            <a:solidFill>
              <a:schemeClr val="accent6"/>
            </a:solidFill>
            <a:ln w="3175">
              <a:noFill/>
              <a:miter lim="800000"/>
              <a:headEnd/>
              <a:tailEnd/>
            </a:ln>
          </p:spPr>
          <p:txBody>
            <a:bodyPr/>
            <a:lstStyle/>
            <a:p>
              <a:endParaRPr lang="en-GB" dirty="0">
                <a:latin typeface="Arial" panose="020B0604020202020204" pitchFamily="34" charset="0"/>
                <a:cs typeface="Arial" panose="020B0604020202020204" pitchFamily="34" charset="0"/>
                <a:sym typeface="Arial" panose="020B0604020202020204" pitchFamily="34" charset="0"/>
              </a:endParaRPr>
            </a:p>
          </p:txBody>
        </p:sp>
        <p:sp>
          <p:nvSpPr>
            <p:cNvPr id="39" name="Freeform 10">
              <a:extLst>
                <a:ext uri="{FF2B5EF4-FFF2-40B4-BE49-F238E27FC236}">
                  <a16:creationId xmlns:a16="http://schemas.microsoft.com/office/drawing/2014/main" id="{A230A8E2-E576-435B-871F-79021E68252B}"/>
                </a:ext>
              </a:extLst>
            </p:cNvPr>
            <p:cNvSpPr>
              <a:spLocks/>
            </p:cNvSpPr>
            <p:nvPr/>
          </p:nvSpPr>
          <p:spPr bwMode="gray">
            <a:xfrm>
              <a:off x="6143531" y="3900691"/>
              <a:ext cx="1821362" cy="1825624"/>
            </a:xfrm>
            <a:custGeom>
              <a:avLst/>
              <a:gdLst>
                <a:gd name="T0" fmla="*/ 1167485724 w 285"/>
                <a:gd name="T1" fmla="*/ 556276031 h 286"/>
                <a:gd name="T2" fmla="*/ 0 w 285"/>
                <a:gd name="T3" fmla="*/ 1154880609 h 286"/>
                <a:gd name="T4" fmla="*/ 0 w 285"/>
                <a:gd name="T5" fmla="*/ 1729296545 h 286"/>
                <a:gd name="T6" fmla="*/ 2028864394 w 285"/>
                <a:gd name="T7" fmla="*/ 0 h 286"/>
                <a:gd name="T8" fmla="*/ 1359693782 w 285"/>
                <a:gd name="T9" fmla="*/ 0 h 286"/>
                <a:gd name="T10" fmla="*/ 1167485724 w 285"/>
                <a:gd name="T11" fmla="*/ 556276031 h 286"/>
                <a:gd name="T12" fmla="*/ 0 60000 65536"/>
                <a:gd name="T13" fmla="*/ 0 60000 65536"/>
                <a:gd name="T14" fmla="*/ 0 60000 65536"/>
                <a:gd name="T15" fmla="*/ 0 60000 65536"/>
                <a:gd name="T16" fmla="*/ 0 60000 65536"/>
                <a:gd name="T17" fmla="*/ 0 60000 65536"/>
                <a:gd name="T18" fmla="*/ 0 w 285"/>
                <a:gd name="T19" fmla="*/ 0 h 286"/>
                <a:gd name="T20" fmla="*/ 285 w 285"/>
                <a:gd name="T21" fmla="*/ 286 h 286"/>
              </a:gdLst>
              <a:ahLst/>
              <a:cxnLst>
                <a:cxn ang="T12">
                  <a:pos x="T0" y="T1"/>
                </a:cxn>
                <a:cxn ang="T13">
                  <a:pos x="T2" y="T3"/>
                </a:cxn>
                <a:cxn ang="T14">
                  <a:pos x="T4" y="T5"/>
                </a:cxn>
                <a:cxn ang="T15">
                  <a:pos x="T6" y="T7"/>
                </a:cxn>
                <a:cxn ang="T16">
                  <a:pos x="T8" y="T9"/>
                </a:cxn>
                <a:cxn ang="T17">
                  <a:pos x="T10" y="T11"/>
                </a:cxn>
              </a:cxnLst>
              <a:rect l="T18" t="T19" r="T20" b="T21"/>
              <a:pathLst>
                <a:path w="285" h="286">
                  <a:moveTo>
                    <a:pt x="164" y="92"/>
                  </a:moveTo>
                  <a:cubicBezTo>
                    <a:pt x="129" y="154"/>
                    <a:pt x="66" y="189"/>
                    <a:pt x="0" y="191"/>
                  </a:cubicBezTo>
                  <a:cubicBezTo>
                    <a:pt x="0" y="286"/>
                    <a:pt x="0" y="286"/>
                    <a:pt x="0" y="286"/>
                  </a:cubicBezTo>
                  <a:cubicBezTo>
                    <a:pt x="156" y="282"/>
                    <a:pt x="282" y="156"/>
                    <a:pt x="285" y="0"/>
                  </a:cubicBezTo>
                  <a:cubicBezTo>
                    <a:pt x="191" y="0"/>
                    <a:pt x="191" y="0"/>
                    <a:pt x="191" y="0"/>
                  </a:cubicBezTo>
                  <a:cubicBezTo>
                    <a:pt x="190" y="32"/>
                    <a:pt x="181" y="63"/>
                    <a:pt x="164" y="92"/>
                  </a:cubicBezTo>
                  <a:close/>
                </a:path>
              </a:pathLst>
            </a:custGeom>
            <a:solidFill>
              <a:schemeClr val="accent6"/>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40" name="Freeform 11">
              <a:extLst>
                <a:ext uri="{FF2B5EF4-FFF2-40B4-BE49-F238E27FC236}">
                  <a16:creationId xmlns:a16="http://schemas.microsoft.com/office/drawing/2014/main" id="{3EC633BB-88D2-ABEC-2B83-EFA0669738E4}"/>
                </a:ext>
              </a:extLst>
            </p:cNvPr>
            <p:cNvSpPr>
              <a:spLocks/>
            </p:cNvSpPr>
            <p:nvPr/>
          </p:nvSpPr>
          <p:spPr bwMode="gray">
            <a:xfrm>
              <a:off x="4911546" y="3900691"/>
              <a:ext cx="1136923" cy="1141531"/>
            </a:xfrm>
            <a:custGeom>
              <a:avLst/>
              <a:gdLst>
                <a:gd name="T0" fmla="*/ 0 w 178"/>
                <a:gd name="T1" fmla="*/ 0 h 179"/>
                <a:gd name="T2" fmla="*/ 661321438 w 178"/>
                <a:gd name="T3" fmla="*/ 929399765 h 179"/>
                <a:gd name="T4" fmla="*/ 1265752788 w 178"/>
                <a:gd name="T5" fmla="*/ 1080276523 h 179"/>
                <a:gd name="T6" fmla="*/ 1265752788 w 178"/>
                <a:gd name="T7" fmla="*/ 0 h 179"/>
                <a:gd name="T8" fmla="*/ 0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0"/>
                  </a:moveTo>
                  <a:cubicBezTo>
                    <a:pt x="2" y="62"/>
                    <a:pt x="35" y="121"/>
                    <a:pt x="93" y="154"/>
                  </a:cubicBezTo>
                  <a:cubicBezTo>
                    <a:pt x="120" y="170"/>
                    <a:pt x="149" y="178"/>
                    <a:pt x="178" y="179"/>
                  </a:cubicBezTo>
                  <a:cubicBezTo>
                    <a:pt x="178" y="0"/>
                    <a:pt x="178" y="0"/>
                    <a:pt x="178" y="0"/>
                  </a:cubicBezTo>
                  <a:lnTo>
                    <a:pt x="0" y="0"/>
                  </a:lnTo>
                  <a:close/>
                </a:path>
              </a:pathLst>
            </a:custGeom>
            <a:solidFill>
              <a:schemeClr val="accent6">
                <a:lumMod val="40000"/>
                <a:lumOff val="60000"/>
              </a:schemeClr>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41" name="Freeform 12">
              <a:extLst>
                <a:ext uri="{FF2B5EF4-FFF2-40B4-BE49-F238E27FC236}">
                  <a16:creationId xmlns:a16="http://schemas.microsoft.com/office/drawing/2014/main" id="{859DBB2C-2B34-D8D1-BDE5-190FA1EADB92}"/>
                </a:ext>
              </a:extLst>
            </p:cNvPr>
            <p:cNvSpPr>
              <a:spLocks/>
            </p:cNvSpPr>
            <p:nvPr/>
          </p:nvSpPr>
          <p:spPr bwMode="gray">
            <a:xfrm>
              <a:off x="6143531" y="2664381"/>
              <a:ext cx="1136923" cy="1145649"/>
            </a:xfrm>
            <a:custGeom>
              <a:avLst/>
              <a:gdLst>
                <a:gd name="T0" fmla="*/ 1265752788 w 178"/>
                <a:gd name="T1" fmla="*/ 1088087957 h 179"/>
                <a:gd name="T2" fmla="*/ 611543278 w 178"/>
                <a:gd name="T3" fmla="*/ 151968648 h 179"/>
                <a:gd name="T4" fmla="*/ 0 w 178"/>
                <a:gd name="T5" fmla="*/ 0 h 179"/>
                <a:gd name="T6" fmla="*/ 0 w 178"/>
                <a:gd name="T7" fmla="*/ 1088087957 h 179"/>
                <a:gd name="T8" fmla="*/ 1265752788 w 178"/>
                <a:gd name="T9" fmla="*/ 1088087957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179"/>
                  </a:moveTo>
                  <a:cubicBezTo>
                    <a:pt x="176" y="117"/>
                    <a:pt x="143" y="58"/>
                    <a:pt x="86" y="25"/>
                  </a:cubicBezTo>
                  <a:cubicBezTo>
                    <a:pt x="58" y="9"/>
                    <a:pt x="29" y="1"/>
                    <a:pt x="0" y="0"/>
                  </a:cubicBezTo>
                  <a:cubicBezTo>
                    <a:pt x="0" y="179"/>
                    <a:pt x="0" y="179"/>
                    <a:pt x="0" y="179"/>
                  </a:cubicBezTo>
                  <a:lnTo>
                    <a:pt x="178" y="179"/>
                  </a:lnTo>
                  <a:close/>
                </a:path>
              </a:pathLst>
            </a:custGeom>
            <a:solidFill>
              <a:schemeClr val="accent6">
                <a:lumMod val="40000"/>
                <a:lumOff val="60000"/>
              </a:schemeClr>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42" name="Freeform 13">
              <a:extLst>
                <a:ext uri="{FF2B5EF4-FFF2-40B4-BE49-F238E27FC236}">
                  <a16:creationId xmlns:a16="http://schemas.microsoft.com/office/drawing/2014/main" id="{E440DD16-C606-D0EF-3899-1B915585501B}"/>
                </a:ext>
              </a:extLst>
            </p:cNvPr>
            <p:cNvSpPr>
              <a:spLocks/>
            </p:cNvSpPr>
            <p:nvPr/>
          </p:nvSpPr>
          <p:spPr bwMode="gray">
            <a:xfrm>
              <a:off x="4911546" y="2664381"/>
              <a:ext cx="1136923" cy="1145649"/>
            </a:xfrm>
            <a:custGeom>
              <a:avLst/>
              <a:gdLst>
                <a:gd name="T0" fmla="*/ 1265752788 w 178"/>
                <a:gd name="T1" fmla="*/ 0 h 179"/>
                <a:gd name="T2" fmla="*/ 170662305 w 178"/>
                <a:gd name="T3" fmla="*/ 565320028 h 179"/>
                <a:gd name="T4" fmla="*/ 0 w 178"/>
                <a:gd name="T5" fmla="*/ 1088087957 h 179"/>
                <a:gd name="T6" fmla="*/ 1265752788 w 178"/>
                <a:gd name="T7" fmla="*/ 1088087957 h 179"/>
                <a:gd name="T8" fmla="*/ 1265752788 w 178"/>
                <a:gd name="T9" fmla="*/ 0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178" y="0"/>
                  </a:moveTo>
                  <a:cubicBezTo>
                    <a:pt x="117" y="3"/>
                    <a:pt x="58" y="36"/>
                    <a:pt x="24" y="93"/>
                  </a:cubicBezTo>
                  <a:cubicBezTo>
                    <a:pt x="9" y="120"/>
                    <a:pt x="1" y="150"/>
                    <a:pt x="0" y="179"/>
                  </a:cubicBezTo>
                  <a:cubicBezTo>
                    <a:pt x="178" y="179"/>
                    <a:pt x="178" y="179"/>
                    <a:pt x="178" y="179"/>
                  </a:cubicBezTo>
                  <a:lnTo>
                    <a:pt x="178" y="0"/>
                  </a:lnTo>
                  <a:close/>
                </a:path>
              </a:pathLst>
            </a:custGeom>
            <a:solidFill>
              <a:schemeClr val="accent6">
                <a:lumMod val="40000"/>
                <a:lumOff val="60000"/>
              </a:schemeClr>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43" name="Freeform 14">
              <a:extLst>
                <a:ext uri="{FF2B5EF4-FFF2-40B4-BE49-F238E27FC236}">
                  <a16:creationId xmlns:a16="http://schemas.microsoft.com/office/drawing/2014/main" id="{365A560C-27DD-63C2-8DE9-8574437EAB53}"/>
                </a:ext>
              </a:extLst>
            </p:cNvPr>
            <p:cNvSpPr>
              <a:spLocks/>
            </p:cNvSpPr>
            <p:nvPr/>
          </p:nvSpPr>
          <p:spPr bwMode="gray">
            <a:xfrm>
              <a:off x="6143531" y="3900691"/>
              <a:ext cx="1136923" cy="1141531"/>
            </a:xfrm>
            <a:custGeom>
              <a:avLst/>
              <a:gdLst>
                <a:gd name="T0" fmla="*/ 0 w 178"/>
                <a:gd name="T1" fmla="*/ 1080276523 h 179"/>
                <a:gd name="T2" fmla="*/ 1095090525 w 178"/>
                <a:gd name="T3" fmla="*/ 519016105 h 179"/>
                <a:gd name="T4" fmla="*/ 1265752788 w 178"/>
                <a:gd name="T5" fmla="*/ 0 h 179"/>
                <a:gd name="T6" fmla="*/ 0 w 178"/>
                <a:gd name="T7" fmla="*/ 0 h 179"/>
                <a:gd name="T8" fmla="*/ 0 w 178"/>
                <a:gd name="T9" fmla="*/ 1080276523 h 179"/>
                <a:gd name="T10" fmla="*/ 0 60000 65536"/>
                <a:gd name="T11" fmla="*/ 0 60000 65536"/>
                <a:gd name="T12" fmla="*/ 0 60000 65536"/>
                <a:gd name="T13" fmla="*/ 0 60000 65536"/>
                <a:gd name="T14" fmla="*/ 0 60000 65536"/>
                <a:gd name="T15" fmla="*/ 0 w 178"/>
                <a:gd name="T16" fmla="*/ 0 h 179"/>
                <a:gd name="T17" fmla="*/ 178 w 178"/>
                <a:gd name="T18" fmla="*/ 179 h 179"/>
              </a:gdLst>
              <a:ahLst/>
              <a:cxnLst>
                <a:cxn ang="T10">
                  <a:pos x="T0" y="T1"/>
                </a:cxn>
                <a:cxn ang="T11">
                  <a:pos x="T2" y="T3"/>
                </a:cxn>
                <a:cxn ang="T12">
                  <a:pos x="T4" y="T5"/>
                </a:cxn>
                <a:cxn ang="T13">
                  <a:pos x="T6" y="T7"/>
                </a:cxn>
                <a:cxn ang="T14">
                  <a:pos x="T8" y="T9"/>
                </a:cxn>
              </a:cxnLst>
              <a:rect l="T15" t="T16" r="T17" b="T18"/>
              <a:pathLst>
                <a:path w="178" h="179">
                  <a:moveTo>
                    <a:pt x="0" y="179"/>
                  </a:moveTo>
                  <a:cubicBezTo>
                    <a:pt x="61" y="177"/>
                    <a:pt x="120" y="144"/>
                    <a:pt x="154" y="86"/>
                  </a:cubicBezTo>
                  <a:cubicBezTo>
                    <a:pt x="169" y="59"/>
                    <a:pt x="177" y="29"/>
                    <a:pt x="178" y="0"/>
                  </a:cubicBezTo>
                  <a:cubicBezTo>
                    <a:pt x="0" y="0"/>
                    <a:pt x="0" y="0"/>
                    <a:pt x="0" y="0"/>
                  </a:cubicBezTo>
                  <a:lnTo>
                    <a:pt x="0" y="179"/>
                  </a:lnTo>
                  <a:close/>
                </a:path>
              </a:pathLst>
            </a:custGeom>
            <a:solidFill>
              <a:schemeClr val="accent6">
                <a:lumMod val="40000"/>
                <a:lumOff val="60000"/>
              </a:schemeClr>
            </a:solidFill>
            <a:ln w="3175">
              <a:noFill/>
              <a:miter lim="800000"/>
              <a:headEnd/>
              <a:tailEnd/>
            </a:ln>
          </p:spPr>
          <p:txBody>
            <a:bodyPr/>
            <a:lstStyle/>
            <a:p>
              <a:endParaRPr lang="en-GB">
                <a:latin typeface="Arial" panose="020B0604020202020204" pitchFamily="34" charset="0"/>
                <a:cs typeface="Arial" panose="020B0604020202020204" pitchFamily="34" charset="0"/>
                <a:sym typeface="Arial" panose="020B0604020202020204" pitchFamily="34" charset="0"/>
              </a:endParaRPr>
            </a:p>
          </p:txBody>
        </p:sp>
        <p:sp>
          <p:nvSpPr>
            <p:cNvPr id="47" name="Oval 46">
              <a:extLst>
                <a:ext uri="{FF2B5EF4-FFF2-40B4-BE49-F238E27FC236}">
                  <a16:creationId xmlns:a16="http://schemas.microsoft.com/office/drawing/2014/main" id="{0FE137C4-7BBB-E4AF-DA79-CD54025EF7F7}"/>
                </a:ext>
              </a:extLst>
            </p:cNvPr>
            <p:cNvSpPr/>
            <p:nvPr/>
          </p:nvSpPr>
          <p:spPr>
            <a:xfrm>
              <a:off x="5581904" y="3343326"/>
              <a:ext cx="1028192" cy="102819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ctr"/>
            <a:lstStyle/>
            <a:p>
              <a:pPr algn="ctr">
                <a:lnSpc>
                  <a:spcPct val="120000"/>
                </a:lnSpc>
              </a:pPr>
              <a:r>
                <a:rPr lang="en-AU" sz="1600" b="1" i="1" dirty="0">
                  <a:solidFill>
                    <a:schemeClr val="tx1"/>
                  </a:solidFill>
                </a:rPr>
                <a:t>Demand</a:t>
              </a:r>
            </a:p>
            <a:p>
              <a:pPr algn="ctr">
                <a:lnSpc>
                  <a:spcPct val="120000"/>
                </a:lnSpc>
              </a:pPr>
              <a:r>
                <a:rPr lang="en-AU" sz="1600" b="1" i="1" dirty="0">
                  <a:solidFill>
                    <a:schemeClr val="tx1"/>
                  </a:solidFill>
                </a:rPr>
                <a:t>Estimate</a:t>
              </a:r>
            </a:p>
          </p:txBody>
        </p:sp>
      </p:grpSp>
      <p:sp>
        <p:nvSpPr>
          <p:cNvPr id="6" name="Rectangle 5">
            <a:extLst>
              <a:ext uri="{FF2B5EF4-FFF2-40B4-BE49-F238E27FC236}">
                <a16:creationId xmlns:a16="http://schemas.microsoft.com/office/drawing/2014/main" id="{93F15DBB-2138-5347-BE7D-80669EED306D}"/>
              </a:ext>
            </a:extLst>
          </p:cNvPr>
          <p:cNvSpPr/>
          <p:nvPr/>
        </p:nvSpPr>
        <p:spPr>
          <a:xfrm>
            <a:off x="458927" y="1520544"/>
            <a:ext cx="11274147" cy="467375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We triangulated multiple sources to estimate demand for our product</a:t>
            </a:r>
          </a:p>
        </p:txBody>
      </p:sp>
      <p:sp>
        <p:nvSpPr>
          <p:cNvPr id="18" name="Rectangle 17">
            <a:extLst>
              <a:ext uri="{FF2B5EF4-FFF2-40B4-BE49-F238E27FC236}">
                <a16:creationId xmlns:a16="http://schemas.microsoft.com/office/drawing/2014/main" id="{C3E7B109-E55C-F553-7047-CFCB1E6B034B}"/>
              </a:ext>
            </a:extLst>
          </p:cNvPr>
          <p:cNvSpPr/>
          <p:nvPr/>
        </p:nvSpPr>
        <p:spPr>
          <a:xfrm>
            <a:off x="660400" y="1747424"/>
            <a:ext cx="4216400" cy="198129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20" name="Rectangle 19">
            <a:extLst>
              <a:ext uri="{FF2B5EF4-FFF2-40B4-BE49-F238E27FC236}">
                <a16:creationId xmlns:a16="http://schemas.microsoft.com/office/drawing/2014/main" id="{EF00B36B-1ED7-DF11-8628-013C72361325}"/>
              </a:ext>
            </a:extLst>
          </p:cNvPr>
          <p:cNvSpPr/>
          <p:nvPr/>
        </p:nvSpPr>
        <p:spPr>
          <a:xfrm>
            <a:off x="660400" y="3991182"/>
            <a:ext cx="4216400" cy="198129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26" name="Rectangle 25">
            <a:extLst>
              <a:ext uri="{FF2B5EF4-FFF2-40B4-BE49-F238E27FC236}">
                <a16:creationId xmlns:a16="http://schemas.microsoft.com/office/drawing/2014/main" id="{15A15F33-EF5C-A61E-FBBE-3762EDB4FEF8}"/>
              </a:ext>
            </a:extLst>
          </p:cNvPr>
          <p:cNvSpPr/>
          <p:nvPr/>
        </p:nvSpPr>
        <p:spPr>
          <a:xfrm>
            <a:off x="7315202" y="1747424"/>
            <a:ext cx="4216400" cy="198129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27" name="Rectangle 26">
            <a:extLst>
              <a:ext uri="{FF2B5EF4-FFF2-40B4-BE49-F238E27FC236}">
                <a16:creationId xmlns:a16="http://schemas.microsoft.com/office/drawing/2014/main" id="{E0E09D52-87AF-5378-ECE6-FD4BA7B766B9}"/>
              </a:ext>
            </a:extLst>
          </p:cNvPr>
          <p:cNvSpPr/>
          <p:nvPr/>
        </p:nvSpPr>
        <p:spPr>
          <a:xfrm>
            <a:off x="7315202" y="3991182"/>
            <a:ext cx="4216400" cy="198129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pic>
        <p:nvPicPr>
          <p:cNvPr id="28" name="Picture 4" descr="Sales Manager Dashboard Daily View | Sales dashboard, Dashboard examples,  Dashboard template">
            <a:extLst>
              <a:ext uri="{FF2B5EF4-FFF2-40B4-BE49-F238E27FC236}">
                <a16:creationId xmlns:a16="http://schemas.microsoft.com/office/drawing/2014/main" id="{47D61607-8D43-7ECB-4C55-C241E78EFA4E}"/>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873760" y="1935877"/>
            <a:ext cx="2165926" cy="1604391"/>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29" name="Picture 6" descr="Mobile Internet Usage Survey Questions and Percentage of 'Yes&quot; Responses. |  Download Table">
            <a:extLst>
              <a:ext uri="{FF2B5EF4-FFF2-40B4-BE49-F238E27FC236}">
                <a16:creationId xmlns:a16="http://schemas.microsoft.com/office/drawing/2014/main" id="{C165062C-92C0-FEDA-5455-BA858B0136B7}"/>
              </a:ext>
            </a:extLst>
          </p:cNvPr>
          <p:cNvPicPr>
            <a:picLocks noChangeAspect="1" noChangeArrowheads="1"/>
          </p:cNvPicPr>
          <p:nvPr/>
        </p:nvPicPr>
        <p:blipFill rotWithShape="1">
          <a:blip r:embed="rId7">
            <a:grayscl/>
            <a:extLst>
              <a:ext uri="{28A0092B-C50C-407E-A947-70E740481C1C}">
                <a14:useLocalDpi xmlns:a14="http://schemas.microsoft.com/office/drawing/2010/main" val="0"/>
              </a:ext>
            </a:extLst>
          </a:blip>
          <a:srcRect b="28121"/>
          <a:stretch/>
        </p:blipFill>
        <p:spPr bwMode="auto">
          <a:xfrm>
            <a:off x="835450" y="4186250"/>
            <a:ext cx="2177993" cy="159116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30" name="Picture 10" descr="Benchmarking Dashboard - Travel Analytics Support M2">
            <a:extLst>
              <a:ext uri="{FF2B5EF4-FFF2-40B4-BE49-F238E27FC236}">
                <a16:creationId xmlns:a16="http://schemas.microsoft.com/office/drawing/2014/main" id="{C8A0F729-878B-C295-6649-C99BD636FC21}"/>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177341" y="4186250"/>
            <a:ext cx="2174740" cy="159116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31" name="Picture 12" descr="Build your own comparison reports with multi... - Appbot">
            <a:extLst>
              <a:ext uri="{FF2B5EF4-FFF2-40B4-BE49-F238E27FC236}">
                <a16:creationId xmlns:a16="http://schemas.microsoft.com/office/drawing/2014/main" id="{E9A10512-5516-9AA5-5752-10E02564879B}"/>
              </a:ext>
            </a:extLst>
          </p:cNvPr>
          <p:cNvPicPr>
            <a:picLocks noChangeAspect="1" noChangeArrowheads="1"/>
          </p:cNvPicPr>
          <p:nvPr/>
        </p:nvPicPr>
        <p:blipFill rotWithShape="1">
          <a:blip r:embed="rId9">
            <a:grayscl/>
            <a:extLst>
              <a:ext uri="{28A0092B-C50C-407E-A947-70E740481C1C}">
                <a14:useLocalDpi xmlns:a14="http://schemas.microsoft.com/office/drawing/2010/main" val="0"/>
              </a:ext>
            </a:extLst>
          </a:blip>
          <a:srcRect r="33669" b="22942"/>
          <a:stretch/>
        </p:blipFill>
        <p:spPr bwMode="auto">
          <a:xfrm>
            <a:off x="9172873" y="1942493"/>
            <a:ext cx="2183677" cy="159115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BE11D0DE-7371-1045-80EA-887CD3FF1E22}"/>
              </a:ext>
            </a:extLst>
          </p:cNvPr>
          <p:cNvSpPr txBox="1"/>
          <p:nvPr/>
        </p:nvSpPr>
        <p:spPr>
          <a:xfrm>
            <a:off x="3118004" y="2026339"/>
            <a:ext cx="1654234" cy="1423467"/>
          </a:xfrm>
          <a:prstGeom prst="rect">
            <a:avLst/>
          </a:prstGeom>
          <a:noFill/>
        </p:spPr>
        <p:txBody>
          <a:bodyPr wrap="square">
            <a:spAutoFit/>
          </a:bodyPr>
          <a:lstStyle/>
          <a:p>
            <a:pPr algn="ctr">
              <a:spcAft>
                <a:spcPts val="300"/>
              </a:spcAft>
              <a:buClr>
                <a:schemeClr val="accent1"/>
              </a:buClr>
            </a:pPr>
            <a:r>
              <a:rPr lang="en-US" sz="1400" b="1" dirty="0">
                <a:solidFill>
                  <a:schemeClr val="accent1"/>
                </a:solidFill>
              </a:rPr>
              <a:t>Historical Sales</a:t>
            </a:r>
          </a:p>
          <a:p>
            <a:pPr algn="ctr">
              <a:spcAft>
                <a:spcPts val="300"/>
              </a:spcAft>
              <a:buClr>
                <a:schemeClr val="accent1"/>
              </a:buClr>
            </a:pPr>
            <a:r>
              <a:rPr lang="en-US" sz="1400" dirty="0">
                <a:solidFill>
                  <a:schemeClr val="tx1"/>
                </a:solidFill>
              </a:rPr>
              <a:t>Forecast future sales by extrapolating forward historical sales data</a:t>
            </a:r>
          </a:p>
        </p:txBody>
      </p:sp>
      <p:sp>
        <p:nvSpPr>
          <p:cNvPr id="33" name="TextBox 32">
            <a:extLst>
              <a:ext uri="{FF2B5EF4-FFF2-40B4-BE49-F238E27FC236}">
                <a16:creationId xmlns:a16="http://schemas.microsoft.com/office/drawing/2014/main" id="{26AB7E6E-B81F-F405-E0EB-1FCF1297C246}"/>
              </a:ext>
            </a:extLst>
          </p:cNvPr>
          <p:cNvSpPr txBox="1"/>
          <p:nvPr/>
        </p:nvSpPr>
        <p:spPr>
          <a:xfrm>
            <a:off x="3118004" y="4270097"/>
            <a:ext cx="1654234" cy="1423467"/>
          </a:xfrm>
          <a:prstGeom prst="rect">
            <a:avLst/>
          </a:prstGeom>
          <a:noFill/>
        </p:spPr>
        <p:txBody>
          <a:bodyPr wrap="square">
            <a:spAutoFit/>
          </a:bodyPr>
          <a:lstStyle/>
          <a:p>
            <a:pPr algn="ctr">
              <a:spcAft>
                <a:spcPts val="300"/>
              </a:spcAft>
              <a:buClr>
                <a:schemeClr val="accent1"/>
              </a:buClr>
            </a:pPr>
            <a:r>
              <a:rPr lang="en-US" sz="1400" b="1" dirty="0">
                <a:solidFill>
                  <a:schemeClr val="accent1"/>
                </a:solidFill>
              </a:rPr>
              <a:t>Market Survey</a:t>
            </a:r>
          </a:p>
          <a:p>
            <a:pPr algn="ctr">
              <a:spcAft>
                <a:spcPts val="300"/>
              </a:spcAft>
              <a:buClr>
                <a:schemeClr val="accent1"/>
              </a:buClr>
            </a:pPr>
            <a:r>
              <a:rPr lang="en-US" sz="1400" dirty="0">
                <a:solidFill>
                  <a:schemeClr val="tx1"/>
                </a:solidFill>
              </a:rPr>
              <a:t>Survey potential customers to understand their willingness to purchase</a:t>
            </a:r>
          </a:p>
        </p:txBody>
      </p:sp>
      <p:sp>
        <p:nvSpPr>
          <p:cNvPr id="34" name="TextBox 33">
            <a:extLst>
              <a:ext uri="{FF2B5EF4-FFF2-40B4-BE49-F238E27FC236}">
                <a16:creationId xmlns:a16="http://schemas.microsoft.com/office/drawing/2014/main" id="{DCDEA946-5778-EB5D-B9A9-173592C51C25}"/>
              </a:ext>
            </a:extLst>
          </p:cNvPr>
          <p:cNvSpPr txBox="1"/>
          <p:nvPr/>
        </p:nvSpPr>
        <p:spPr>
          <a:xfrm>
            <a:off x="7416921" y="2026339"/>
            <a:ext cx="1654234" cy="1423467"/>
          </a:xfrm>
          <a:prstGeom prst="rect">
            <a:avLst/>
          </a:prstGeom>
          <a:noFill/>
        </p:spPr>
        <p:txBody>
          <a:bodyPr wrap="square">
            <a:spAutoFit/>
          </a:bodyPr>
          <a:lstStyle/>
          <a:p>
            <a:pPr algn="ctr">
              <a:spcAft>
                <a:spcPts val="300"/>
              </a:spcAft>
              <a:buClr>
                <a:schemeClr val="accent1"/>
              </a:buClr>
            </a:pPr>
            <a:r>
              <a:rPr lang="en-US" sz="1400" b="1" dirty="0">
                <a:solidFill>
                  <a:schemeClr val="accent1"/>
                </a:solidFill>
              </a:rPr>
              <a:t>Product Comps</a:t>
            </a:r>
          </a:p>
          <a:p>
            <a:pPr algn="ctr">
              <a:spcAft>
                <a:spcPts val="300"/>
              </a:spcAft>
              <a:buClr>
                <a:schemeClr val="accent1"/>
              </a:buClr>
            </a:pPr>
            <a:r>
              <a:rPr lang="en-US" sz="1400" dirty="0">
                <a:solidFill>
                  <a:schemeClr val="tx1"/>
                </a:solidFill>
              </a:rPr>
              <a:t>Analyze demand data of similar products in different industries or segments</a:t>
            </a:r>
          </a:p>
        </p:txBody>
      </p:sp>
      <p:sp>
        <p:nvSpPr>
          <p:cNvPr id="35" name="TextBox 34">
            <a:extLst>
              <a:ext uri="{FF2B5EF4-FFF2-40B4-BE49-F238E27FC236}">
                <a16:creationId xmlns:a16="http://schemas.microsoft.com/office/drawing/2014/main" id="{D86A2450-1C25-3D0B-43DD-C415279F1D41}"/>
              </a:ext>
            </a:extLst>
          </p:cNvPr>
          <p:cNvSpPr txBox="1"/>
          <p:nvPr/>
        </p:nvSpPr>
        <p:spPr>
          <a:xfrm>
            <a:off x="7416921" y="4270097"/>
            <a:ext cx="1654234" cy="1423467"/>
          </a:xfrm>
          <a:prstGeom prst="rect">
            <a:avLst/>
          </a:prstGeom>
          <a:noFill/>
        </p:spPr>
        <p:txBody>
          <a:bodyPr wrap="square">
            <a:spAutoFit/>
          </a:bodyPr>
          <a:lstStyle/>
          <a:p>
            <a:pPr algn="ctr">
              <a:spcAft>
                <a:spcPts val="300"/>
              </a:spcAft>
              <a:buClr>
                <a:schemeClr val="accent1"/>
              </a:buClr>
            </a:pPr>
            <a:r>
              <a:rPr lang="en-US" sz="1400" b="1" dirty="0">
                <a:solidFill>
                  <a:schemeClr val="accent1"/>
                </a:solidFill>
              </a:rPr>
              <a:t>Benchmarks</a:t>
            </a:r>
          </a:p>
          <a:p>
            <a:pPr algn="ctr">
              <a:spcAft>
                <a:spcPts val="300"/>
              </a:spcAft>
              <a:buClr>
                <a:schemeClr val="accent1"/>
              </a:buClr>
            </a:pPr>
            <a:r>
              <a:rPr lang="en-US" sz="1400" dirty="0">
                <a:solidFill>
                  <a:schemeClr val="tx1"/>
                </a:solidFill>
              </a:rPr>
              <a:t>Estimate demand based on the “typical” demand of products in the same industry</a:t>
            </a:r>
          </a:p>
        </p:txBody>
      </p:sp>
    </p:spTree>
    <p:extLst>
      <p:ext uri="{BB962C8B-B14F-4D97-AF65-F5344CB8AC3E}">
        <p14:creationId xmlns:p14="http://schemas.microsoft.com/office/powerpoint/2010/main" val="1985140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We consolidated our demand input data and modelled out the demand function for our product</a:t>
            </a:r>
          </a:p>
        </p:txBody>
      </p:sp>
      <p:pic>
        <p:nvPicPr>
          <p:cNvPr id="7" name="Picture 6">
            <a:extLst>
              <a:ext uri="{FF2B5EF4-FFF2-40B4-BE49-F238E27FC236}">
                <a16:creationId xmlns:a16="http://schemas.microsoft.com/office/drawing/2014/main" id="{ED872366-A783-23B8-82AC-B6707D0C2835}"/>
              </a:ext>
            </a:extLst>
          </p:cNvPr>
          <p:cNvPicPr>
            <a:picLocks noChangeAspect="1"/>
          </p:cNvPicPr>
          <p:nvPr/>
        </p:nvPicPr>
        <p:blipFill>
          <a:blip r:embed="rId6"/>
          <a:stretch>
            <a:fillRect/>
          </a:stretch>
        </p:blipFill>
        <p:spPr>
          <a:xfrm>
            <a:off x="5349090" y="1513630"/>
            <a:ext cx="6383874" cy="4713496"/>
          </a:xfrm>
          <a:prstGeom prst="rect">
            <a:avLst/>
          </a:prstGeom>
          <a:ln>
            <a:solidFill>
              <a:schemeClr val="accent5"/>
            </a:solidFill>
          </a:ln>
          <a:effectLst>
            <a:outerShdw blurRad="50800" dist="38100" dir="2700000" algn="tl" rotWithShape="0">
              <a:prstClr val="black">
                <a:alpha val="40000"/>
              </a:prstClr>
            </a:outerShdw>
          </a:effectLst>
        </p:spPr>
      </p:pic>
      <p:grpSp>
        <p:nvGrpSpPr>
          <p:cNvPr id="13" name="Group 12">
            <a:extLst>
              <a:ext uri="{FF2B5EF4-FFF2-40B4-BE49-F238E27FC236}">
                <a16:creationId xmlns:a16="http://schemas.microsoft.com/office/drawing/2014/main" id="{F013E9F9-8362-9CC6-4950-1CE752938B64}"/>
              </a:ext>
            </a:extLst>
          </p:cNvPr>
          <p:cNvGrpSpPr/>
          <p:nvPr/>
        </p:nvGrpSpPr>
        <p:grpSpPr>
          <a:xfrm>
            <a:off x="458787" y="1513683"/>
            <a:ext cx="5261790" cy="4713497"/>
            <a:chOff x="458786" y="1513683"/>
            <a:chExt cx="5965163" cy="4713497"/>
          </a:xfrm>
        </p:grpSpPr>
        <p:sp>
          <p:nvSpPr>
            <p:cNvPr id="32" name="Pentagon 31">
              <a:extLst>
                <a:ext uri="{FF2B5EF4-FFF2-40B4-BE49-F238E27FC236}">
                  <a16:creationId xmlns:a16="http://schemas.microsoft.com/office/drawing/2014/main" id="{DEE73C66-42F3-82E4-3BA2-37D9128BDC71}"/>
                </a:ext>
              </a:extLst>
            </p:cNvPr>
            <p:cNvSpPr/>
            <p:nvPr/>
          </p:nvSpPr>
          <p:spPr>
            <a:xfrm>
              <a:off x="458786" y="1513683"/>
              <a:ext cx="5965163" cy="4713497"/>
            </a:xfrm>
            <a:prstGeom prst="homePlate">
              <a:avLst>
                <a:gd name="adj" fmla="val 13411"/>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503998" rIns="324000" bIns="108000" rtlCol="0" anchor="t"/>
            <a:lstStyle/>
            <a:p>
              <a:pPr>
                <a:lnSpc>
                  <a:spcPct val="120000"/>
                </a:lnSpc>
                <a:spcAft>
                  <a:spcPts val="600"/>
                </a:spcAft>
              </a:pPr>
              <a:r>
                <a:rPr lang="en-US" sz="1400" dirty="0">
                  <a:solidFill>
                    <a:schemeClr val="tx1"/>
                  </a:solidFill>
                </a:rPr>
                <a:t>To calculate the demand function we:</a:t>
              </a:r>
            </a:p>
            <a:p>
              <a:pPr marL="342900" indent="-342900">
                <a:lnSpc>
                  <a:spcPct val="120000"/>
                </a:lnSpc>
                <a:spcAft>
                  <a:spcPts val="600"/>
                </a:spcAft>
                <a:buFont typeface="+mj-lt"/>
                <a:buAutoNum type="arabicPeriod"/>
              </a:pPr>
              <a:r>
                <a:rPr lang="en-US" sz="1400" dirty="0">
                  <a:solidFill>
                    <a:schemeClr val="tx1"/>
                  </a:solidFill>
                </a:rPr>
                <a:t>Gathered model inputs from historical sales, customer survey data, product comparables, and industry benchmarks</a:t>
              </a:r>
            </a:p>
            <a:p>
              <a:pPr marL="342900" indent="-342900">
                <a:lnSpc>
                  <a:spcPct val="120000"/>
                </a:lnSpc>
                <a:spcAft>
                  <a:spcPts val="600"/>
                </a:spcAft>
                <a:buFont typeface="+mj-lt"/>
                <a:buAutoNum type="arabicPeriod"/>
              </a:pPr>
              <a:r>
                <a:rPr lang="en-US" sz="1400" dirty="0">
                  <a:solidFill>
                    <a:schemeClr val="tx1"/>
                  </a:solidFill>
                </a:rPr>
                <a:t>Consolidated the data to derive the estimated demand for multiple price points</a:t>
              </a:r>
            </a:p>
            <a:p>
              <a:pPr marL="342900" indent="-342900">
                <a:lnSpc>
                  <a:spcPct val="120000"/>
                </a:lnSpc>
                <a:spcAft>
                  <a:spcPts val="600"/>
                </a:spcAft>
                <a:buFont typeface="+mj-lt"/>
                <a:buAutoNum type="arabicPeriod"/>
              </a:pPr>
              <a:r>
                <a:rPr lang="en-US" sz="1400" dirty="0">
                  <a:solidFill>
                    <a:schemeClr val="tx1"/>
                  </a:solidFill>
                </a:rPr>
                <a:t>Input those price-demand data pairs into the Excel model</a:t>
              </a:r>
            </a:p>
            <a:p>
              <a:pPr marL="342900" indent="-342900">
                <a:lnSpc>
                  <a:spcPct val="120000"/>
                </a:lnSpc>
                <a:spcAft>
                  <a:spcPts val="600"/>
                </a:spcAft>
                <a:buFont typeface="+mj-lt"/>
                <a:buAutoNum type="arabicPeriod"/>
              </a:pPr>
              <a:r>
                <a:rPr lang="en-US" sz="1400" dirty="0">
                  <a:solidFill>
                    <a:schemeClr val="tx1"/>
                  </a:solidFill>
                </a:rPr>
                <a:t>Determined the line of best fit for our demand curve and derived the demand function/equation to forecast demand for any price</a:t>
              </a:r>
            </a:p>
          </p:txBody>
        </p:sp>
        <p:sp>
          <p:nvSpPr>
            <p:cNvPr id="29" name="Freeform 28">
              <a:extLst>
                <a:ext uri="{FF2B5EF4-FFF2-40B4-BE49-F238E27FC236}">
                  <a16:creationId xmlns:a16="http://schemas.microsoft.com/office/drawing/2014/main" id="{5A220A43-74B8-BDB3-00DB-6A12085D8EAD}"/>
                </a:ext>
              </a:extLst>
            </p:cNvPr>
            <p:cNvSpPr/>
            <p:nvPr/>
          </p:nvSpPr>
          <p:spPr>
            <a:xfrm>
              <a:off x="459068" y="1513683"/>
              <a:ext cx="5358070" cy="401289"/>
            </a:xfrm>
            <a:custGeom>
              <a:avLst/>
              <a:gdLst>
                <a:gd name="connsiteX0" fmla="*/ 0 w 5440388"/>
                <a:gd name="connsiteY0" fmla="*/ 0 h 401289"/>
                <a:gd name="connsiteX1" fmla="*/ 5332754 w 5440388"/>
                <a:gd name="connsiteY1" fmla="*/ 0 h 401289"/>
                <a:gd name="connsiteX2" fmla="*/ 5440388 w 5440388"/>
                <a:gd name="connsiteY2" fmla="*/ 401289 h 401289"/>
                <a:gd name="connsiteX3" fmla="*/ 0 w 5440388"/>
                <a:gd name="connsiteY3" fmla="*/ 401289 h 401289"/>
              </a:gdLst>
              <a:ahLst/>
              <a:cxnLst>
                <a:cxn ang="0">
                  <a:pos x="connsiteX0" y="connsiteY0"/>
                </a:cxn>
                <a:cxn ang="0">
                  <a:pos x="connsiteX1" y="connsiteY1"/>
                </a:cxn>
                <a:cxn ang="0">
                  <a:pos x="connsiteX2" y="connsiteY2"/>
                </a:cxn>
                <a:cxn ang="0">
                  <a:pos x="connsiteX3" y="connsiteY3"/>
                </a:cxn>
              </a:cxnLst>
              <a:rect l="l" t="t" r="r" b="b"/>
              <a:pathLst>
                <a:path w="5440388" h="401289">
                  <a:moveTo>
                    <a:pt x="0" y="0"/>
                  </a:moveTo>
                  <a:lnTo>
                    <a:pt x="5332754" y="0"/>
                  </a:lnTo>
                  <a:lnTo>
                    <a:pt x="5440388" y="401289"/>
                  </a:lnTo>
                  <a:lnTo>
                    <a:pt x="0" y="401289"/>
                  </a:lnTo>
                  <a:close/>
                </a:path>
              </a:pathLst>
            </a:cu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How to calculate the demand function</a:t>
              </a:r>
            </a:p>
          </p:txBody>
        </p:sp>
      </p:grpSp>
      <p:sp>
        <p:nvSpPr>
          <p:cNvPr id="19" name="Rectangle 18">
            <a:extLst>
              <a:ext uri="{FF2B5EF4-FFF2-40B4-BE49-F238E27FC236}">
                <a16:creationId xmlns:a16="http://schemas.microsoft.com/office/drawing/2014/main" id="{B00E1A12-E2A4-013B-2EB9-446634CE61C5}"/>
              </a:ext>
            </a:extLst>
          </p:cNvPr>
          <p:cNvSpPr/>
          <p:nvPr/>
        </p:nvSpPr>
        <p:spPr>
          <a:xfrm>
            <a:off x="785763" y="5326071"/>
            <a:ext cx="4055942" cy="634507"/>
          </a:xfrm>
          <a:prstGeom prst="rect">
            <a:avLst/>
          </a:prstGeom>
          <a:solidFill>
            <a:schemeClr val="accent6"/>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Demand function: </a:t>
            </a:r>
          </a:p>
        </p:txBody>
      </p:sp>
      <p:pic>
        <p:nvPicPr>
          <p:cNvPr id="23" name="Picture 22">
            <a:extLst>
              <a:ext uri="{FF2B5EF4-FFF2-40B4-BE49-F238E27FC236}">
                <a16:creationId xmlns:a16="http://schemas.microsoft.com/office/drawing/2014/main" id="{F44B8EF3-70A5-13DF-09A1-FD276405AE6F}"/>
              </a:ext>
            </a:extLst>
          </p:cNvPr>
          <p:cNvPicPr>
            <a:picLocks noChangeAspect="1"/>
          </p:cNvPicPr>
          <p:nvPr/>
        </p:nvPicPr>
        <p:blipFill>
          <a:blip r:embed="rId7"/>
          <a:stretch>
            <a:fillRect/>
          </a:stretch>
        </p:blipFill>
        <p:spPr>
          <a:xfrm>
            <a:off x="2584704" y="5543637"/>
            <a:ext cx="2051984" cy="240794"/>
          </a:xfrm>
          <a:prstGeom prst="rect">
            <a:avLst/>
          </a:prstGeom>
        </p:spPr>
      </p:pic>
      <p:sp>
        <p:nvSpPr>
          <p:cNvPr id="3" name="Speech Bubble: Rectangle with Corners Rounded 3">
            <a:extLst>
              <a:ext uri="{FF2B5EF4-FFF2-40B4-BE49-F238E27FC236}">
                <a16:creationId xmlns:a16="http://schemas.microsoft.com/office/drawing/2014/main" id="{F2B40BBB-41C7-7756-7F09-29A9472271A4}"/>
              </a:ext>
            </a:extLst>
          </p:cNvPr>
          <p:cNvSpPr/>
          <p:nvPr/>
        </p:nvSpPr>
        <p:spPr>
          <a:xfrm>
            <a:off x="-3218413" y="3908099"/>
            <a:ext cx="3064262" cy="1420558"/>
          </a:xfrm>
          <a:prstGeom prst="wedgeRoundRectCallout">
            <a:avLst>
              <a:gd name="adj1" fmla="val 45203"/>
              <a:gd name="adj2" fmla="val 77544"/>
              <a:gd name="adj3" fmla="val 16667"/>
            </a:avLst>
          </a:prstGeom>
          <a:solidFill>
            <a:schemeClr val="accent3"/>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accent2"/>
                </a:solidFill>
              </a:rPr>
              <a:t>Tip:</a:t>
            </a:r>
            <a:r>
              <a:rPr lang="en-US" sz="1400" dirty="0">
                <a:solidFill>
                  <a:schemeClr val="tx1"/>
                </a:solidFill>
              </a:rPr>
              <a:t> You can use an online LaTeX tool to write out formulae like this. I like: </a:t>
            </a:r>
            <a:r>
              <a:rPr lang="en-US" sz="1400" dirty="0">
                <a:solidFill>
                  <a:schemeClr val="tx1"/>
                </a:solidFill>
                <a:hlinkClick r:id="rId8"/>
              </a:rPr>
              <a:t>https://</a:t>
            </a:r>
            <a:r>
              <a:rPr lang="en-US" sz="1400" dirty="0" err="1">
                <a:solidFill>
                  <a:schemeClr val="tx1"/>
                </a:solidFill>
                <a:hlinkClick r:id="rId8"/>
              </a:rPr>
              <a:t>latex.codecogs.com</a:t>
            </a:r>
            <a:r>
              <a:rPr lang="en-US" sz="1400" dirty="0">
                <a:solidFill>
                  <a:schemeClr val="tx1"/>
                </a:solidFill>
                <a:hlinkClick r:id="rId8"/>
              </a:rPr>
              <a:t>/</a:t>
            </a:r>
            <a:r>
              <a:rPr lang="en-US" sz="1400" dirty="0" err="1">
                <a:solidFill>
                  <a:schemeClr val="tx1"/>
                </a:solidFill>
                <a:hlinkClick r:id="rId8"/>
              </a:rPr>
              <a:t>eqneditor</a:t>
            </a:r>
            <a:r>
              <a:rPr lang="en-US" sz="1400" dirty="0">
                <a:solidFill>
                  <a:schemeClr val="tx1"/>
                </a:solidFill>
                <a:hlinkClick r:id="rId8"/>
              </a:rPr>
              <a:t>/</a:t>
            </a:r>
            <a:r>
              <a:rPr lang="en-US" sz="1400" dirty="0" err="1">
                <a:solidFill>
                  <a:schemeClr val="tx1"/>
                </a:solidFill>
                <a:hlinkClick r:id="rId8"/>
              </a:rPr>
              <a:t>editor.php</a:t>
            </a:r>
            <a:endParaRPr lang="en-US" sz="1400" dirty="0">
              <a:solidFill>
                <a:schemeClr val="tx1"/>
              </a:solidFill>
            </a:endParaRPr>
          </a:p>
        </p:txBody>
      </p:sp>
    </p:spTree>
    <p:extLst>
      <p:ext uri="{BB962C8B-B14F-4D97-AF65-F5344CB8AC3E}">
        <p14:creationId xmlns:p14="http://schemas.microsoft.com/office/powerpoint/2010/main" val="199876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There are various ways to define customer segments</a:t>
            </a:r>
          </a:p>
        </p:txBody>
      </p:sp>
      <p:sp>
        <p:nvSpPr>
          <p:cNvPr id="6" name="Rectangle 5">
            <a:extLst>
              <a:ext uri="{FF2B5EF4-FFF2-40B4-BE49-F238E27FC236}">
                <a16:creationId xmlns:a16="http://schemas.microsoft.com/office/drawing/2014/main" id="{9CF9C44E-DA8E-7ABB-E8EE-1F2B626E10C1}"/>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389B8117-4973-8F46-9F80-31ED5822C1CE}"/>
              </a:ext>
            </a:extLst>
          </p:cNvPr>
          <p:cNvSpPr/>
          <p:nvPr/>
        </p:nvSpPr>
        <p:spPr>
          <a:xfrm>
            <a:off x="550032" y="2870076"/>
            <a:ext cx="959958" cy="62116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0" rtlCol="0" anchor="ctr"/>
          <a:lstStyle/>
          <a:p>
            <a:pPr marL="11112">
              <a:spcAft>
                <a:spcPts val="300"/>
              </a:spcAft>
            </a:pPr>
            <a:r>
              <a:rPr lang="en-US" sz="1400" b="1" dirty="0" err="1">
                <a:solidFill>
                  <a:schemeClr val="tx1"/>
                </a:solidFill>
              </a:rPr>
              <a:t>Type</a:t>
            </a:r>
            <a:endParaRPr lang="en-US" sz="1400" b="1" dirty="0">
              <a:solidFill>
                <a:schemeClr val="tx1"/>
              </a:solidFill>
            </a:endParaRPr>
          </a:p>
        </p:txBody>
      </p:sp>
      <p:sp>
        <p:nvSpPr>
          <p:cNvPr id="13" name="Rectangle 12">
            <a:extLst>
              <a:ext uri="{FF2B5EF4-FFF2-40B4-BE49-F238E27FC236}">
                <a16:creationId xmlns:a16="http://schemas.microsoft.com/office/drawing/2014/main" id="{9E3891BE-BCA7-B9C7-A5F2-187FCE52E6D9}"/>
              </a:ext>
            </a:extLst>
          </p:cNvPr>
          <p:cNvSpPr/>
          <p:nvPr/>
        </p:nvSpPr>
        <p:spPr>
          <a:xfrm>
            <a:off x="550032" y="3645930"/>
            <a:ext cx="976994" cy="10378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0" rtlCol="0" anchor="ctr"/>
          <a:lstStyle/>
          <a:p>
            <a:pPr marL="11112">
              <a:spcAft>
                <a:spcPts val="300"/>
              </a:spcAft>
            </a:pPr>
            <a:r>
              <a:rPr lang="en-US" sz="1400" b="1" dirty="0" err="1">
                <a:solidFill>
                  <a:schemeClr val="tx1"/>
                </a:solidFill>
              </a:rPr>
              <a:t>Desc.</a:t>
            </a:r>
            <a:endParaRPr lang="en-US" sz="1400" b="1" dirty="0">
              <a:solidFill>
                <a:schemeClr val="tx1"/>
              </a:solidFill>
            </a:endParaRPr>
          </a:p>
        </p:txBody>
      </p:sp>
      <p:sp>
        <p:nvSpPr>
          <p:cNvPr id="15" name="Rectangle 14">
            <a:extLst>
              <a:ext uri="{FF2B5EF4-FFF2-40B4-BE49-F238E27FC236}">
                <a16:creationId xmlns:a16="http://schemas.microsoft.com/office/drawing/2014/main" id="{3D0B2BC1-8630-CAB9-414E-BE1DDF359E67}"/>
              </a:ext>
            </a:extLst>
          </p:cNvPr>
          <p:cNvSpPr/>
          <p:nvPr/>
        </p:nvSpPr>
        <p:spPr>
          <a:xfrm>
            <a:off x="550032" y="4838446"/>
            <a:ext cx="976994" cy="11801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36000" rIns="0" rtlCol="0" anchor="ctr"/>
          <a:lstStyle/>
          <a:p>
            <a:pPr marL="11112">
              <a:spcAft>
                <a:spcPts val="300"/>
              </a:spcAft>
            </a:pPr>
            <a:r>
              <a:rPr lang="en-US" sz="1400" b="1" dirty="0">
                <a:solidFill>
                  <a:schemeClr val="tx1"/>
                </a:solidFill>
              </a:rPr>
              <a:t>Examples</a:t>
            </a:r>
          </a:p>
        </p:txBody>
      </p:sp>
      <p:sp>
        <p:nvSpPr>
          <p:cNvPr id="11" name="Rectangle 10">
            <a:extLst>
              <a:ext uri="{FF2B5EF4-FFF2-40B4-BE49-F238E27FC236}">
                <a16:creationId xmlns:a16="http://schemas.microsoft.com/office/drawing/2014/main" id="{15179E58-6874-F37B-5109-77789D4ADF06}"/>
              </a:ext>
            </a:extLst>
          </p:cNvPr>
          <p:cNvSpPr/>
          <p:nvPr/>
        </p:nvSpPr>
        <p:spPr>
          <a:xfrm>
            <a:off x="1626783" y="2870076"/>
            <a:ext cx="1867379" cy="621169"/>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400" dirty="0">
                <a:solidFill>
                  <a:schemeClr val="tx1"/>
                </a:solidFill>
              </a:rPr>
              <a:t>Where</a:t>
            </a:r>
          </a:p>
        </p:txBody>
      </p:sp>
      <p:sp>
        <p:nvSpPr>
          <p:cNvPr id="12" name="Rectangle 11">
            <a:extLst>
              <a:ext uri="{FF2B5EF4-FFF2-40B4-BE49-F238E27FC236}">
                <a16:creationId xmlns:a16="http://schemas.microsoft.com/office/drawing/2014/main" id="{6901A129-B2D2-DAC0-8126-734B06CE6224}"/>
              </a:ext>
            </a:extLst>
          </p:cNvPr>
          <p:cNvSpPr/>
          <p:nvPr/>
        </p:nvSpPr>
        <p:spPr>
          <a:xfrm>
            <a:off x="1626782" y="3645930"/>
            <a:ext cx="1867379" cy="103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400" dirty="0">
                <a:solidFill>
                  <a:schemeClr val="tx1"/>
                </a:solidFill>
              </a:rPr>
              <a:t>Segment customers by location</a:t>
            </a:r>
          </a:p>
        </p:txBody>
      </p:sp>
      <p:sp>
        <p:nvSpPr>
          <p:cNvPr id="14" name="Rectangle 13">
            <a:extLst>
              <a:ext uri="{FF2B5EF4-FFF2-40B4-BE49-F238E27FC236}">
                <a16:creationId xmlns:a16="http://schemas.microsoft.com/office/drawing/2014/main" id="{105D747F-A628-83CA-8D99-053066A6CD67}"/>
              </a:ext>
            </a:extLst>
          </p:cNvPr>
          <p:cNvSpPr/>
          <p:nvPr/>
        </p:nvSpPr>
        <p:spPr>
          <a:xfrm>
            <a:off x="1626782" y="4838446"/>
            <a:ext cx="1867379" cy="118016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400" dirty="0">
                <a:solidFill>
                  <a:schemeClr val="tx1"/>
                </a:solidFill>
              </a:rPr>
              <a:t>Urban vs rural</a:t>
            </a:r>
          </a:p>
          <a:p>
            <a:pPr marL="179388" indent="-179388">
              <a:spcAft>
                <a:spcPts val="300"/>
              </a:spcAft>
              <a:buFont typeface="Arial" panose="020B0604020202020204" pitchFamily="34" charset="0"/>
              <a:buChar char="•"/>
            </a:pPr>
            <a:r>
              <a:rPr lang="en-US" sz="1400" dirty="0">
                <a:solidFill>
                  <a:schemeClr val="tx1"/>
                </a:solidFill>
              </a:rPr>
              <a:t>Suburb, city</a:t>
            </a:r>
          </a:p>
          <a:p>
            <a:pPr marL="179388" indent="-179388">
              <a:spcAft>
                <a:spcPts val="300"/>
              </a:spcAft>
              <a:buFont typeface="Arial" panose="020B0604020202020204" pitchFamily="34" charset="0"/>
              <a:buChar char="•"/>
            </a:pPr>
            <a:r>
              <a:rPr lang="en-US" sz="1400" dirty="0">
                <a:solidFill>
                  <a:schemeClr val="tx1"/>
                </a:solidFill>
              </a:rPr>
              <a:t>Country</a:t>
            </a:r>
          </a:p>
        </p:txBody>
      </p:sp>
      <p:sp>
        <p:nvSpPr>
          <p:cNvPr id="16" name="Rectangle 15">
            <a:extLst>
              <a:ext uri="{FF2B5EF4-FFF2-40B4-BE49-F238E27FC236}">
                <a16:creationId xmlns:a16="http://schemas.microsoft.com/office/drawing/2014/main" id="{060B5B38-BD12-E7D6-B467-56C09620FEF7}"/>
              </a:ext>
            </a:extLst>
          </p:cNvPr>
          <p:cNvSpPr/>
          <p:nvPr/>
        </p:nvSpPr>
        <p:spPr>
          <a:xfrm>
            <a:off x="3645033" y="2870076"/>
            <a:ext cx="1867379" cy="621169"/>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400" dirty="0">
                <a:solidFill>
                  <a:schemeClr val="tx1"/>
                </a:solidFill>
              </a:rPr>
              <a:t>Who</a:t>
            </a:r>
          </a:p>
        </p:txBody>
      </p:sp>
      <p:sp>
        <p:nvSpPr>
          <p:cNvPr id="17" name="Rectangle 16">
            <a:extLst>
              <a:ext uri="{FF2B5EF4-FFF2-40B4-BE49-F238E27FC236}">
                <a16:creationId xmlns:a16="http://schemas.microsoft.com/office/drawing/2014/main" id="{9AA71F5E-BDC8-71E0-D947-65B913FC46EC}"/>
              </a:ext>
            </a:extLst>
          </p:cNvPr>
          <p:cNvSpPr/>
          <p:nvPr/>
        </p:nvSpPr>
        <p:spPr>
          <a:xfrm>
            <a:off x="3645032" y="3645930"/>
            <a:ext cx="1867379" cy="103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400" dirty="0">
                <a:solidFill>
                  <a:schemeClr val="tx1"/>
                </a:solidFill>
              </a:rPr>
              <a:t>Segment customers by common characteristics </a:t>
            </a:r>
          </a:p>
        </p:txBody>
      </p:sp>
      <p:sp>
        <p:nvSpPr>
          <p:cNvPr id="18" name="Rectangle 17">
            <a:extLst>
              <a:ext uri="{FF2B5EF4-FFF2-40B4-BE49-F238E27FC236}">
                <a16:creationId xmlns:a16="http://schemas.microsoft.com/office/drawing/2014/main" id="{4E7D8E08-2F9D-62B9-FB1F-F8B68AF190FA}"/>
              </a:ext>
            </a:extLst>
          </p:cNvPr>
          <p:cNvSpPr/>
          <p:nvPr/>
        </p:nvSpPr>
        <p:spPr>
          <a:xfrm>
            <a:off x="3645032" y="4838446"/>
            <a:ext cx="1867379" cy="118016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400" dirty="0">
                <a:solidFill>
                  <a:schemeClr val="tx1"/>
                </a:solidFill>
              </a:rPr>
              <a:t>Age</a:t>
            </a:r>
          </a:p>
          <a:p>
            <a:pPr marL="179388" indent="-179388">
              <a:spcAft>
                <a:spcPts val="300"/>
              </a:spcAft>
              <a:buFont typeface="Arial" panose="020B0604020202020204" pitchFamily="34" charset="0"/>
              <a:buChar char="•"/>
            </a:pPr>
            <a:r>
              <a:rPr lang="en-US" sz="1400" dirty="0">
                <a:solidFill>
                  <a:schemeClr val="tx1"/>
                </a:solidFill>
              </a:rPr>
              <a:t>Income</a:t>
            </a:r>
          </a:p>
          <a:p>
            <a:pPr marL="179388" indent="-179388">
              <a:spcAft>
                <a:spcPts val="300"/>
              </a:spcAft>
              <a:buFont typeface="Arial" panose="020B0604020202020204" pitchFamily="34" charset="0"/>
              <a:buChar char="•"/>
            </a:pPr>
            <a:r>
              <a:rPr lang="en-US" sz="1400" dirty="0">
                <a:solidFill>
                  <a:schemeClr val="tx1"/>
                </a:solidFill>
              </a:rPr>
              <a:t>Education</a:t>
            </a:r>
          </a:p>
          <a:p>
            <a:pPr marL="179388" indent="-179388">
              <a:spcAft>
                <a:spcPts val="300"/>
              </a:spcAft>
              <a:buFont typeface="Arial" panose="020B0604020202020204" pitchFamily="34" charset="0"/>
              <a:buChar char="•"/>
            </a:pPr>
            <a:r>
              <a:rPr lang="en-US" sz="1400" dirty="0">
                <a:solidFill>
                  <a:schemeClr val="tx1"/>
                </a:solidFill>
              </a:rPr>
              <a:t>Gender</a:t>
            </a:r>
          </a:p>
        </p:txBody>
      </p:sp>
      <p:sp>
        <p:nvSpPr>
          <p:cNvPr id="19" name="Rectangle 18">
            <a:extLst>
              <a:ext uri="{FF2B5EF4-FFF2-40B4-BE49-F238E27FC236}">
                <a16:creationId xmlns:a16="http://schemas.microsoft.com/office/drawing/2014/main" id="{848B34E7-6234-6AC6-5A74-E42E081726B4}"/>
              </a:ext>
            </a:extLst>
          </p:cNvPr>
          <p:cNvSpPr/>
          <p:nvPr/>
        </p:nvSpPr>
        <p:spPr>
          <a:xfrm>
            <a:off x="5663282" y="2870076"/>
            <a:ext cx="1867379" cy="621169"/>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400" dirty="0">
                <a:solidFill>
                  <a:schemeClr val="tx1"/>
                </a:solidFill>
              </a:rPr>
              <a:t>Why</a:t>
            </a:r>
          </a:p>
        </p:txBody>
      </p:sp>
      <p:sp>
        <p:nvSpPr>
          <p:cNvPr id="20" name="Rectangle 19">
            <a:extLst>
              <a:ext uri="{FF2B5EF4-FFF2-40B4-BE49-F238E27FC236}">
                <a16:creationId xmlns:a16="http://schemas.microsoft.com/office/drawing/2014/main" id="{C6B42FD7-F58E-34AD-1BD8-CA0C9FAD73F0}"/>
              </a:ext>
            </a:extLst>
          </p:cNvPr>
          <p:cNvSpPr/>
          <p:nvPr/>
        </p:nvSpPr>
        <p:spPr>
          <a:xfrm>
            <a:off x="5663281" y="3645930"/>
            <a:ext cx="1867379" cy="103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400" dirty="0">
                <a:solidFill>
                  <a:schemeClr val="tx1"/>
                </a:solidFill>
              </a:rPr>
              <a:t>Segment customers by interests and motivations</a:t>
            </a:r>
          </a:p>
        </p:txBody>
      </p:sp>
      <p:sp>
        <p:nvSpPr>
          <p:cNvPr id="21" name="Rectangle 20">
            <a:extLst>
              <a:ext uri="{FF2B5EF4-FFF2-40B4-BE49-F238E27FC236}">
                <a16:creationId xmlns:a16="http://schemas.microsoft.com/office/drawing/2014/main" id="{BFC6138E-F142-2B1E-A7F8-7B007D6A5916}"/>
              </a:ext>
            </a:extLst>
          </p:cNvPr>
          <p:cNvSpPr/>
          <p:nvPr/>
        </p:nvSpPr>
        <p:spPr>
          <a:xfrm>
            <a:off x="5663281" y="4838446"/>
            <a:ext cx="1867379" cy="118016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400" dirty="0">
                <a:solidFill>
                  <a:schemeClr val="tx1"/>
                </a:solidFill>
              </a:rPr>
              <a:t>Interests</a:t>
            </a:r>
          </a:p>
          <a:p>
            <a:pPr marL="179388" indent="-179388">
              <a:spcAft>
                <a:spcPts val="300"/>
              </a:spcAft>
              <a:buFont typeface="Arial" panose="020B0604020202020204" pitchFamily="34" charset="0"/>
              <a:buChar char="•"/>
            </a:pPr>
            <a:r>
              <a:rPr lang="en-US" sz="1400" dirty="0">
                <a:solidFill>
                  <a:schemeClr val="tx1"/>
                </a:solidFill>
              </a:rPr>
              <a:t>Lifestyle</a:t>
            </a:r>
          </a:p>
          <a:p>
            <a:pPr marL="179388" indent="-179388">
              <a:spcAft>
                <a:spcPts val="300"/>
              </a:spcAft>
              <a:buFont typeface="Arial" panose="020B0604020202020204" pitchFamily="34" charset="0"/>
              <a:buChar char="•"/>
            </a:pPr>
            <a:r>
              <a:rPr lang="en-US" sz="1400" dirty="0">
                <a:solidFill>
                  <a:schemeClr val="tx1"/>
                </a:solidFill>
              </a:rPr>
              <a:t>Social Status</a:t>
            </a:r>
          </a:p>
          <a:p>
            <a:pPr marL="179388" indent="-179388">
              <a:spcAft>
                <a:spcPts val="300"/>
              </a:spcAft>
              <a:buFont typeface="Arial" panose="020B0604020202020204" pitchFamily="34" charset="0"/>
              <a:buChar char="•"/>
            </a:pPr>
            <a:r>
              <a:rPr lang="en-US" sz="1400" dirty="0">
                <a:solidFill>
                  <a:schemeClr val="tx1"/>
                </a:solidFill>
              </a:rPr>
              <a:t>Attitudes</a:t>
            </a:r>
          </a:p>
        </p:txBody>
      </p:sp>
      <p:sp>
        <p:nvSpPr>
          <p:cNvPr id="25" name="Rectangle 24">
            <a:extLst>
              <a:ext uri="{FF2B5EF4-FFF2-40B4-BE49-F238E27FC236}">
                <a16:creationId xmlns:a16="http://schemas.microsoft.com/office/drawing/2014/main" id="{984D1B34-9271-0CB9-F394-D41D70C41789}"/>
              </a:ext>
            </a:extLst>
          </p:cNvPr>
          <p:cNvSpPr/>
          <p:nvPr/>
        </p:nvSpPr>
        <p:spPr>
          <a:xfrm>
            <a:off x="7681531" y="2870076"/>
            <a:ext cx="1867379" cy="621169"/>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400" dirty="0">
                <a:solidFill>
                  <a:schemeClr val="tx1"/>
                </a:solidFill>
              </a:rPr>
              <a:t>What</a:t>
            </a:r>
          </a:p>
        </p:txBody>
      </p:sp>
      <p:sp>
        <p:nvSpPr>
          <p:cNvPr id="26" name="Rectangle 25">
            <a:extLst>
              <a:ext uri="{FF2B5EF4-FFF2-40B4-BE49-F238E27FC236}">
                <a16:creationId xmlns:a16="http://schemas.microsoft.com/office/drawing/2014/main" id="{EFE9ADE1-E3E2-84DD-3830-4D0036431F91}"/>
              </a:ext>
            </a:extLst>
          </p:cNvPr>
          <p:cNvSpPr/>
          <p:nvPr/>
        </p:nvSpPr>
        <p:spPr>
          <a:xfrm>
            <a:off x="7681530" y="3645930"/>
            <a:ext cx="1867379" cy="103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400" dirty="0">
                <a:solidFill>
                  <a:schemeClr val="tx1"/>
                </a:solidFill>
              </a:rPr>
              <a:t>Segment customers based on actions and behaviors</a:t>
            </a:r>
          </a:p>
        </p:txBody>
      </p:sp>
      <p:sp>
        <p:nvSpPr>
          <p:cNvPr id="27" name="Rectangle 26">
            <a:extLst>
              <a:ext uri="{FF2B5EF4-FFF2-40B4-BE49-F238E27FC236}">
                <a16:creationId xmlns:a16="http://schemas.microsoft.com/office/drawing/2014/main" id="{EFB007D5-4C1B-B03B-5C8E-220A978CED65}"/>
              </a:ext>
            </a:extLst>
          </p:cNvPr>
          <p:cNvSpPr/>
          <p:nvPr/>
        </p:nvSpPr>
        <p:spPr>
          <a:xfrm>
            <a:off x="7681530" y="4838446"/>
            <a:ext cx="1867379" cy="118016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400" dirty="0">
                <a:solidFill>
                  <a:schemeClr val="tx1"/>
                </a:solidFill>
              </a:rPr>
              <a:t>Benefits sought</a:t>
            </a:r>
          </a:p>
          <a:p>
            <a:pPr marL="179388" indent="-179388">
              <a:spcAft>
                <a:spcPts val="300"/>
              </a:spcAft>
              <a:buFont typeface="Arial" panose="020B0604020202020204" pitchFamily="34" charset="0"/>
              <a:buChar char="•"/>
            </a:pPr>
            <a:r>
              <a:rPr lang="en-US" sz="1400" dirty="0">
                <a:solidFill>
                  <a:schemeClr val="tx1"/>
                </a:solidFill>
              </a:rPr>
              <a:t>Loyalty</a:t>
            </a:r>
          </a:p>
          <a:p>
            <a:pPr marL="179388" indent="-179388">
              <a:spcAft>
                <a:spcPts val="300"/>
              </a:spcAft>
              <a:buFont typeface="Arial" panose="020B0604020202020204" pitchFamily="34" charset="0"/>
              <a:buChar char="•"/>
            </a:pPr>
            <a:r>
              <a:rPr lang="en-US" sz="1400" dirty="0">
                <a:solidFill>
                  <a:schemeClr val="tx1"/>
                </a:solidFill>
              </a:rPr>
              <a:t>Buyer readiness</a:t>
            </a:r>
          </a:p>
        </p:txBody>
      </p:sp>
      <p:sp>
        <p:nvSpPr>
          <p:cNvPr id="28" name="Rectangle 27">
            <a:extLst>
              <a:ext uri="{FF2B5EF4-FFF2-40B4-BE49-F238E27FC236}">
                <a16:creationId xmlns:a16="http://schemas.microsoft.com/office/drawing/2014/main" id="{0462BFC9-E414-AC37-C1EC-1B5689008851}"/>
              </a:ext>
            </a:extLst>
          </p:cNvPr>
          <p:cNvSpPr/>
          <p:nvPr/>
        </p:nvSpPr>
        <p:spPr>
          <a:xfrm>
            <a:off x="9699781" y="2870076"/>
            <a:ext cx="1867379" cy="621169"/>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marL="11112" algn="ctr">
              <a:spcAft>
                <a:spcPts val="300"/>
              </a:spcAft>
            </a:pPr>
            <a:r>
              <a:rPr lang="en-US" sz="1400" dirty="0">
                <a:solidFill>
                  <a:schemeClr val="tx1"/>
                </a:solidFill>
              </a:rPr>
              <a:t>Who, what, why, where</a:t>
            </a:r>
          </a:p>
        </p:txBody>
      </p:sp>
      <p:sp>
        <p:nvSpPr>
          <p:cNvPr id="29" name="Rectangle 28">
            <a:extLst>
              <a:ext uri="{FF2B5EF4-FFF2-40B4-BE49-F238E27FC236}">
                <a16:creationId xmlns:a16="http://schemas.microsoft.com/office/drawing/2014/main" id="{4A267129-E50D-3906-E5A1-C2D6B9C175A2}"/>
              </a:ext>
            </a:extLst>
          </p:cNvPr>
          <p:cNvSpPr/>
          <p:nvPr/>
        </p:nvSpPr>
        <p:spPr>
          <a:xfrm>
            <a:off x="9699780" y="3645930"/>
            <a:ext cx="1867379" cy="1037831"/>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algn="ctr">
              <a:spcAft>
                <a:spcPts val="300"/>
              </a:spcAft>
            </a:pPr>
            <a:r>
              <a:rPr lang="en-US" sz="1400" dirty="0">
                <a:solidFill>
                  <a:schemeClr val="tx1"/>
                </a:solidFill>
              </a:rPr>
              <a:t>Segment customers based on their unique mix of all factors</a:t>
            </a:r>
          </a:p>
        </p:txBody>
      </p:sp>
      <p:sp>
        <p:nvSpPr>
          <p:cNvPr id="30" name="Rectangle 29">
            <a:extLst>
              <a:ext uri="{FF2B5EF4-FFF2-40B4-BE49-F238E27FC236}">
                <a16:creationId xmlns:a16="http://schemas.microsoft.com/office/drawing/2014/main" id="{AD705910-C25A-9F28-EBA8-D2EC63786950}"/>
              </a:ext>
            </a:extLst>
          </p:cNvPr>
          <p:cNvSpPr/>
          <p:nvPr/>
        </p:nvSpPr>
        <p:spPr>
          <a:xfrm>
            <a:off x="9699780" y="4838446"/>
            <a:ext cx="1867379" cy="1180168"/>
          </a:xfrm>
          <a:prstGeom prst="rect">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rtlCol="0" anchor="t"/>
          <a:lstStyle/>
          <a:p>
            <a:pPr marL="179388" indent="-179388">
              <a:spcAft>
                <a:spcPts val="300"/>
              </a:spcAft>
              <a:buFont typeface="Arial" panose="020B0604020202020204" pitchFamily="34" charset="0"/>
              <a:buChar char="•"/>
            </a:pPr>
            <a:r>
              <a:rPr lang="en-US" sz="1400" dirty="0">
                <a:solidFill>
                  <a:schemeClr val="tx1"/>
                </a:solidFill>
              </a:rPr>
              <a:t>Jobs to be done</a:t>
            </a:r>
          </a:p>
          <a:p>
            <a:pPr marL="179388" indent="-179388">
              <a:spcAft>
                <a:spcPts val="300"/>
              </a:spcAft>
              <a:buFont typeface="Arial" panose="020B0604020202020204" pitchFamily="34" charset="0"/>
              <a:buChar char="•"/>
            </a:pPr>
            <a:r>
              <a:rPr lang="en-US" sz="1400" dirty="0">
                <a:solidFill>
                  <a:schemeClr val="tx1"/>
                </a:solidFill>
              </a:rPr>
              <a:t>Pains/gains</a:t>
            </a:r>
          </a:p>
          <a:p>
            <a:pPr>
              <a:spcAft>
                <a:spcPts val="300"/>
              </a:spcAft>
            </a:pPr>
            <a:endParaRPr lang="en-US" sz="1400" dirty="0">
              <a:solidFill>
                <a:schemeClr val="tx1"/>
              </a:solidFill>
            </a:endParaRPr>
          </a:p>
        </p:txBody>
      </p:sp>
      <p:sp>
        <p:nvSpPr>
          <p:cNvPr id="34" name="Rectangle 33">
            <a:extLst>
              <a:ext uri="{FF2B5EF4-FFF2-40B4-BE49-F238E27FC236}">
                <a16:creationId xmlns:a16="http://schemas.microsoft.com/office/drawing/2014/main" id="{27D647C1-2FB7-6645-6716-66F7303D76E4}"/>
              </a:ext>
            </a:extLst>
          </p:cNvPr>
          <p:cNvSpPr/>
          <p:nvPr/>
        </p:nvSpPr>
        <p:spPr>
          <a:xfrm>
            <a:off x="1626782" y="1691641"/>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Geographic</a:t>
            </a:r>
          </a:p>
        </p:txBody>
      </p:sp>
      <p:sp>
        <p:nvSpPr>
          <p:cNvPr id="35" name="Rectangle 34">
            <a:extLst>
              <a:ext uri="{FF2B5EF4-FFF2-40B4-BE49-F238E27FC236}">
                <a16:creationId xmlns:a16="http://schemas.microsoft.com/office/drawing/2014/main" id="{59C66E57-1956-B22D-177F-D1ECF9C10859}"/>
              </a:ext>
            </a:extLst>
          </p:cNvPr>
          <p:cNvSpPr/>
          <p:nvPr/>
        </p:nvSpPr>
        <p:spPr>
          <a:xfrm>
            <a:off x="3645031" y="1691641"/>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Demographic</a:t>
            </a:r>
          </a:p>
        </p:txBody>
      </p:sp>
      <p:sp>
        <p:nvSpPr>
          <p:cNvPr id="36" name="Rectangle 35">
            <a:extLst>
              <a:ext uri="{FF2B5EF4-FFF2-40B4-BE49-F238E27FC236}">
                <a16:creationId xmlns:a16="http://schemas.microsoft.com/office/drawing/2014/main" id="{682446CF-9E89-26C7-A983-6465663493BC}"/>
              </a:ext>
            </a:extLst>
          </p:cNvPr>
          <p:cNvSpPr/>
          <p:nvPr/>
        </p:nvSpPr>
        <p:spPr>
          <a:xfrm>
            <a:off x="5663280" y="1691640"/>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Psychographic</a:t>
            </a:r>
          </a:p>
        </p:txBody>
      </p:sp>
      <p:sp>
        <p:nvSpPr>
          <p:cNvPr id="37" name="Rectangle 36">
            <a:extLst>
              <a:ext uri="{FF2B5EF4-FFF2-40B4-BE49-F238E27FC236}">
                <a16:creationId xmlns:a16="http://schemas.microsoft.com/office/drawing/2014/main" id="{C7FD2FDD-8F8A-EAFF-F86A-12D211BF8E66}"/>
              </a:ext>
            </a:extLst>
          </p:cNvPr>
          <p:cNvSpPr/>
          <p:nvPr/>
        </p:nvSpPr>
        <p:spPr>
          <a:xfrm>
            <a:off x="7681528" y="1691639"/>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Behavioural</a:t>
            </a:r>
          </a:p>
        </p:txBody>
      </p:sp>
      <p:sp>
        <p:nvSpPr>
          <p:cNvPr id="38" name="Rectangle 37">
            <a:extLst>
              <a:ext uri="{FF2B5EF4-FFF2-40B4-BE49-F238E27FC236}">
                <a16:creationId xmlns:a16="http://schemas.microsoft.com/office/drawing/2014/main" id="{876E0C2F-9A34-21E2-FA3D-5A118F1D25C8}"/>
              </a:ext>
            </a:extLst>
          </p:cNvPr>
          <p:cNvSpPr/>
          <p:nvPr/>
        </p:nvSpPr>
        <p:spPr>
          <a:xfrm>
            <a:off x="9699777" y="1701465"/>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Persona</a:t>
            </a:r>
          </a:p>
        </p:txBody>
      </p:sp>
      <p:pic>
        <p:nvPicPr>
          <p:cNvPr id="8" name="Picture 7">
            <a:extLst>
              <a:ext uri="{FF2B5EF4-FFF2-40B4-BE49-F238E27FC236}">
                <a16:creationId xmlns:a16="http://schemas.microsoft.com/office/drawing/2014/main" id="{82F05394-E616-33D5-B097-9874C14E3CD4}"/>
              </a:ext>
            </a:extLst>
          </p:cNvPr>
          <p:cNvPicPr>
            <a:picLocks noChangeAspect="1"/>
          </p:cNvPicPr>
          <p:nvPr/>
        </p:nvPicPr>
        <p:blipFill>
          <a:blip r:embed="rId6">
            <a:duotone>
              <a:schemeClr val="accent5">
                <a:shade val="45000"/>
                <a:satMod val="135000"/>
              </a:schemeClr>
              <a:prstClr val="white"/>
            </a:duotone>
          </a:blip>
          <a:stretch>
            <a:fillRect/>
          </a:stretch>
        </p:blipFill>
        <p:spPr>
          <a:xfrm>
            <a:off x="2317521" y="1804498"/>
            <a:ext cx="485899" cy="485899"/>
          </a:xfrm>
          <a:prstGeom prst="rect">
            <a:avLst/>
          </a:prstGeom>
        </p:spPr>
      </p:pic>
      <p:pic>
        <p:nvPicPr>
          <p:cNvPr id="22" name="Picture 21">
            <a:extLst>
              <a:ext uri="{FF2B5EF4-FFF2-40B4-BE49-F238E27FC236}">
                <a16:creationId xmlns:a16="http://schemas.microsoft.com/office/drawing/2014/main" id="{2A5E01CB-4B4D-5DC8-8A6D-4055EFF2E0B7}"/>
              </a:ext>
            </a:extLst>
          </p:cNvPr>
          <p:cNvPicPr>
            <a:picLocks noChangeAspect="1"/>
          </p:cNvPicPr>
          <p:nvPr/>
        </p:nvPicPr>
        <p:blipFill>
          <a:blip r:embed="rId7">
            <a:duotone>
              <a:schemeClr val="accent5">
                <a:shade val="45000"/>
                <a:satMod val="135000"/>
              </a:schemeClr>
              <a:prstClr val="white"/>
            </a:duotone>
          </a:blip>
          <a:stretch>
            <a:fillRect/>
          </a:stretch>
        </p:blipFill>
        <p:spPr>
          <a:xfrm>
            <a:off x="10392123" y="1826584"/>
            <a:ext cx="441726" cy="441726"/>
          </a:xfrm>
          <a:prstGeom prst="rect">
            <a:avLst/>
          </a:prstGeom>
        </p:spPr>
      </p:pic>
      <p:pic>
        <p:nvPicPr>
          <p:cNvPr id="24" name="Picture 23">
            <a:extLst>
              <a:ext uri="{FF2B5EF4-FFF2-40B4-BE49-F238E27FC236}">
                <a16:creationId xmlns:a16="http://schemas.microsoft.com/office/drawing/2014/main" id="{8756FD67-B0CF-F1F5-65E1-8833B1855110}"/>
              </a:ext>
            </a:extLst>
          </p:cNvPr>
          <p:cNvPicPr>
            <a:picLocks noChangeAspect="1"/>
          </p:cNvPicPr>
          <p:nvPr/>
        </p:nvPicPr>
        <p:blipFill>
          <a:blip r:embed="rId8">
            <a:duotone>
              <a:schemeClr val="accent5">
                <a:shade val="45000"/>
                <a:satMod val="135000"/>
              </a:schemeClr>
              <a:prstClr val="white"/>
            </a:duotone>
          </a:blip>
          <a:stretch>
            <a:fillRect/>
          </a:stretch>
        </p:blipFill>
        <p:spPr>
          <a:xfrm>
            <a:off x="6354019" y="1804498"/>
            <a:ext cx="485899" cy="485899"/>
          </a:xfrm>
          <a:prstGeom prst="rect">
            <a:avLst/>
          </a:prstGeom>
        </p:spPr>
      </p:pic>
      <p:pic>
        <p:nvPicPr>
          <p:cNvPr id="32" name="Picture 31">
            <a:extLst>
              <a:ext uri="{FF2B5EF4-FFF2-40B4-BE49-F238E27FC236}">
                <a16:creationId xmlns:a16="http://schemas.microsoft.com/office/drawing/2014/main" id="{3D674599-06DE-B50E-FE0D-6B2F8598BC82}"/>
              </a:ext>
            </a:extLst>
          </p:cNvPr>
          <p:cNvPicPr>
            <a:picLocks noChangeAspect="1"/>
          </p:cNvPicPr>
          <p:nvPr/>
        </p:nvPicPr>
        <p:blipFill>
          <a:blip r:embed="rId9">
            <a:duotone>
              <a:schemeClr val="accent5">
                <a:shade val="45000"/>
                <a:satMod val="135000"/>
              </a:schemeClr>
              <a:prstClr val="white"/>
            </a:duotone>
          </a:blip>
          <a:stretch>
            <a:fillRect/>
          </a:stretch>
        </p:blipFill>
        <p:spPr>
          <a:xfrm>
            <a:off x="4330377" y="1799104"/>
            <a:ext cx="496687" cy="496687"/>
          </a:xfrm>
          <a:prstGeom prst="rect">
            <a:avLst/>
          </a:prstGeom>
        </p:spPr>
      </p:pic>
      <p:pic>
        <p:nvPicPr>
          <p:cNvPr id="39" name="Picture 38">
            <a:extLst>
              <a:ext uri="{FF2B5EF4-FFF2-40B4-BE49-F238E27FC236}">
                <a16:creationId xmlns:a16="http://schemas.microsoft.com/office/drawing/2014/main" id="{ED999BD3-8336-8576-AB24-00CCCF881DFC}"/>
              </a:ext>
            </a:extLst>
          </p:cNvPr>
          <p:cNvPicPr>
            <a:picLocks noChangeAspect="1"/>
          </p:cNvPicPr>
          <p:nvPr/>
        </p:nvPicPr>
        <p:blipFill>
          <a:blip r:embed="rId10">
            <a:duotone>
              <a:schemeClr val="accent5">
                <a:shade val="45000"/>
                <a:satMod val="135000"/>
              </a:schemeClr>
              <a:prstClr val="white"/>
            </a:duotone>
          </a:blip>
          <a:stretch>
            <a:fillRect/>
          </a:stretch>
        </p:blipFill>
        <p:spPr>
          <a:xfrm>
            <a:off x="8294658" y="1753701"/>
            <a:ext cx="587492" cy="587492"/>
          </a:xfrm>
          <a:prstGeom prst="rect">
            <a:avLst/>
          </a:prstGeom>
        </p:spPr>
      </p:pic>
    </p:spTree>
    <p:extLst>
      <p:ext uri="{BB962C8B-B14F-4D97-AF65-F5344CB8AC3E}">
        <p14:creationId xmlns:p14="http://schemas.microsoft.com/office/powerpoint/2010/main" val="6157030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7" imgW="7772400" imgH="10058400" progId="TCLayout.ActiveDocument.1">
                  <p:embed/>
                </p:oleObj>
              </mc:Choice>
              <mc:Fallback>
                <p:oleObj name="think-cell Slide" r:id="rId37"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3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Analysis revealed that revenue-maximizing demand is ~21,000 units, which implies a price of ~$15 per unit</a:t>
            </a:r>
          </a:p>
        </p:txBody>
      </p:sp>
      <p:sp>
        <p:nvSpPr>
          <p:cNvPr id="6" name="Rectangle 5">
            <a:extLst>
              <a:ext uri="{FF2B5EF4-FFF2-40B4-BE49-F238E27FC236}">
                <a16:creationId xmlns:a16="http://schemas.microsoft.com/office/drawing/2014/main" id="{F6AEC484-807E-F0DD-1076-D8052F8FB34B}"/>
              </a:ext>
            </a:extLst>
          </p:cNvPr>
          <p:cNvSpPr/>
          <p:nvPr/>
        </p:nvSpPr>
        <p:spPr>
          <a:xfrm>
            <a:off x="458927" y="1530721"/>
            <a:ext cx="554563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8" name="Rectangle 7">
            <a:extLst>
              <a:ext uri="{FF2B5EF4-FFF2-40B4-BE49-F238E27FC236}">
                <a16:creationId xmlns:a16="http://schemas.microsoft.com/office/drawing/2014/main" id="{DDB8FDB5-07E6-8689-9DCF-2B111A05DD9A}"/>
              </a:ext>
            </a:extLst>
          </p:cNvPr>
          <p:cNvSpPr/>
          <p:nvPr/>
        </p:nvSpPr>
        <p:spPr>
          <a:xfrm>
            <a:off x="458926" y="1530721"/>
            <a:ext cx="554563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buClr>
                <a:schemeClr val="accent1"/>
              </a:buClr>
            </a:pPr>
            <a:r>
              <a:rPr lang="en-US" sz="1400" b="1" dirty="0">
                <a:solidFill>
                  <a:schemeClr val="tx1"/>
                </a:solidFill>
              </a:rPr>
              <a:t>Revenue-maximizing demand</a:t>
            </a:r>
          </a:p>
        </p:txBody>
      </p:sp>
      <p:sp>
        <p:nvSpPr>
          <p:cNvPr id="9" name="Rectangle 8">
            <a:extLst>
              <a:ext uri="{FF2B5EF4-FFF2-40B4-BE49-F238E27FC236}">
                <a16:creationId xmlns:a16="http://schemas.microsoft.com/office/drawing/2014/main" id="{A85B0031-B95D-F426-3428-F44568E18DF3}"/>
              </a:ext>
            </a:extLst>
          </p:cNvPr>
          <p:cNvSpPr/>
          <p:nvPr/>
        </p:nvSpPr>
        <p:spPr>
          <a:xfrm>
            <a:off x="6187440" y="1530721"/>
            <a:ext cx="554563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80000" tIns="576000" rIns="180000" bIns="108000" rtlCol="0" anchor="t"/>
          <a:lstStyle/>
          <a:p>
            <a:pPr>
              <a:spcAft>
                <a:spcPts val="300"/>
              </a:spcAft>
              <a:buClr>
                <a:schemeClr val="accent1"/>
              </a:buClr>
            </a:pPr>
            <a:endParaRPr lang="en-US" sz="1400" dirty="0">
              <a:solidFill>
                <a:schemeClr val="tx1"/>
              </a:solidFill>
            </a:endParaRPr>
          </a:p>
        </p:txBody>
      </p:sp>
      <p:sp>
        <p:nvSpPr>
          <p:cNvPr id="14" name="Rectangle 13">
            <a:extLst>
              <a:ext uri="{FF2B5EF4-FFF2-40B4-BE49-F238E27FC236}">
                <a16:creationId xmlns:a16="http://schemas.microsoft.com/office/drawing/2014/main" id="{8CAD0120-B774-35CD-E97C-D6FD6A8C6BE1}"/>
              </a:ext>
            </a:extLst>
          </p:cNvPr>
          <p:cNvSpPr/>
          <p:nvPr/>
        </p:nvSpPr>
        <p:spPr>
          <a:xfrm>
            <a:off x="6187439" y="1530721"/>
            <a:ext cx="554563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300"/>
              </a:spcAft>
              <a:buClr>
                <a:schemeClr val="accent1"/>
              </a:buClr>
            </a:pPr>
            <a:r>
              <a:rPr lang="en-US" sz="1400" b="1" dirty="0">
                <a:solidFill>
                  <a:schemeClr val="tx1"/>
                </a:solidFill>
              </a:rPr>
              <a:t>Implied unit price</a:t>
            </a:r>
          </a:p>
        </p:txBody>
      </p:sp>
      <p:graphicFrame>
        <p:nvGraphicFramePr>
          <p:cNvPr id="11" name="Chart 10">
            <a:extLst>
              <a:ext uri="{FF2B5EF4-FFF2-40B4-BE49-F238E27FC236}">
                <a16:creationId xmlns:a16="http://schemas.microsoft.com/office/drawing/2014/main" id="{310A6FDD-E43E-AAA2-59C8-3DB2AE515B02}"/>
              </a:ext>
            </a:extLst>
          </p:cNvPr>
          <p:cNvGraphicFramePr/>
          <p:nvPr>
            <p:custDataLst>
              <p:tags r:id="rId2"/>
            </p:custDataLst>
          </p:nvPr>
        </p:nvGraphicFramePr>
        <p:xfrm>
          <a:off x="1419225" y="2552700"/>
          <a:ext cx="4351338" cy="3065463"/>
        </p:xfrm>
        <a:graphic>
          <a:graphicData uri="http://schemas.openxmlformats.org/drawingml/2006/chart">
            <c:chart xmlns:c="http://schemas.openxmlformats.org/drawingml/2006/chart" xmlns:r="http://schemas.openxmlformats.org/officeDocument/2006/relationships" r:id="rId39"/>
          </a:graphicData>
        </a:graphic>
      </p:graphicFrame>
      <p:sp>
        <p:nvSpPr>
          <p:cNvPr id="136" name="Text Placeholder 2">
            <a:extLst>
              <a:ext uri="{FF2B5EF4-FFF2-40B4-BE49-F238E27FC236}">
                <a16:creationId xmlns:a16="http://schemas.microsoft.com/office/drawing/2014/main" id="{E59526D3-8D77-B042-960D-63EE3BF48DE3}"/>
              </a:ext>
            </a:extLst>
          </p:cNvPr>
          <p:cNvSpPr txBox="1">
            <a:spLocks/>
          </p:cNvSpPr>
          <p:nvPr>
            <p:custDataLst>
              <p:tags r:id="rId3"/>
            </p:custDataLst>
          </p:nvPr>
        </p:nvSpPr>
        <p:spPr bwMode="gray">
          <a:xfrm>
            <a:off x="1193800" y="3289300"/>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6108201-DD56-4A17-A958-26B1F2345B0B}" type="datetime'''$''''''''''''''''''''2''''''5''''''''''''''0k'''">
              <a:rPr lang="en-US" altLang="en-US" sz="1400"/>
              <a:pPr marL="0" indent="0" algn="r">
                <a:spcBef>
                  <a:spcPct val="0"/>
                </a:spcBef>
                <a:spcAft>
                  <a:spcPct val="0"/>
                </a:spcAft>
                <a:buNone/>
              </a:pPr>
              <a:t>$250k</a:t>
            </a:fld>
            <a:endParaRPr lang="en-US" sz="1400" dirty="0"/>
          </a:p>
        </p:txBody>
      </p:sp>
      <p:sp>
        <p:nvSpPr>
          <p:cNvPr id="134" name="Text Placeholder 2">
            <a:extLst>
              <a:ext uri="{FF2B5EF4-FFF2-40B4-BE49-F238E27FC236}">
                <a16:creationId xmlns:a16="http://schemas.microsoft.com/office/drawing/2014/main" id="{57741A2D-1990-A14D-DDD9-AA2510AC7B8D}"/>
              </a:ext>
            </a:extLst>
          </p:cNvPr>
          <p:cNvSpPr txBox="1">
            <a:spLocks/>
          </p:cNvSpPr>
          <p:nvPr>
            <p:custDataLst>
              <p:tags r:id="rId4"/>
            </p:custDataLst>
          </p:nvPr>
        </p:nvSpPr>
        <p:spPr bwMode="gray">
          <a:xfrm>
            <a:off x="1193800" y="4035425"/>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9BA5D56-0379-47B3-A09D-EB24423823C3}" type="datetime'''''''''''''''''''''$''''1''''''''5''''''''''''''0''k'''''''">
              <a:rPr lang="en-US" altLang="en-US" sz="1400"/>
              <a:pPr marL="0" indent="0" algn="r">
                <a:spcBef>
                  <a:spcPct val="0"/>
                </a:spcBef>
                <a:spcAft>
                  <a:spcPct val="0"/>
                </a:spcAft>
                <a:buNone/>
              </a:pPr>
              <a:t>$150k</a:t>
            </a:fld>
            <a:endParaRPr lang="en-US" sz="1400" dirty="0"/>
          </a:p>
        </p:txBody>
      </p:sp>
      <p:sp>
        <p:nvSpPr>
          <p:cNvPr id="131" name="Text Placeholder 2">
            <a:extLst>
              <a:ext uri="{FF2B5EF4-FFF2-40B4-BE49-F238E27FC236}">
                <a16:creationId xmlns:a16="http://schemas.microsoft.com/office/drawing/2014/main" id="{21097FBD-425E-EB48-0FB0-0B9D2A023AB1}"/>
              </a:ext>
            </a:extLst>
          </p:cNvPr>
          <p:cNvSpPr txBox="1">
            <a:spLocks/>
          </p:cNvSpPr>
          <p:nvPr>
            <p:custDataLst>
              <p:tags r:id="rId5"/>
            </p:custDataLst>
          </p:nvPr>
        </p:nvSpPr>
        <p:spPr bwMode="gray">
          <a:xfrm>
            <a:off x="1390650" y="5153025"/>
            <a:ext cx="2857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9072AD5-6EC9-4072-BBFC-8B302AC29664}" type="datetime'''$''''''0''''''''''''k'''''''''''''''''">
              <a:rPr lang="en-US" altLang="en-US" sz="1400"/>
              <a:pPr marL="0" indent="0" algn="r">
                <a:spcBef>
                  <a:spcPct val="0"/>
                </a:spcBef>
                <a:spcAft>
                  <a:spcPct val="0"/>
                </a:spcAft>
                <a:buNone/>
              </a:pPr>
              <a:t>$0k</a:t>
            </a:fld>
            <a:endParaRPr lang="en-US" sz="1400" dirty="0"/>
          </a:p>
        </p:txBody>
      </p:sp>
      <p:sp>
        <p:nvSpPr>
          <p:cNvPr id="137" name="Text Placeholder 2">
            <a:extLst>
              <a:ext uri="{FF2B5EF4-FFF2-40B4-BE49-F238E27FC236}">
                <a16:creationId xmlns:a16="http://schemas.microsoft.com/office/drawing/2014/main" id="{0D14E587-F2A0-F546-C8A2-2C5E8805A3A9}"/>
              </a:ext>
            </a:extLst>
          </p:cNvPr>
          <p:cNvSpPr txBox="1">
            <a:spLocks/>
          </p:cNvSpPr>
          <p:nvPr>
            <p:custDataLst>
              <p:tags r:id="rId6"/>
            </p:custDataLst>
          </p:nvPr>
        </p:nvSpPr>
        <p:spPr bwMode="gray">
          <a:xfrm>
            <a:off x="1193800" y="2917825"/>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B50AB4AC-96AA-4D07-9589-1B3BF7159644}" type="datetime'''''''''''$''''''3''''''''''''''0''''''0''''''''''''k'''">
              <a:rPr lang="en-US" altLang="en-US" sz="1400"/>
              <a:pPr marL="0" indent="0" algn="r">
                <a:spcBef>
                  <a:spcPct val="0"/>
                </a:spcBef>
                <a:spcAft>
                  <a:spcPct val="0"/>
                </a:spcAft>
                <a:buNone/>
              </a:pPr>
              <a:t>$300k</a:t>
            </a:fld>
            <a:endParaRPr lang="en-US" sz="1400" dirty="0"/>
          </a:p>
        </p:txBody>
      </p:sp>
      <p:sp>
        <p:nvSpPr>
          <p:cNvPr id="133" name="Text Placeholder 2">
            <a:extLst>
              <a:ext uri="{FF2B5EF4-FFF2-40B4-BE49-F238E27FC236}">
                <a16:creationId xmlns:a16="http://schemas.microsoft.com/office/drawing/2014/main" id="{93A7E397-BAFA-A5C7-4FC6-78340303855F}"/>
              </a:ext>
            </a:extLst>
          </p:cNvPr>
          <p:cNvSpPr txBox="1">
            <a:spLocks/>
          </p:cNvSpPr>
          <p:nvPr>
            <p:custDataLst>
              <p:tags r:id="rId7"/>
            </p:custDataLst>
          </p:nvPr>
        </p:nvSpPr>
        <p:spPr bwMode="gray">
          <a:xfrm>
            <a:off x="1193800" y="4408488"/>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DF20D048-34AA-45D0-B03B-6C97B0097264}" type="datetime'''''''''''''''''''''''$''''''10''''''0''''''''''''k'''">
              <a:rPr lang="en-US" altLang="en-US" sz="1400"/>
              <a:pPr marL="0" indent="0" algn="r">
                <a:spcBef>
                  <a:spcPct val="0"/>
                </a:spcBef>
                <a:spcAft>
                  <a:spcPct val="0"/>
                </a:spcAft>
                <a:buNone/>
              </a:pPr>
              <a:t>$100k</a:t>
            </a:fld>
            <a:endParaRPr lang="en-US" sz="1400" dirty="0"/>
          </a:p>
        </p:txBody>
      </p:sp>
      <p:sp>
        <p:nvSpPr>
          <p:cNvPr id="135" name="Text Placeholder 2">
            <a:extLst>
              <a:ext uri="{FF2B5EF4-FFF2-40B4-BE49-F238E27FC236}">
                <a16:creationId xmlns:a16="http://schemas.microsoft.com/office/drawing/2014/main" id="{3F5E5DF1-23E7-CAA8-316D-4E894D0DBF73}"/>
              </a:ext>
            </a:extLst>
          </p:cNvPr>
          <p:cNvSpPr txBox="1">
            <a:spLocks/>
          </p:cNvSpPr>
          <p:nvPr>
            <p:custDataLst>
              <p:tags r:id="rId8"/>
            </p:custDataLst>
          </p:nvPr>
        </p:nvSpPr>
        <p:spPr bwMode="gray">
          <a:xfrm>
            <a:off x="1193800" y="3662363"/>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E0538847-7372-4FDF-A89D-7C978497A212}" type="datetime'$''''2''''''''''0''''''''0''''''''''''k'''''''''''''">
              <a:rPr lang="en-US" altLang="en-US" sz="1400"/>
              <a:pPr marL="0" indent="0" algn="r">
                <a:spcBef>
                  <a:spcPct val="0"/>
                </a:spcBef>
                <a:spcAft>
                  <a:spcPct val="0"/>
                </a:spcAft>
                <a:buNone/>
              </a:pPr>
              <a:t>$200k</a:t>
            </a:fld>
            <a:endParaRPr lang="en-US" sz="1400" dirty="0"/>
          </a:p>
        </p:txBody>
      </p:sp>
      <p:sp>
        <p:nvSpPr>
          <p:cNvPr id="138" name="Text Placeholder 2">
            <a:extLst>
              <a:ext uri="{FF2B5EF4-FFF2-40B4-BE49-F238E27FC236}">
                <a16:creationId xmlns:a16="http://schemas.microsoft.com/office/drawing/2014/main" id="{9C350E27-3A4F-5C3C-75AA-7AA25B9C0C9C}"/>
              </a:ext>
            </a:extLst>
          </p:cNvPr>
          <p:cNvSpPr txBox="1">
            <a:spLocks/>
          </p:cNvSpPr>
          <p:nvPr>
            <p:custDataLst>
              <p:tags r:id="rId9"/>
            </p:custDataLst>
          </p:nvPr>
        </p:nvSpPr>
        <p:spPr bwMode="gray">
          <a:xfrm>
            <a:off x="1193800" y="2544763"/>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CA5DAFC-7423-4CFA-8817-3D7E0B9F5FB1}" type="datetime'''''''''''''$3''5''0''''''''''''''''''k'''''">
              <a:rPr lang="en-US" altLang="en-US" sz="1400"/>
              <a:pPr marL="0" indent="0" algn="r">
                <a:spcBef>
                  <a:spcPct val="0"/>
                </a:spcBef>
                <a:spcAft>
                  <a:spcPct val="0"/>
                </a:spcAft>
                <a:buNone/>
              </a:pPr>
              <a:t>$350k</a:t>
            </a:fld>
            <a:endParaRPr lang="en-US" sz="1400" dirty="0"/>
          </a:p>
        </p:txBody>
      </p:sp>
      <p:sp>
        <p:nvSpPr>
          <p:cNvPr id="132" name="Text Placeholder 2">
            <a:extLst>
              <a:ext uri="{FF2B5EF4-FFF2-40B4-BE49-F238E27FC236}">
                <a16:creationId xmlns:a16="http://schemas.microsoft.com/office/drawing/2014/main" id="{5A466E4A-8CFA-DE04-ED0C-0B4C8E9E0B49}"/>
              </a:ext>
            </a:extLst>
          </p:cNvPr>
          <p:cNvSpPr txBox="1">
            <a:spLocks/>
          </p:cNvSpPr>
          <p:nvPr>
            <p:custDataLst>
              <p:tags r:id="rId10"/>
            </p:custDataLst>
          </p:nvPr>
        </p:nvSpPr>
        <p:spPr bwMode="gray">
          <a:xfrm>
            <a:off x="1292225" y="4779963"/>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7308233-EE6E-4425-9D71-E5F1C0DFC53F}" type="datetime'''''''$''''5''''''''''''''''''''''''''0k'''''''''">
              <a:rPr lang="en-US" altLang="en-US" sz="1400"/>
              <a:pPr marL="0" indent="0" algn="r">
                <a:spcBef>
                  <a:spcPct val="0"/>
                </a:spcBef>
                <a:spcAft>
                  <a:spcPct val="0"/>
                </a:spcAft>
                <a:buNone/>
              </a:pPr>
              <a:t>$50k</a:t>
            </a:fld>
            <a:endParaRPr lang="en-US" sz="1400" dirty="0"/>
          </a:p>
        </p:txBody>
      </p:sp>
      <p:cxnSp>
        <p:nvCxnSpPr>
          <p:cNvPr id="88" name="Straight Connector 87">
            <a:extLst>
              <a:ext uri="{FF2B5EF4-FFF2-40B4-BE49-F238E27FC236}">
                <a16:creationId xmlns:a16="http://schemas.microsoft.com/office/drawing/2014/main" id="{FD73EF02-4F72-4FE3-A045-629F47BE3B7E}"/>
              </a:ext>
            </a:extLst>
          </p:cNvPr>
          <p:cNvCxnSpPr/>
          <p:nvPr>
            <p:custDataLst>
              <p:tags r:id="rId11"/>
            </p:custDataLst>
          </p:nvPr>
        </p:nvCxnSpPr>
        <p:spPr bwMode="auto">
          <a:xfrm>
            <a:off x="2252663" y="5241925"/>
            <a:ext cx="0" cy="1588"/>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3A1E56C-A69E-CCE6-1682-2BB524E21596}"/>
              </a:ext>
            </a:extLst>
          </p:cNvPr>
          <p:cNvCxnSpPr>
            <a:cxnSpLocks/>
          </p:cNvCxnSpPr>
          <p:nvPr>
            <p:custDataLst>
              <p:tags r:id="rId12"/>
            </p:custDataLst>
          </p:nvPr>
        </p:nvCxnSpPr>
        <p:spPr bwMode="auto">
          <a:xfrm>
            <a:off x="1852613" y="2895600"/>
            <a:ext cx="1828800" cy="0"/>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4E87B3D4-0DAC-15E8-5230-AE4361A5BF5C}"/>
              </a:ext>
            </a:extLst>
          </p:cNvPr>
          <p:cNvCxnSpPr/>
          <p:nvPr>
            <p:custDataLst>
              <p:tags r:id="rId13"/>
            </p:custDataLst>
          </p:nvPr>
        </p:nvCxnSpPr>
        <p:spPr bwMode="auto">
          <a:xfrm flipV="1">
            <a:off x="1935163" y="5219700"/>
            <a:ext cx="0" cy="23813"/>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5F748EA-BD88-96E5-F371-D99669A010CC}"/>
              </a:ext>
            </a:extLst>
          </p:cNvPr>
          <p:cNvCxnSpPr/>
          <p:nvPr>
            <p:custDataLst>
              <p:tags r:id="rId14"/>
            </p:custDataLst>
          </p:nvPr>
        </p:nvCxnSpPr>
        <p:spPr bwMode="auto">
          <a:xfrm>
            <a:off x="3681413" y="2895600"/>
            <a:ext cx="0" cy="2347913"/>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Text Placeholder 2">
            <a:extLst>
              <a:ext uri="{FF2B5EF4-FFF2-40B4-BE49-F238E27FC236}">
                <a16:creationId xmlns:a16="http://schemas.microsoft.com/office/drawing/2014/main" id="{9CC03B4F-043E-E4B7-DEF0-F19E296AE4E2}"/>
              </a:ext>
            </a:extLst>
          </p:cNvPr>
          <p:cNvSpPr txBox="1">
            <a:spLocks/>
          </p:cNvSpPr>
          <p:nvPr>
            <p:custDataLst>
              <p:tags r:id="rId15"/>
            </p:custDataLst>
          </p:nvPr>
        </p:nvSpPr>
        <p:spPr bwMode="auto">
          <a:xfrm>
            <a:off x="858838" y="2544763"/>
            <a:ext cx="192088" cy="7381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Revenue</a:t>
            </a:r>
            <a:endParaRPr lang="en-US" sz="1400" b="1" dirty="0"/>
          </a:p>
        </p:txBody>
      </p:sp>
      <p:sp>
        <p:nvSpPr>
          <p:cNvPr id="41" name="Text Placeholder 2">
            <a:extLst>
              <a:ext uri="{FF2B5EF4-FFF2-40B4-BE49-F238E27FC236}">
                <a16:creationId xmlns:a16="http://schemas.microsoft.com/office/drawing/2014/main" id="{C51487B1-E81F-F236-5921-3EDA0F450803}"/>
              </a:ext>
            </a:extLst>
          </p:cNvPr>
          <p:cNvSpPr txBox="1">
            <a:spLocks/>
          </p:cNvSpPr>
          <p:nvPr>
            <p:custDataLst>
              <p:tags r:id="rId16"/>
            </p:custDataLst>
          </p:nvPr>
        </p:nvSpPr>
        <p:spPr bwMode="auto">
          <a:xfrm>
            <a:off x="4889500" y="5711825"/>
            <a:ext cx="717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Quantity</a:t>
            </a:r>
          </a:p>
        </p:txBody>
      </p:sp>
      <p:cxnSp>
        <p:nvCxnSpPr>
          <p:cNvPr id="95" name="Straight Connector 94">
            <a:extLst>
              <a:ext uri="{FF2B5EF4-FFF2-40B4-BE49-F238E27FC236}">
                <a16:creationId xmlns:a16="http://schemas.microsoft.com/office/drawing/2014/main" id="{91DE92C0-BBFC-883D-9452-FC0A483CD3FE}"/>
              </a:ext>
            </a:extLst>
          </p:cNvPr>
          <p:cNvCxnSpPr/>
          <p:nvPr>
            <p:custDataLst>
              <p:tags r:id="rId17"/>
            </p:custDataLst>
          </p:nvPr>
        </p:nvCxnSpPr>
        <p:spPr bwMode="gray">
          <a:xfrm flipH="1" flipV="1">
            <a:off x="3671888" y="2908300"/>
            <a:ext cx="858838" cy="42863"/>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D7D6A7D8-EEAF-6980-81B5-01AFCA7B7C3D}"/>
              </a:ext>
            </a:extLst>
          </p:cNvPr>
          <p:cNvCxnSpPr>
            <a:cxnSpLocks/>
          </p:cNvCxnSpPr>
          <p:nvPr>
            <p:custDataLst>
              <p:tags r:id="rId18"/>
            </p:custDataLst>
          </p:nvPr>
        </p:nvCxnSpPr>
        <p:spPr bwMode="gray">
          <a:xfrm flipH="1">
            <a:off x="3089275" y="2908300"/>
            <a:ext cx="582613" cy="2190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40648056-BC16-44F5-4BE6-A099D349D8CE}"/>
              </a:ext>
            </a:extLst>
          </p:cNvPr>
          <p:cNvCxnSpPr>
            <a:cxnSpLocks/>
          </p:cNvCxnSpPr>
          <p:nvPr>
            <p:custDataLst>
              <p:tags r:id="rId19"/>
            </p:custDataLst>
          </p:nvPr>
        </p:nvCxnSpPr>
        <p:spPr bwMode="gray">
          <a:xfrm flipH="1">
            <a:off x="2239963" y="3778250"/>
            <a:ext cx="182563" cy="30480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FCFB2DD-F537-E0D7-4F03-B6CBAD274A25}"/>
              </a:ext>
            </a:extLst>
          </p:cNvPr>
          <p:cNvCxnSpPr>
            <a:cxnSpLocks/>
          </p:cNvCxnSpPr>
          <p:nvPr>
            <p:custDataLst>
              <p:tags r:id="rId20"/>
            </p:custDataLst>
          </p:nvPr>
        </p:nvCxnSpPr>
        <p:spPr bwMode="gray">
          <a:xfrm flipH="1">
            <a:off x="2422525" y="3446463"/>
            <a:ext cx="269875" cy="3317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EC53FC94-318E-543E-DE6B-64B30E6BDA0B}"/>
              </a:ext>
            </a:extLst>
          </p:cNvPr>
          <p:cNvCxnSpPr>
            <a:cxnSpLocks/>
          </p:cNvCxnSpPr>
          <p:nvPr>
            <p:custDataLst>
              <p:tags r:id="rId21"/>
            </p:custDataLst>
          </p:nvPr>
        </p:nvCxnSpPr>
        <p:spPr bwMode="gray">
          <a:xfrm flipH="1">
            <a:off x="2116138" y="4083050"/>
            <a:ext cx="123825" cy="258763"/>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830E1937-7970-E77F-734A-C0EB73C7BF11}"/>
              </a:ext>
            </a:extLst>
          </p:cNvPr>
          <p:cNvCxnSpPr>
            <a:cxnSpLocks/>
          </p:cNvCxnSpPr>
          <p:nvPr>
            <p:custDataLst>
              <p:tags r:id="rId22"/>
            </p:custDataLst>
          </p:nvPr>
        </p:nvCxnSpPr>
        <p:spPr bwMode="gray">
          <a:xfrm flipH="1">
            <a:off x="2692400" y="3127375"/>
            <a:ext cx="396875" cy="3190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D3D2C367-D68A-1765-C4D8-0B24FFF96CC2}"/>
              </a:ext>
            </a:extLst>
          </p:cNvPr>
          <p:cNvSpPr/>
          <p:nvPr/>
        </p:nvSpPr>
        <p:spPr>
          <a:xfrm>
            <a:off x="515888" y="1973530"/>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a:t>
            </a:r>
          </a:p>
        </p:txBody>
      </p:sp>
      <p:sp>
        <p:nvSpPr>
          <p:cNvPr id="54" name="Rectangle 53">
            <a:extLst>
              <a:ext uri="{FF2B5EF4-FFF2-40B4-BE49-F238E27FC236}">
                <a16:creationId xmlns:a16="http://schemas.microsoft.com/office/drawing/2014/main" id="{100E8D32-4967-2C5C-5CD7-847394089BEC}"/>
              </a:ext>
            </a:extLst>
          </p:cNvPr>
          <p:cNvSpPr/>
          <p:nvPr/>
        </p:nvSpPr>
        <p:spPr>
          <a:xfrm>
            <a:off x="6260407" y="1971676"/>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a:t>
            </a:r>
          </a:p>
        </p:txBody>
      </p:sp>
      <p:graphicFrame>
        <p:nvGraphicFramePr>
          <p:cNvPr id="16" name="Chart 15">
            <a:extLst>
              <a:ext uri="{FF2B5EF4-FFF2-40B4-BE49-F238E27FC236}">
                <a16:creationId xmlns:a16="http://schemas.microsoft.com/office/drawing/2014/main" id="{398C3DFB-1FC9-2A5C-7060-6F6D16756450}"/>
              </a:ext>
            </a:extLst>
          </p:cNvPr>
          <p:cNvGraphicFramePr/>
          <p:nvPr>
            <p:custDataLst>
              <p:tags r:id="rId23"/>
            </p:custDataLst>
          </p:nvPr>
        </p:nvGraphicFramePr>
        <p:xfrm>
          <a:off x="6870700" y="2506663"/>
          <a:ext cx="4648200" cy="3111500"/>
        </p:xfrm>
        <a:graphic>
          <a:graphicData uri="http://schemas.openxmlformats.org/drawingml/2006/chart">
            <c:chart xmlns:c="http://schemas.openxmlformats.org/drawingml/2006/chart" xmlns:r="http://schemas.openxmlformats.org/officeDocument/2006/relationships" r:id="rId40"/>
          </a:graphicData>
        </a:graphic>
      </p:graphicFrame>
      <p:cxnSp>
        <p:nvCxnSpPr>
          <p:cNvPr id="30" name="Straight Connector 29">
            <a:extLst>
              <a:ext uri="{FF2B5EF4-FFF2-40B4-BE49-F238E27FC236}">
                <a16:creationId xmlns:a16="http://schemas.microsoft.com/office/drawing/2014/main" id="{398784CD-197B-25C6-EA76-CF5EAE856BD2}"/>
              </a:ext>
            </a:extLst>
          </p:cNvPr>
          <p:cNvCxnSpPr/>
          <p:nvPr>
            <p:custDataLst>
              <p:tags r:id="rId24"/>
            </p:custDataLst>
          </p:nvPr>
        </p:nvCxnSpPr>
        <p:spPr bwMode="auto">
          <a:xfrm>
            <a:off x="9350375" y="4460875"/>
            <a:ext cx="0" cy="782638"/>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7F7E878-6AE7-8630-22A8-B392EE7780A9}"/>
              </a:ext>
            </a:extLst>
          </p:cNvPr>
          <p:cNvCxnSpPr/>
          <p:nvPr>
            <p:custDataLst>
              <p:tags r:id="rId25"/>
            </p:custDataLst>
          </p:nvPr>
        </p:nvCxnSpPr>
        <p:spPr bwMode="auto">
          <a:xfrm>
            <a:off x="7434263" y="4460875"/>
            <a:ext cx="1916113" cy="0"/>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251CEA6-750E-F366-34F6-302ADF722675}"/>
              </a:ext>
            </a:extLst>
          </p:cNvPr>
          <p:cNvCxnSpPr>
            <a:cxnSpLocks/>
          </p:cNvCxnSpPr>
          <p:nvPr>
            <p:custDataLst>
              <p:tags r:id="rId26"/>
            </p:custDataLst>
          </p:nvPr>
        </p:nvCxnSpPr>
        <p:spPr bwMode="auto">
          <a:xfrm flipV="1">
            <a:off x="7853363" y="5138738"/>
            <a:ext cx="0" cy="1047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0" name="Text Placeholder 2">
            <a:extLst>
              <a:ext uri="{FF2B5EF4-FFF2-40B4-BE49-F238E27FC236}">
                <a16:creationId xmlns:a16="http://schemas.microsoft.com/office/drawing/2014/main" id="{0FB44DFB-CA95-C1D1-25D5-C4F35E0A48D5}"/>
              </a:ext>
            </a:extLst>
          </p:cNvPr>
          <p:cNvSpPr txBox="1">
            <a:spLocks/>
          </p:cNvSpPr>
          <p:nvPr>
            <p:custDataLst>
              <p:tags r:id="rId27"/>
            </p:custDataLst>
          </p:nvPr>
        </p:nvSpPr>
        <p:spPr bwMode="auto">
          <a:xfrm>
            <a:off x="6627813" y="2544763"/>
            <a:ext cx="192088" cy="4349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Price</a:t>
            </a:r>
            <a:endParaRPr lang="en-US" sz="1400" b="1" dirty="0"/>
          </a:p>
        </p:txBody>
      </p:sp>
      <p:sp>
        <p:nvSpPr>
          <p:cNvPr id="61" name="Text Placeholder 2">
            <a:extLst>
              <a:ext uri="{FF2B5EF4-FFF2-40B4-BE49-F238E27FC236}">
                <a16:creationId xmlns:a16="http://schemas.microsoft.com/office/drawing/2014/main" id="{5C7A91EC-4E6A-1415-3F39-59D6F78ED635}"/>
              </a:ext>
            </a:extLst>
          </p:cNvPr>
          <p:cNvSpPr txBox="1">
            <a:spLocks/>
          </p:cNvSpPr>
          <p:nvPr>
            <p:custDataLst>
              <p:tags r:id="rId28"/>
            </p:custDataLst>
          </p:nvPr>
        </p:nvSpPr>
        <p:spPr bwMode="auto">
          <a:xfrm>
            <a:off x="10637838" y="5711825"/>
            <a:ext cx="717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Quantity</a:t>
            </a:r>
          </a:p>
        </p:txBody>
      </p:sp>
      <p:cxnSp>
        <p:nvCxnSpPr>
          <p:cNvPr id="63" name="Straight Connector 62">
            <a:extLst>
              <a:ext uri="{FF2B5EF4-FFF2-40B4-BE49-F238E27FC236}">
                <a16:creationId xmlns:a16="http://schemas.microsoft.com/office/drawing/2014/main" id="{9D3C7601-C497-3949-115F-11BEB56A2620}"/>
              </a:ext>
            </a:extLst>
          </p:cNvPr>
          <p:cNvCxnSpPr/>
          <p:nvPr>
            <p:custDataLst>
              <p:tags r:id="rId29"/>
            </p:custDataLst>
          </p:nvPr>
        </p:nvCxnSpPr>
        <p:spPr bwMode="gray">
          <a:xfrm>
            <a:off x="8032750" y="3678238"/>
            <a:ext cx="280988" cy="26193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AF49DC7-7715-141C-3C94-3F585E2F5EDC}"/>
              </a:ext>
            </a:extLst>
          </p:cNvPr>
          <p:cNvCxnSpPr/>
          <p:nvPr>
            <p:custDataLst>
              <p:tags r:id="rId30"/>
            </p:custDataLst>
          </p:nvPr>
        </p:nvCxnSpPr>
        <p:spPr bwMode="gray">
          <a:xfrm>
            <a:off x="8729663" y="4200525"/>
            <a:ext cx="611188" cy="2603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2ED36E35-9E5F-DB34-3B94-EE155054B7FA}"/>
              </a:ext>
            </a:extLst>
          </p:cNvPr>
          <p:cNvCxnSpPr/>
          <p:nvPr>
            <p:custDataLst>
              <p:tags r:id="rId31"/>
            </p:custDataLst>
          </p:nvPr>
        </p:nvCxnSpPr>
        <p:spPr bwMode="gray">
          <a:xfrm>
            <a:off x="8313738" y="3940175"/>
            <a:ext cx="415925" cy="2603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A04C0AB-4186-3372-E34B-F2E21CF99F78}"/>
              </a:ext>
            </a:extLst>
          </p:cNvPr>
          <p:cNvCxnSpPr/>
          <p:nvPr>
            <p:custDataLst>
              <p:tags r:id="rId32"/>
            </p:custDataLst>
          </p:nvPr>
        </p:nvCxnSpPr>
        <p:spPr bwMode="gray">
          <a:xfrm>
            <a:off x="9340850" y="4460875"/>
            <a:ext cx="900113" cy="2603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C1C98DF-D5B0-A33B-AFCD-511380627512}"/>
              </a:ext>
            </a:extLst>
          </p:cNvPr>
          <p:cNvCxnSpPr/>
          <p:nvPr>
            <p:custDataLst>
              <p:tags r:id="rId33"/>
            </p:custDataLst>
          </p:nvPr>
        </p:nvCxnSpPr>
        <p:spPr bwMode="gray">
          <a:xfrm>
            <a:off x="7710488" y="3157538"/>
            <a:ext cx="130175" cy="2603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376FCF75-2CAE-BD79-F78B-BF6E9E743E00}"/>
              </a:ext>
            </a:extLst>
          </p:cNvPr>
          <p:cNvCxnSpPr/>
          <p:nvPr>
            <p:custDataLst>
              <p:tags r:id="rId34"/>
            </p:custDataLst>
          </p:nvPr>
        </p:nvCxnSpPr>
        <p:spPr bwMode="gray">
          <a:xfrm>
            <a:off x="7840663" y="3417888"/>
            <a:ext cx="192088" cy="2603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34301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To ensure we price profitably we must calculate the total unit cost, which includes both fixed and variable costs</a:t>
            </a:r>
            <a:endParaRPr lang="en-US" i="1" dirty="0"/>
          </a:p>
        </p:txBody>
      </p:sp>
      <p:sp>
        <p:nvSpPr>
          <p:cNvPr id="9" name="Rectangle 8">
            <a:extLst>
              <a:ext uri="{FF2B5EF4-FFF2-40B4-BE49-F238E27FC236}">
                <a16:creationId xmlns:a16="http://schemas.microsoft.com/office/drawing/2014/main" id="{6F88735D-1010-F08E-64B7-1731277E4D7E}"/>
              </a:ext>
            </a:extLst>
          </p:cNvPr>
          <p:cNvSpPr/>
          <p:nvPr/>
        </p:nvSpPr>
        <p:spPr>
          <a:xfrm>
            <a:off x="458786" y="1914972"/>
            <a:ext cx="11274147"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69671D87-5FD1-F64E-83E5-E6153AC35A09}"/>
              </a:ext>
            </a:extLst>
          </p:cNvPr>
          <p:cNvSpPr/>
          <p:nvPr/>
        </p:nvSpPr>
        <p:spPr>
          <a:xfrm>
            <a:off x="458786" y="1513683"/>
            <a:ext cx="11274147"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Calculating total unit cost</a:t>
            </a:r>
          </a:p>
        </p:txBody>
      </p:sp>
      <p:graphicFrame>
        <p:nvGraphicFramePr>
          <p:cNvPr id="43" name="Chart 42">
            <a:extLst>
              <a:ext uri="{FF2B5EF4-FFF2-40B4-BE49-F238E27FC236}">
                <a16:creationId xmlns:a16="http://schemas.microsoft.com/office/drawing/2014/main" id="{B63EBA40-6417-A406-95A1-195711B72E54}"/>
              </a:ext>
            </a:extLst>
          </p:cNvPr>
          <p:cNvGraphicFramePr/>
          <p:nvPr>
            <p:custDataLst>
              <p:tags r:id="rId2"/>
            </p:custDataLst>
          </p:nvPr>
        </p:nvGraphicFramePr>
        <p:xfrm>
          <a:off x="2998788" y="3457575"/>
          <a:ext cx="2000250" cy="119062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3" name="Chart 32">
            <a:extLst>
              <a:ext uri="{FF2B5EF4-FFF2-40B4-BE49-F238E27FC236}">
                <a16:creationId xmlns:a16="http://schemas.microsoft.com/office/drawing/2014/main" id="{8A44296B-6062-42E8-F63A-478A704B1119}"/>
              </a:ext>
            </a:extLst>
          </p:cNvPr>
          <p:cNvGraphicFramePr/>
          <p:nvPr>
            <p:custDataLst>
              <p:tags r:id="rId3"/>
            </p:custDataLst>
          </p:nvPr>
        </p:nvGraphicFramePr>
        <p:xfrm>
          <a:off x="6462713" y="2381250"/>
          <a:ext cx="1984375" cy="11906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4" name="Chart 33">
            <a:extLst>
              <a:ext uri="{FF2B5EF4-FFF2-40B4-BE49-F238E27FC236}">
                <a16:creationId xmlns:a16="http://schemas.microsoft.com/office/drawing/2014/main" id="{9E7A3FB8-C931-D542-FC63-D1BE288F5F04}"/>
              </a:ext>
            </a:extLst>
          </p:cNvPr>
          <p:cNvGraphicFramePr/>
          <p:nvPr>
            <p:custDataLst>
              <p:tags r:id="rId4"/>
            </p:custDataLst>
          </p:nvPr>
        </p:nvGraphicFramePr>
        <p:xfrm>
          <a:off x="6462713" y="4416425"/>
          <a:ext cx="1984375" cy="1190625"/>
        </p:xfrm>
        <a:graphic>
          <a:graphicData uri="http://schemas.openxmlformats.org/drawingml/2006/chart">
            <c:chart xmlns:c="http://schemas.openxmlformats.org/drawingml/2006/chart" xmlns:r="http://schemas.openxmlformats.org/officeDocument/2006/relationships" r:id="rId11"/>
          </a:graphicData>
        </a:graphic>
      </p:graphicFrame>
      <p:sp>
        <p:nvSpPr>
          <p:cNvPr id="42" name="TextBox 41">
            <a:extLst>
              <a:ext uri="{FF2B5EF4-FFF2-40B4-BE49-F238E27FC236}">
                <a16:creationId xmlns:a16="http://schemas.microsoft.com/office/drawing/2014/main" id="{EC76E0CD-3F85-57B4-EE5D-D4D26911DDF5}"/>
              </a:ext>
            </a:extLst>
          </p:cNvPr>
          <p:cNvSpPr txBox="1"/>
          <p:nvPr/>
        </p:nvSpPr>
        <p:spPr>
          <a:xfrm>
            <a:off x="8582253" y="2428875"/>
            <a:ext cx="2931871" cy="1200150"/>
          </a:xfrm>
          <a:prstGeom prst="rect">
            <a:avLst/>
          </a:prstGeom>
          <a:noFill/>
        </p:spPr>
        <p:txBody>
          <a:bodyPr wrap="square">
            <a:spAutoFit/>
          </a:bodyPr>
          <a:lstStyle/>
          <a:p>
            <a:r>
              <a:rPr lang="en-US" sz="1200" b="1" dirty="0">
                <a:solidFill>
                  <a:schemeClr val="tx1"/>
                </a:solidFill>
              </a:rPr>
              <a:t>Variable costs</a:t>
            </a:r>
          </a:p>
          <a:p>
            <a:pPr marL="285750" indent="-285750">
              <a:buFont typeface="Arial" panose="020B0604020202020204" pitchFamily="34" charset="0"/>
              <a:buChar char="•"/>
            </a:pPr>
            <a:r>
              <a:rPr lang="en-US" sz="1200" dirty="0">
                <a:solidFill>
                  <a:schemeClr val="tx1"/>
                </a:solidFill>
              </a:rPr>
              <a:t>A cost that changes in proportion to how much a company produces or sells.</a:t>
            </a:r>
          </a:p>
          <a:p>
            <a:pPr marL="285750" indent="-285750">
              <a:buFont typeface="Arial" panose="020B0604020202020204" pitchFamily="34" charset="0"/>
              <a:buChar char="•"/>
            </a:pPr>
            <a:r>
              <a:rPr lang="en-US" sz="1200" dirty="0">
                <a:solidFill>
                  <a:schemeClr val="tx1"/>
                </a:solidFill>
              </a:rPr>
              <a:t>Examples: Raw materials, direct labor, shipping, etc.</a:t>
            </a:r>
          </a:p>
        </p:txBody>
      </p:sp>
      <p:sp>
        <p:nvSpPr>
          <p:cNvPr id="46" name="TextBox 45">
            <a:extLst>
              <a:ext uri="{FF2B5EF4-FFF2-40B4-BE49-F238E27FC236}">
                <a16:creationId xmlns:a16="http://schemas.microsoft.com/office/drawing/2014/main" id="{3A699EEC-2AD9-42EB-314E-A6242D9A2358}"/>
              </a:ext>
            </a:extLst>
          </p:cNvPr>
          <p:cNvSpPr txBox="1"/>
          <p:nvPr/>
        </p:nvSpPr>
        <p:spPr>
          <a:xfrm>
            <a:off x="8582253" y="4500563"/>
            <a:ext cx="2931871" cy="1200150"/>
          </a:xfrm>
          <a:prstGeom prst="rect">
            <a:avLst/>
          </a:prstGeom>
          <a:noFill/>
        </p:spPr>
        <p:txBody>
          <a:bodyPr wrap="square">
            <a:spAutoFit/>
          </a:bodyPr>
          <a:lstStyle/>
          <a:p>
            <a:r>
              <a:rPr lang="en-US" sz="1200" b="1" dirty="0"/>
              <a:t>Fixed costs</a:t>
            </a:r>
          </a:p>
          <a:p>
            <a:pPr marL="285750" indent="-285750">
              <a:buFont typeface="Arial" panose="020B0604020202020204" pitchFamily="34" charset="0"/>
              <a:buChar char="•"/>
            </a:pPr>
            <a:r>
              <a:rPr lang="en-US" sz="1200" dirty="0"/>
              <a:t>A cost that does not change in proportion to how much a company produces or sells.</a:t>
            </a:r>
          </a:p>
          <a:p>
            <a:pPr marL="285750" indent="-285750">
              <a:buFont typeface="Arial" panose="020B0604020202020204" pitchFamily="34" charset="0"/>
              <a:buChar char="•"/>
            </a:pPr>
            <a:r>
              <a:rPr lang="en-US" sz="1200" dirty="0"/>
              <a:t>Examples: Rental cost, insurance, salaries, etc.</a:t>
            </a:r>
          </a:p>
        </p:txBody>
      </p:sp>
      <p:sp>
        <p:nvSpPr>
          <p:cNvPr id="48" name="TextBox 47">
            <a:extLst>
              <a:ext uri="{FF2B5EF4-FFF2-40B4-BE49-F238E27FC236}">
                <a16:creationId xmlns:a16="http://schemas.microsoft.com/office/drawing/2014/main" id="{4B5CEF3F-822C-B22A-64EA-131195735D2A}"/>
              </a:ext>
            </a:extLst>
          </p:cNvPr>
          <p:cNvSpPr txBox="1"/>
          <p:nvPr/>
        </p:nvSpPr>
        <p:spPr>
          <a:xfrm>
            <a:off x="766763" y="3668713"/>
            <a:ext cx="2008188" cy="830263"/>
          </a:xfrm>
          <a:prstGeom prst="rect">
            <a:avLst/>
          </a:prstGeom>
          <a:noFill/>
        </p:spPr>
        <p:txBody>
          <a:bodyPr wrap="square">
            <a:spAutoFit/>
          </a:bodyPr>
          <a:lstStyle/>
          <a:p>
            <a:r>
              <a:rPr lang="en-US" sz="1200" b="1" dirty="0">
                <a:solidFill>
                  <a:schemeClr val="tx1"/>
                </a:solidFill>
              </a:rPr>
              <a:t>Total unit cost</a:t>
            </a:r>
          </a:p>
          <a:p>
            <a:pPr marL="285750" indent="-285750">
              <a:buFont typeface="Arial" panose="020B0604020202020204" pitchFamily="34" charset="0"/>
              <a:buChar char="•"/>
            </a:pPr>
            <a:r>
              <a:rPr lang="en-US" sz="1200" dirty="0">
                <a:solidFill>
                  <a:schemeClr val="tx1"/>
                </a:solidFill>
              </a:rPr>
              <a:t>All costs associated with the production and sale of a product.</a:t>
            </a:r>
          </a:p>
        </p:txBody>
      </p:sp>
      <p:grpSp>
        <p:nvGrpSpPr>
          <p:cNvPr id="58" name="Group 57">
            <a:extLst>
              <a:ext uri="{FF2B5EF4-FFF2-40B4-BE49-F238E27FC236}">
                <a16:creationId xmlns:a16="http://schemas.microsoft.com/office/drawing/2014/main" id="{FC4F9202-7734-EF0F-14FA-6D6CC74E1913}"/>
              </a:ext>
            </a:extLst>
          </p:cNvPr>
          <p:cNvGrpSpPr/>
          <p:nvPr/>
        </p:nvGrpSpPr>
        <p:grpSpPr>
          <a:xfrm>
            <a:off x="6196013" y="2495550"/>
            <a:ext cx="187325" cy="974725"/>
            <a:chOff x="1772895" y="2143137"/>
            <a:chExt cx="187359" cy="973339"/>
          </a:xfrm>
        </p:grpSpPr>
        <p:sp>
          <p:nvSpPr>
            <p:cNvPr id="59" name="Rectangle 58">
              <a:extLst>
                <a:ext uri="{FF2B5EF4-FFF2-40B4-BE49-F238E27FC236}">
                  <a16:creationId xmlns:a16="http://schemas.microsoft.com/office/drawing/2014/main" id="{1273D063-1F93-CB10-9645-F52ABB1A0889}"/>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Costs</a:t>
              </a:r>
            </a:p>
          </p:txBody>
        </p:sp>
        <p:cxnSp>
          <p:nvCxnSpPr>
            <p:cNvPr id="60" name="Straight Arrow Connector 59">
              <a:extLst>
                <a:ext uri="{FF2B5EF4-FFF2-40B4-BE49-F238E27FC236}">
                  <a16:creationId xmlns:a16="http://schemas.microsoft.com/office/drawing/2014/main" id="{6E3B7D2B-A22C-914F-7D30-5E5031E85510}"/>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0ECE0649-BEA8-C7D2-92EC-3F0D3EAA1960}"/>
              </a:ext>
            </a:extLst>
          </p:cNvPr>
          <p:cNvGrpSpPr/>
          <p:nvPr/>
        </p:nvGrpSpPr>
        <p:grpSpPr>
          <a:xfrm>
            <a:off x="6196013" y="4581525"/>
            <a:ext cx="187325" cy="974725"/>
            <a:chOff x="1772895" y="2143137"/>
            <a:chExt cx="187359" cy="973339"/>
          </a:xfrm>
        </p:grpSpPr>
        <p:sp>
          <p:nvSpPr>
            <p:cNvPr id="62" name="Rectangle 61">
              <a:extLst>
                <a:ext uri="{FF2B5EF4-FFF2-40B4-BE49-F238E27FC236}">
                  <a16:creationId xmlns:a16="http://schemas.microsoft.com/office/drawing/2014/main" id="{55F192FE-4D63-F8FC-4926-348C59B30C59}"/>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Costs</a:t>
              </a:r>
            </a:p>
          </p:txBody>
        </p:sp>
        <p:cxnSp>
          <p:nvCxnSpPr>
            <p:cNvPr id="63" name="Straight Arrow Connector 62">
              <a:extLst>
                <a:ext uri="{FF2B5EF4-FFF2-40B4-BE49-F238E27FC236}">
                  <a16:creationId xmlns:a16="http://schemas.microsoft.com/office/drawing/2014/main" id="{EF3D2A5B-8CB9-06F7-E547-994E89CA4138}"/>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974B0C2-34FB-E8E0-8091-BD914D4A11DB}"/>
              </a:ext>
            </a:extLst>
          </p:cNvPr>
          <p:cNvGrpSpPr/>
          <p:nvPr/>
        </p:nvGrpSpPr>
        <p:grpSpPr>
          <a:xfrm>
            <a:off x="2798763" y="3565525"/>
            <a:ext cx="187325" cy="974725"/>
            <a:chOff x="1772895" y="2143137"/>
            <a:chExt cx="187359" cy="973339"/>
          </a:xfrm>
        </p:grpSpPr>
        <p:sp>
          <p:nvSpPr>
            <p:cNvPr id="56" name="Rectangle 55">
              <a:extLst>
                <a:ext uri="{FF2B5EF4-FFF2-40B4-BE49-F238E27FC236}">
                  <a16:creationId xmlns:a16="http://schemas.microsoft.com/office/drawing/2014/main" id="{55D2A481-7B05-59FC-8079-85C435218289}"/>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Costs</a:t>
              </a:r>
            </a:p>
          </p:txBody>
        </p:sp>
        <p:cxnSp>
          <p:nvCxnSpPr>
            <p:cNvPr id="57" name="Straight Arrow Connector 56">
              <a:extLst>
                <a:ext uri="{FF2B5EF4-FFF2-40B4-BE49-F238E27FC236}">
                  <a16:creationId xmlns:a16="http://schemas.microsoft.com/office/drawing/2014/main" id="{CDB02876-138D-2514-3BB2-90A758503834}"/>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64" name="Group 63">
            <a:extLst>
              <a:ext uri="{FF2B5EF4-FFF2-40B4-BE49-F238E27FC236}">
                <a16:creationId xmlns:a16="http://schemas.microsoft.com/office/drawing/2014/main" id="{319A1975-9BC0-F159-BDB7-C7DE69E73364}"/>
              </a:ext>
            </a:extLst>
          </p:cNvPr>
          <p:cNvGrpSpPr/>
          <p:nvPr/>
        </p:nvGrpSpPr>
        <p:grpSpPr>
          <a:xfrm rot="5400000">
            <a:off x="4313238" y="4297363"/>
            <a:ext cx="187325" cy="973138"/>
            <a:chOff x="1772895" y="2143137"/>
            <a:chExt cx="187359" cy="973339"/>
          </a:xfrm>
        </p:grpSpPr>
        <p:sp>
          <p:nvSpPr>
            <p:cNvPr id="65" name="Rectangle 64">
              <a:extLst>
                <a:ext uri="{FF2B5EF4-FFF2-40B4-BE49-F238E27FC236}">
                  <a16:creationId xmlns:a16="http://schemas.microsoft.com/office/drawing/2014/main" id="{14709EDC-FD74-E803-D6A1-F60FB4C31E5E}"/>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Units</a:t>
              </a:r>
            </a:p>
          </p:txBody>
        </p:sp>
        <p:cxnSp>
          <p:nvCxnSpPr>
            <p:cNvPr id="66" name="Straight Arrow Connector 65">
              <a:extLst>
                <a:ext uri="{FF2B5EF4-FFF2-40B4-BE49-F238E27FC236}">
                  <a16:creationId xmlns:a16="http://schemas.microsoft.com/office/drawing/2014/main" id="{926BB394-4859-4550-2F03-E4995EF4AE01}"/>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67" name="Group 66">
            <a:extLst>
              <a:ext uri="{FF2B5EF4-FFF2-40B4-BE49-F238E27FC236}">
                <a16:creationId xmlns:a16="http://schemas.microsoft.com/office/drawing/2014/main" id="{655F133F-BA53-04AA-6035-2F4E3DF0D525}"/>
              </a:ext>
            </a:extLst>
          </p:cNvPr>
          <p:cNvGrpSpPr/>
          <p:nvPr/>
        </p:nvGrpSpPr>
        <p:grpSpPr>
          <a:xfrm rot="5400000">
            <a:off x="7796213" y="3246438"/>
            <a:ext cx="187325" cy="973138"/>
            <a:chOff x="1772895" y="2143137"/>
            <a:chExt cx="187359" cy="973339"/>
          </a:xfrm>
        </p:grpSpPr>
        <p:sp>
          <p:nvSpPr>
            <p:cNvPr id="68" name="Rectangle 67">
              <a:extLst>
                <a:ext uri="{FF2B5EF4-FFF2-40B4-BE49-F238E27FC236}">
                  <a16:creationId xmlns:a16="http://schemas.microsoft.com/office/drawing/2014/main" id="{CCF135B5-4149-7E7C-4264-994898942855}"/>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Units</a:t>
              </a:r>
            </a:p>
          </p:txBody>
        </p:sp>
        <p:cxnSp>
          <p:nvCxnSpPr>
            <p:cNvPr id="69" name="Straight Arrow Connector 68">
              <a:extLst>
                <a:ext uri="{FF2B5EF4-FFF2-40B4-BE49-F238E27FC236}">
                  <a16:creationId xmlns:a16="http://schemas.microsoft.com/office/drawing/2014/main" id="{2ECBF811-3E73-248F-FA38-9EA5297926F5}"/>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70" name="Group 69">
            <a:extLst>
              <a:ext uri="{FF2B5EF4-FFF2-40B4-BE49-F238E27FC236}">
                <a16:creationId xmlns:a16="http://schemas.microsoft.com/office/drawing/2014/main" id="{3831BD32-4E45-B29F-5ACF-BA5FE2B58713}"/>
              </a:ext>
            </a:extLst>
          </p:cNvPr>
          <p:cNvGrpSpPr/>
          <p:nvPr/>
        </p:nvGrpSpPr>
        <p:grpSpPr>
          <a:xfrm rot="5400000">
            <a:off x="7796213" y="5286375"/>
            <a:ext cx="187325" cy="973138"/>
            <a:chOff x="1772895" y="2143137"/>
            <a:chExt cx="187359" cy="973339"/>
          </a:xfrm>
        </p:grpSpPr>
        <p:sp>
          <p:nvSpPr>
            <p:cNvPr id="71" name="Rectangle 70">
              <a:extLst>
                <a:ext uri="{FF2B5EF4-FFF2-40B4-BE49-F238E27FC236}">
                  <a16:creationId xmlns:a16="http://schemas.microsoft.com/office/drawing/2014/main" id="{3615B65C-F31F-6698-DA5F-2CC8ABE6EAA1}"/>
                </a:ext>
              </a:extLst>
            </p:cNvPr>
            <p:cNvSpPr>
              <a:spLocks/>
            </p:cNvSpPr>
            <p:nvPr/>
          </p:nvSpPr>
          <p:spPr>
            <a:xfrm>
              <a:off x="1772895" y="2604019"/>
              <a:ext cx="187359" cy="51245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t">
              <a:spAutoFit/>
            </a:bodyPr>
            <a:lstStyle/>
            <a:p>
              <a:pPr algn="ctr">
                <a:lnSpc>
                  <a:spcPct val="110000"/>
                </a:lnSpc>
              </a:pPr>
              <a:r>
                <a:rPr lang="en-US" sz="1200" b="1" dirty="0">
                  <a:solidFill>
                    <a:schemeClr val="tx1"/>
                  </a:solidFill>
                </a:rPr>
                <a:t>Units</a:t>
              </a:r>
            </a:p>
          </p:txBody>
        </p:sp>
        <p:cxnSp>
          <p:nvCxnSpPr>
            <p:cNvPr id="72" name="Straight Arrow Connector 71">
              <a:extLst>
                <a:ext uri="{FF2B5EF4-FFF2-40B4-BE49-F238E27FC236}">
                  <a16:creationId xmlns:a16="http://schemas.microsoft.com/office/drawing/2014/main" id="{C0E02A71-720E-1809-1F62-2E46AB5BA8D8}"/>
                </a:ext>
              </a:extLst>
            </p:cNvPr>
            <p:cNvCxnSpPr>
              <a:cxnSpLocks/>
            </p:cNvCxnSpPr>
            <p:nvPr/>
          </p:nvCxnSpPr>
          <p:spPr>
            <a:xfrm flipV="1">
              <a:off x="1873529" y="2143137"/>
              <a:ext cx="0" cy="3590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3" name="Rectangle 2">
            <a:extLst>
              <a:ext uri="{FF2B5EF4-FFF2-40B4-BE49-F238E27FC236}">
                <a16:creationId xmlns:a16="http://schemas.microsoft.com/office/drawing/2014/main" id="{4E69B066-81FA-FEAC-0F45-209AF26AB33D}"/>
              </a:ext>
            </a:extLst>
          </p:cNvPr>
          <p:cNvSpPr/>
          <p:nvPr/>
        </p:nvSpPr>
        <p:spPr>
          <a:xfrm>
            <a:off x="720725" y="3160713"/>
            <a:ext cx="4414838" cy="1858963"/>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1" name="Rectangle 10">
            <a:extLst>
              <a:ext uri="{FF2B5EF4-FFF2-40B4-BE49-F238E27FC236}">
                <a16:creationId xmlns:a16="http://schemas.microsoft.com/office/drawing/2014/main" id="{B392F159-0310-C533-62B9-750C2A541860}"/>
              </a:ext>
            </a:extLst>
          </p:cNvPr>
          <p:cNvSpPr/>
          <p:nvPr/>
        </p:nvSpPr>
        <p:spPr>
          <a:xfrm>
            <a:off x="5914662" y="2139950"/>
            <a:ext cx="5599461" cy="1857375"/>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2" name="Rectangle 11">
            <a:extLst>
              <a:ext uri="{FF2B5EF4-FFF2-40B4-BE49-F238E27FC236}">
                <a16:creationId xmlns:a16="http://schemas.microsoft.com/office/drawing/2014/main" id="{9B807652-FDC6-209F-A452-324A7C5F5130}"/>
              </a:ext>
            </a:extLst>
          </p:cNvPr>
          <p:cNvSpPr/>
          <p:nvPr/>
        </p:nvSpPr>
        <p:spPr>
          <a:xfrm>
            <a:off x="5914967" y="4152900"/>
            <a:ext cx="5605742" cy="1858963"/>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cxnSp>
        <p:nvCxnSpPr>
          <p:cNvPr id="19" name="Elbow Connector 18">
            <a:extLst>
              <a:ext uri="{FF2B5EF4-FFF2-40B4-BE49-F238E27FC236}">
                <a16:creationId xmlns:a16="http://schemas.microsoft.com/office/drawing/2014/main" id="{F0224085-914E-A52F-1C84-2238F6558F4B}"/>
              </a:ext>
            </a:extLst>
          </p:cNvPr>
          <p:cNvCxnSpPr>
            <a:cxnSpLocks/>
            <a:stCxn id="11" idx="1"/>
            <a:endCxn id="3" idx="3"/>
          </p:cNvCxnSpPr>
          <p:nvPr/>
        </p:nvCxnSpPr>
        <p:spPr>
          <a:xfrm rot="10800000" flipV="1">
            <a:off x="5135564" y="3068637"/>
            <a:ext cx="779099" cy="1021557"/>
          </a:xfrm>
          <a:prstGeom prst="bentConnector3">
            <a:avLst/>
          </a:prstGeom>
          <a:ln w="19050">
            <a:solidFill>
              <a:schemeClr val="accent5"/>
            </a:solidFill>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A05A0226-DDA6-99BC-D771-C17D1B4B1103}"/>
              </a:ext>
            </a:extLst>
          </p:cNvPr>
          <p:cNvCxnSpPr>
            <a:cxnSpLocks/>
            <a:stCxn id="12" idx="1"/>
            <a:endCxn id="3" idx="3"/>
          </p:cNvCxnSpPr>
          <p:nvPr/>
        </p:nvCxnSpPr>
        <p:spPr>
          <a:xfrm rot="10800000">
            <a:off x="5135563" y="4090196"/>
            <a:ext cx="779404" cy="992187"/>
          </a:xfrm>
          <a:prstGeom prst="bentConnector3">
            <a:avLst>
              <a:gd name="adj1" fmla="val 50000"/>
            </a:avLst>
          </a:prstGeom>
          <a:ln w="19050">
            <a:solidFill>
              <a:schemeClr val="accent5"/>
            </a:solidFill>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0D592A8B-C822-447E-7DD2-5C80D06DA222}"/>
              </a:ext>
            </a:extLst>
          </p:cNvPr>
          <p:cNvSpPr/>
          <p:nvPr/>
        </p:nvSpPr>
        <p:spPr>
          <a:xfrm>
            <a:off x="5430318" y="4028847"/>
            <a:ext cx="189589" cy="189589"/>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600" b="1" dirty="0">
                <a:solidFill>
                  <a:schemeClr val="bg1"/>
                </a:solidFill>
              </a:rPr>
              <a:t>+</a:t>
            </a:r>
          </a:p>
        </p:txBody>
      </p:sp>
    </p:spTree>
    <p:extLst>
      <p:ext uri="{BB962C8B-B14F-4D97-AF65-F5344CB8AC3E}">
        <p14:creationId xmlns:p14="http://schemas.microsoft.com/office/powerpoint/2010/main" val="3901891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4" imgW="7772400" imgH="10058400" progId="TCLayout.ActiveDocument.1">
                  <p:embed/>
                </p:oleObj>
              </mc:Choice>
              <mc:Fallback>
                <p:oleObj name="think-cell Slide" r:id="rId2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2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At a moderate level of demand, we have a significant amount of fixed cost</a:t>
            </a:r>
          </a:p>
        </p:txBody>
      </p:sp>
      <p:sp>
        <p:nvSpPr>
          <p:cNvPr id="9" name="Rectangle 8">
            <a:extLst>
              <a:ext uri="{FF2B5EF4-FFF2-40B4-BE49-F238E27FC236}">
                <a16:creationId xmlns:a16="http://schemas.microsoft.com/office/drawing/2014/main" id="{6F88735D-1010-F08E-64B7-1731277E4D7E}"/>
              </a:ext>
            </a:extLst>
          </p:cNvPr>
          <p:cNvSpPr/>
          <p:nvPr/>
        </p:nvSpPr>
        <p:spPr>
          <a:xfrm>
            <a:off x="458786"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1" name="Rectangle 10">
            <a:extLst>
              <a:ext uri="{FF2B5EF4-FFF2-40B4-BE49-F238E27FC236}">
                <a16:creationId xmlns:a16="http://schemas.microsoft.com/office/drawing/2014/main" id="{40B7F64B-4301-F25A-A34D-2CFAC6398DE2}"/>
              </a:ext>
            </a:extLst>
          </p:cNvPr>
          <p:cNvSpPr/>
          <p:nvPr/>
        </p:nvSpPr>
        <p:spPr>
          <a:xfrm>
            <a:off x="6183634"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69671D87-5FD1-F64E-83E5-E6153AC35A09}"/>
              </a:ext>
            </a:extLst>
          </p:cNvPr>
          <p:cNvSpPr/>
          <p:nvPr/>
        </p:nvSpPr>
        <p:spPr>
          <a:xfrm>
            <a:off x="458786"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We calculated both fixed and variable costs…</a:t>
            </a:r>
          </a:p>
        </p:txBody>
      </p:sp>
      <p:sp>
        <p:nvSpPr>
          <p:cNvPr id="12" name="Rectangle 11">
            <a:extLst>
              <a:ext uri="{FF2B5EF4-FFF2-40B4-BE49-F238E27FC236}">
                <a16:creationId xmlns:a16="http://schemas.microsoft.com/office/drawing/2014/main" id="{DD8DFAA9-FEC9-64B2-2630-6221954430C4}"/>
              </a:ext>
            </a:extLst>
          </p:cNvPr>
          <p:cNvSpPr/>
          <p:nvPr/>
        </p:nvSpPr>
        <p:spPr>
          <a:xfrm>
            <a:off x="6183634" y="1514302"/>
            <a:ext cx="55492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…and calculated total costs as a function of demand</a:t>
            </a:r>
          </a:p>
        </p:txBody>
      </p:sp>
      <p:sp>
        <p:nvSpPr>
          <p:cNvPr id="47" name="Rectangle 46">
            <a:extLst>
              <a:ext uri="{FF2B5EF4-FFF2-40B4-BE49-F238E27FC236}">
                <a16:creationId xmlns:a16="http://schemas.microsoft.com/office/drawing/2014/main" id="{A8AD9555-8877-8F32-1495-270847402062}"/>
              </a:ext>
            </a:extLst>
          </p:cNvPr>
          <p:cNvSpPr/>
          <p:nvPr/>
        </p:nvSpPr>
        <p:spPr>
          <a:xfrm>
            <a:off x="6261902" y="1971676"/>
            <a:ext cx="2155573"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a:t>
            </a:r>
          </a:p>
        </p:txBody>
      </p:sp>
      <p:graphicFrame>
        <p:nvGraphicFramePr>
          <p:cNvPr id="49" name="Chart 48">
            <a:extLst>
              <a:ext uri="{FF2B5EF4-FFF2-40B4-BE49-F238E27FC236}">
                <a16:creationId xmlns:a16="http://schemas.microsoft.com/office/drawing/2014/main" id="{9C4D4ECF-3802-0D39-41A7-CB09EEAFFCD9}"/>
              </a:ext>
            </a:extLst>
          </p:cNvPr>
          <p:cNvGraphicFramePr/>
          <p:nvPr>
            <p:custDataLst>
              <p:tags r:id="rId2"/>
            </p:custDataLst>
          </p:nvPr>
        </p:nvGraphicFramePr>
        <p:xfrm>
          <a:off x="7116763" y="2590800"/>
          <a:ext cx="3232150" cy="3022600"/>
        </p:xfrm>
        <a:graphic>
          <a:graphicData uri="http://schemas.openxmlformats.org/drawingml/2006/chart">
            <c:chart xmlns:c="http://schemas.openxmlformats.org/drawingml/2006/chart" xmlns:r="http://schemas.openxmlformats.org/officeDocument/2006/relationships" r:id="rId26"/>
          </a:graphicData>
        </a:graphic>
      </p:graphicFrame>
      <p:sp>
        <p:nvSpPr>
          <p:cNvPr id="144" name="Text Placeholder 2">
            <a:extLst>
              <a:ext uri="{FF2B5EF4-FFF2-40B4-BE49-F238E27FC236}">
                <a16:creationId xmlns:a16="http://schemas.microsoft.com/office/drawing/2014/main" id="{E1AEFCC6-23E2-D1D9-198A-6E4011BB90CF}"/>
              </a:ext>
            </a:extLst>
          </p:cNvPr>
          <p:cNvSpPr txBox="1">
            <a:spLocks/>
          </p:cNvSpPr>
          <p:nvPr>
            <p:custDataLst>
              <p:tags r:id="rId3"/>
            </p:custDataLst>
          </p:nvPr>
        </p:nvSpPr>
        <p:spPr bwMode="gray">
          <a:xfrm>
            <a:off x="6638925" y="4725988"/>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5781C7FF-802F-43B4-A9A2-4F2971D25C63}" type="datetime'''''''''''''''''''$''''''''''''''''''''''''''''4''0''''k'''">
              <a:rPr lang="en-US" altLang="en-US" sz="1400"/>
              <a:pPr/>
              <a:t>$40k</a:t>
            </a:fld>
            <a:endParaRPr lang="en-US" sz="1400" dirty="0"/>
          </a:p>
        </p:txBody>
      </p:sp>
      <p:sp>
        <p:nvSpPr>
          <p:cNvPr id="143" name="Text Placeholder 2">
            <a:extLst>
              <a:ext uri="{FF2B5EF4-FFF2-40B4-BE49-F238E27FC236}">
                <a16:creationId xmlns:a16="http://schemas.microsoft.com/office/drawing/2014/main" id="{FF1683DD-2247-C36E-323B-166C38AAD2F6}"/>
              </a:ext>
            </a:extLst>
          </p:cNvPr>
          <p:cNvSpPr txBox="1">
            <a:spLocks/>
          </p:cNvSpPr>
          <p:nvPr>
            <p:custDataLst>
              <p:tags r:id="rId4"/>
            </p:custDataLst>
          </p:nvPr>
        </p:nvSpPr>
        <p:spPr bwMode="gray">
          <a:xfrm>
            <a:off x="6737350" y="5440363"/>
            <a:ext cx="2857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2D5122A-1D8A-4375-9C3E-32FB46C50E74}" type="datetime'''''''''''''''''''''''$''0''''k'''''''''''''''''''''">
              <a:rPr lang="en-US" altLang="en-US" sz="1400"/>
              <a:pPr/>
              <a:t>$0k</a:t>
            </a:fld>
            <a:endParaRPr lang="en-US" sz="1400" dirty="0"/>
          </a:p>
        </p:txBody>
      </p:sp>
      <p:sp>
        <p:nvSpPr>
          <p:cNvPr id="145" name="Text Placeholder 2">
            <a:extLst>
              <a:ext uri="{FF2B5EF4-FFF2-40B4-BE49-F238E27FC236}">
                <a16:creationId xmlns:a16="http://schemas.microsoft.com/office/drawing/2014/main" id="{AFB45652-8740-83FE-8653-76AE77C0F186}"/>
              </a:ext>
            </a:extLst>
          </p:cNvPr>
          <p:cNvSpPr txBox="1">
            <a:spLocks/>
          </p:cNvSpPr>
          <p:nvPr>
            <p:custDataLst>
              <p:tags r:id="rId5"/>
            </p:custDataLst>
          </p:nvPr>
        </p:nvSpPr>
        <p:spPr bwMode="gray">
          <a:xfrm>
            <a:off x="6638925" y="4011613"/>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08D477E-596C-45B1-A364-8683940AD754}" type="datetime'''''''''''$8''''''''''''''''''''''''''''''0''''k'''''''''">
              <a:rPr lang="en-US" altLang="en-US" sz="1400"/>
              <a:pPr/>
              <a:t>$80k</a:t>
            </a:fld>
            <a:endParaRPr lang="en-US" sz="1400" dirty="0"/>
          </a:p>
        </p:txBody>
      </p:sp>
      <p:sp>
        <p:nvSpPr>
          <p:cNvPr id="146" name="Text Placeholder 2">
            <a:extLst>
              <a:ext uri="{FF2B5EF4-FFF2-40B4-BE49-F238E27FC236}">
                <a16:creationId xmlns:a16="http://schemas.microsoft.com/office/drawing/2014/main" id="{36C2BD25-FAAB-0000-9BAA-F2E2DD685B65}"/>
              </a:ext>
            </a:extLst>
          </p:cNvPr>
          <p:cNvSpPr txBox="1">
            <a:spLocks/>
          </p:cNvSpPr>
          <p:nvPr>
            <p:custDataLst>
              <p:tags r:id="rId6"/>
            </p:custDataLst>
          </p:nvPr>
        </p:nvSpPr>
        <p:spPr bwMode="gray">
          <a:xfrm>
            <a:off x="6540500" y="3297238"/>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4FB0475-7067-4DBA-A9D0-DD44441ED367}" type="datetime'''''''''''''$''''1''''''''''20k'''''''''''''''''''''">
              <a:rPr lang="en-US" altLang="en-US" sz="1400"/>
              <a:pPr/>
              <a:t>$120k</a:t>
            </a:fld>
            <a:endParaRPr lang="en-US" sz="1400" dirty="0"/>
          </a:p>
        </p:txBody>
      </p:sp>
      <p:sp>
        <p:nvSpPr>
          <p:cNvPr id="147" name="Text Placeholder 2">
            <a:extLst>
              <a:ext uri="{FF2B5EF4-FFF2-40B4-BE49-F238E27FC236}">
                <a16:creationId xmlns:a16="http://schemas.microsoft.com/office/drawing/2014/main" id="{56F2DE31-53B8-7BFF-D756-74A611A172AE}"/>
              </a:ext>
            </a:extLst>
          </p:cNvPr>
          <p:cNvSpPr txBox="1">
            <a:spLocks/>
          </p:cNvSpPr>
          <p:nvPr>
            <p:custDataLst>
              <p:tags r:id="rId7"/>
            </p:custDataLst>
          </p:nvPr>
        </p:nvSpPr>
        <p:spPr bwMode="gray">
          <a:xfrm>
            <a:off x="6540500" y="2582863"/>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80739B6E-9DD6-45CC-9D0F-A68011150750}" type="datetime'$''''''''''''1''''''''''''''''''6''0''''''''''''''''k'">
              <a:rPr lang="en-US" altLang="en-US" sz="1400"/>
              <a:pPr/>
              <a:t>$160k</a:t>
            </a:fld>
            <a:endParaRPr lang="en-US" sz="1400" dirty="0"/>
          </a:p>
        </p:txBody>
      </p:sp>
      <p:sp>
        <p:nvSpPr>
          <p:cNvPr id="25" name="Text Placeholder 2">
            <a:extLst>
              <a:ext uri="{FF2B5EF4-FFF2-40B4-BE49-F238E27FC236}">
                <a16:creationId xmlns:a16="http://schemas.microsoft.com/office/drawing/2014/main" id="{B2EC889D-E1E7-B908-307B-5DA66A2DC07E}"/>
              </a:ext>
            </a:extLst>
          </p:cNvPr>
          <p:cNvSpPr txBox="1">
            <a:spLocks/>
          </p:cNvSpPr>
          <p:nvPr>
            <p:custDataLst>
              <p:tags r:id="rId8"/>
            </p:custDataLst>
          </p:nvPr>
        </p:nvSpPr>
        <p:spPr bwMode="gray">
          <a:xfrm>
            <a:off x="8821738" y="3971925"/>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786EBEA-BC41-4FE6-97C1-A866CC4EDF78}" type="datetime'''''''''''''''''$''''''''4''''''''''2''''''k'''''''">
              <a:rPr lang="en-US" altLang="en-US" sz="1400"/>
              <a:pPr/>
              <a:t>$42k</a:t>
            </a:fld>
            <a:endParaRPr lang="en-US" sz="1400" dirty="0"/>
          </a:p>
        </p:txBody>
      </p:sp>
      <p:sp>
        <p:nvSpPr>
          <p:cNvPr id="23" name="Text Placeholder 2">
            <a:extLst>
              <a:ext uri="{FF2B5EF4-FFF2-40B4-BE49-F238E27FC236}">
                <a16:creationId xmlns:a16="http://schemas.microsoft.com/office/drawing/2014/main" id="{52FCF5B6-748E-6540-AA77-8961EB747882}"/>
              </a:ext>
            </a:extLst>
          </p:cNvPr>
          <p:cNvSpPr txBox="1">
            <a:spLocks/>
          </p:cNvSpPr>
          <p:nvPr>
            <p:custDataLst>
              <p:tags r:id="rId9"/>
            </p:custDataLst>
          </p:nvPr>
        </p:nvSpPr>
        <p:spPr bwMode="gray">
          <a:xfrm>
            <a:off x="7594600" y="4159250"/>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C81C6B7-B1CB-4E96-B22F-4E404BAC4C2C}" type="datetime'''$''''''''''''2''''''''''1''''''''''''''''''''''''''''''k'''">
              <a:rPr lang="en-US" altLang="en-US" sz="1400"/>
              <a:pPr/>
              <a:t>$21k</a:t>
            </a:fld>
            <a:endParaRPr lang="en-US" sz="1400" dirty="0"/>
          </a:p>
        </p:txBody>
      </p:sp>
      <p:sp>
        <p:nvSpPr>
          <p:cNvPr id="101" name="Text Placeholder 2">
            <a:extLst>
              <a:ext uri="{FF2B5EF4-FFF2-40B4-BE49-F238E27FC236}">
                <a16:creationId xmlns:a16="http://schemas.microsoft.com/office/drawing/2014/main" id="{B98B5913-D65B-1900-F0E7-415D192F3274}"/>
              </a:ext>
            </a:extLst>
          </p:cNvPr>
          <p:cNvSpPr txBox="1">
            <a:spLocks/>
          </p:cNvSpPr>
          <p:nvPr>
            <p:custDataLst>
              <p:tags r:id="rId10"/>
            </p:custDataLst>
          </p:nvPr>
        </p:nvSpPr>
        <p:spPr bwMode="auto">
          <a:xfrm>
            <a:off x="10117138" y="5589588"/>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6FE0DB7-1D30-47A9-A307-425E4AD5B821}" type="datetime'''''''''''''''''''''''3''''''''''''''''0''''''k'''''''''''''''">
              <a:rPr lang="en-US" altLang="en-US" sz="1400"/>
              <a:pPr/>
              <a:t>30k</a:t>
            </a:fld>
            <a:endParaRPr lang="en-US" sz="1400" dirty="0"/>
          </a:p>
        </p:txBody>
      </p:sp>
      <p:sp>
        <p:nvSpPr>
          <p:cNvPr id="96" name="Text Placeholder 2">
            <a:extLst>
              <a:ext uri="{FF2B5EF4-FFF2-40B4-BE49-F238E27FC236}">
                <a16:creationId xmlns:a16="http://schemas.microsoft.com/office/drawing/2014/main" id="{C61CADA0-C9AD-04CC-0BC4-4D3007B977F5}"/>
              </a:ext>
            </a:extLst>
          </p:cNvPr>
          <p:cNvSpPr txBox="1">
            <a:spLocks/>
          </p:cNvSpPr>
          <p:nvPr>
            <p:custDataLst>
              <p:tags r:id="rId11"/>
            </p:custDataLst>
          </p:nvPr>
        </p:nvSpPr>
        <p:spPr bwMode="auto">
          <a:xfrm>
            <a:off x="10409238" y="4891088"/>
            <a:ext cx="9366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BEDA4DA3-2426-4CC6-9659-F07714711293}" type="datetime'''''''''''Fix''''''''ed'' ''''''''Cos''''''ts'''''''''''''''">
              <a:rPr lang="en-US" altLang="en-US" sz="1400"/>
              <a:pPr/>
              <a:t>Fixed Costs</a:t>
            </a:fld>
            <a:endParaRPr lang="en-US" sz="1400" dirty="0"/>
          </a:p>
        </p:txBody>
      </p:sp>
      <p:sp>
        <p:nvSpPr>
          <p:cNvPr id="118" name="Text Placeholder 2">
            <a:extLst>
              <a:ext uri="{FF2B5EF4-FFF2-40B4-BE49-F238E27FC236}">
                <a16:creationId xmlns:a16="http://schemas.microsoft.com/office/drawing/2014/main" id="{0618830C-4C62-5E26-BFA4-02CD82E5ED29}"/>
              </a:ext>
            </a:extLst>
          </p:cNvPr>
          <p:cNvSpPr txBox="1">
            <a:spLocks/>
          </p:cNvSpPr>
          <p:nvPr>
            <p:custDataLst>
              <p:tags r:id="rId12"/>
            </p:custDataLst>
          </p:nvPr>
        </p:nvSpPr>
        <p:spPr bwMode="auto">
          <a:xfrm>
            <a:off x="10409238" y="3783013"/>
            <a:ext cx="11414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4ED005D8-4256-418B-BA23-6B1C5874CC77}" type="datetime'''V''a''ri''''''a''''ble'' ''''C''''ost''''''s'''''''">
              <a:rPr lang="en-US" altLang="en-US" sz="1400"/>
              <a:pPr/>
              <a:t>Variable Costs</a:t>
            </a:fld>
            <a:endParaRPr lang="en-US" sz="1400" dirty="0"/>
          </a:p>
        </p:txBody>
      </p:sp>
      <p:sp>
        <p:nvSpPr>
          <p:cNvPr id="95" name="Text Placeholder 2">
            <a:extLst>
              <a:ext uri="{FF2B5EF4-FFF2-40B4-BE49-F238E27FC236}">
                <a16:creationId xmlns:a16="http://schemas.microsoft.com/office/drawing/2014/main" id="{7B69CE97-1D64-94E6-AA1C-5632A2D371DD}"/>
              </a:ext>
            </a:extLst>
          </p:cNvPr>
          <p:cNvSpPr txBox="1">
            <a:spLocks/>
          </p:cNvSpPr>
          <p:nvPr>
            <p:custDataLst>
              <p:tags r:id="rId13"/>
            </p:custDataLst>
          </p:nvPr>
        </p:nvSpPr>
        <p:spPr bwMode="auto">
          <a:xfrm>
            <a:off x="8277225" y="5589588"/>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943041C-1AA1-4508-A011-C1E0B7CCBDDF}" type="datetime'''''''''''1''''''''''''''''''''''''''''''''''5k'''''''">
              <a:rPr lang="en-US" altLang="en-US" sz="1400"/>
              <a:pPr/>
              <a:t>15k</a:t>
            </a:fld>
            <a:endParaRPr lang="en-US" sz="1400" dirty="0"/>
          </a:p>
        </p:txBody>
      </p:sp>
      <p:sp>
        <p:nvSpPr>
          <p:cNvPr id="94" name="Text Placeholder 2">
            <a:extLst>
              <a:ext uri="{FF2B5EF4-FFF2-40B4-BE49-F238E27FC236}">
                <a16:creationId xmlns:a16="http://schemas.microsoft.com/office/drawing/2014/main" id="{34299964-3188-4653-18A2-CB7820934FA0}"/>
              </a:ext>
            </a:extLst>
          </p:cNvPr>
          <p:cNvSpPr txBox="1">
            <a:spLocks/>
          </p:cNvSpPr>
          <p:nvPr>
            <p:custDataLst>
              <p:tags r:id="rId14"/>
            </p:custDataLst>
          </p:nvPr>
        </p:nvSpPr>
        <p:spPr bwMode="auto">
          <a:xfrm>
            <a:off x="7662863" y="5589588"/>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195B238-92C3-4701-A88B-DAEF7188E24E}" type="datetime'''''''''1''''''''''''0''''''''''''''''''''''k'''''''''''''''''">
              <a:rPr lang="en-US" altLang="en-US" sz="1400"/>
              <a:pPr/>
              <a:t>10k</a:t>
            </a:fld>
            <a:endParaRPr lang="en-US" sz="1400" dirty="0"/>
          </a:p>
        </p:txBody>
      </p:sp>
      <p:sp>
        <p:nvSpPr>
          <p:cNvPr id="93" name="Text Placeholder 2">
            <a:extLst>
              <a:ext uri="{FF2B5EF4-FFF2-40B4-BE49-F238E27FC236}">
                <a16:creationId xmlns:a16="http://schemas.microsoft.com/office/drawing/2014/main" id="{8CA95519-56C7-D26B-4076-3569A75BD75C}"/>
              </a:ext>
            </a:extLst>
          </p:cNvPr>
          <p:cNvSpPr txBox="1">
            <a:spLocks/>
          </p:cNvSpPr>
          <p:nvPr>
            <p:custDataLst>
              <p:tags r:id="rId15"/>
            </p:custDataLst>
          </p:nvPr>
        </p:nvSpPr>
        <p:spPr bwMode="auto">
          <a:xfrm>
            <a:off x="7099300" y="5589588"/>
            <a:ext cx="2000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77CAF5F-B929-428A-9C5B-11E79B586564}" type="datetime'5''''''''''''''''''k'''''''''''''">
              <a:rPr lang="en-US" altLang="en-US" sz="1400"/>
              <a:pPr/>
              <a:t>5k</a:t>
            </a:fld>
            <a:endParaRPr lang="en-US" sz="1400" dirty="0"/>
          </a:p>
        </p:txBody>
      </p:sp>
      <p:sp>
        <p:nvSpPr>
          <p:cNvPr id="27" name="Text Placeholder 2">
            <a:extLst>
              <a:ext uri="{FF2B5EF4-FFF2-40B4-BE49-F238E27FC236}">
                <a16:creationId xmlns:a16="http://schemas.microsoft.com/office/drawing/2014/main" id="{AFDA566B-F9ED-BA2D-1548-B821F8B3482D}"/>
              </a:ext>
            </a:extLst>
          </p:cNvPr>
          <p:cNvSpPr txBox="1">
            <a:spLocks/>
          </p:cNvSpPr>
          <p:nvPr>
            <p:custDataLst>
              <p:tags r:id="rId16"/>
            </p:custDataLst>
          </p:nvPr>
        </p:nvSpPr>
        <p:spPr bwMode="gray">
          <a:xfrm>
            <a:off x="9786938" y="3783013"/>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82647E5-121D-47C2-BDDD-A8A0D18D3276}" type="datetime'$6''''''''''''''''''''''''''''''''''''''''3''''''k'''''''''">
              <a:rPr lang="en-US" altLang="en-US" sz="1400"/>
              <a:pPr/>
              <a:t>$63k</a:t>
            </a:fld>
            <a:endParaRPr lang="en-US" sz="1400" dirty="0"/>
          </a:p>
        </p:txBody>
      </p:sp>
      <p:sp>
        <p:nvSpPr>
          <p:cNvPr id="33" name="Text Placeholder 2">
            <a:extLst>
              <a:ext uri="{FF2B5EF4-FFF2-40B4-BE49-F238E27FC236}">
                <a16:creationId xmlns:a16="http://schemas.microsoft.com/office/drawing/2014/main" id="{75FFD988-07C0-7D55-9CC8-7F10D7AD4065}"/>
              </a:ext>
            </a:extLst>
          </p:cNvPr>
          <p:cNvSpPr txBox="1">
            <a:spLocks/>
          </p:cNvSpPr>
          <p:nvPr>
            <p:custDataLst>
              <p:tags r:id="rId17"/>
            </p:custDataLst>
          </p:nvPr>
        </p:nvSpPr>
        <p:spPr bwMode="gray">
          <a:xfrm>
            <a:off x="7594600" y="4891088"/>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7C24AA6-34A3-41CE-82E7-AC67146B1A8C}" type="datetime'''''$''''''''''6''1''''''''''''''''''''k'''''''''''''''''''''">
              <a:rPr lang="en-US" altLang="en-US" sz="1400">
                <a:solidFill>
                  <a:schemeClr val="tx2"/>
                </a:solidFill>
              </a:rPr>
              <a:pPr/>
              <a:t>$61k</a:t>
            </a:fld>
            <a:endParaRPr lang="en-US" sz="1400" dirty="0">
              <a:solidFill>
                <a:schemeClr val="tx2"/>
              </a:solidFill>
            </a:endParaRPr>
          </a:p>
        </p:txBody>
      </p:sp>
      <p:sp>
        <p:nvSpPr>
          <p:cNvPr id="29" name="Text Placeholder 2">
            <a:extLst>
              <a:ext uri="{FF2B5EF4-FFF2-40B4-BE49-F238E27FC236}">
                <a16:creationId xmlns:a16="http://schemas.microsoft.com/office/drawing/2014/main" id="{794AAB75-AA61-C06B-6770-455808967FD5}"/>
              </a:ext>
            </a:extLst>
          </p:cNvPr>
          <p:cNvSpPr txBox="1">
            <a:spLocks/>
          </p:cNvSpPr>
          <p:nvPr>
            <p:custDataLst>
              <p:tags r:id="rId18"/>
            </p:custDataLst>
          </p:nvPr>
        </p:nvSpPr>
        <p:spPr bwMode="gray">
          <a:xfrm>
            <a:off x="9786938" y="4891088"/>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A9815F6-FDE6-4B52-A073-3AE53AD34B4D}" type="datetime'''$''''6''''''''''''''1k'''''''''''''''''''''''''''''''''''">
              <a:rPr lang="en-US" altLang="en-US" sz="1400">
                <a:solidFill>
                  <a:schemeClr val="tx2"/>
                </a:solidFill>
              </a:rPr>
              <a:pPr/>
              <a:t>$61k</a:t>
            </a:fld>
            <a:endParaRPr lang="en-US" sz="1400" dirty="0">
              <a:solidFill>
                <a:schemeClr val="tx2"/>
              </a:solidFill>
            </a:endParaRPr>
          </a:p>
        </p:txBody>
      </p:sp>
      <p:sp>
        <p:nvSpPr>
          <p:cNvPr id="99" name="Text Placeholder 2">
            <a:extLst>
              <a:ext uri="{FF2B5EF4-FFF2-40B4-BE49-F238E27FC236}">
                <a16:creationId xmlns:a16="http://schemas.microsoft.com/office/drawing/2014/main" id="{BC1A55E6-56FF-ED9F-0CEC-03CA29672CC4}"/>
              </a:ext>
            </a:extLst>
          </p:cNvPr>
          <p:cNvSpPr txBox="1">
            <a:spLocks/>
          </p:cNvSpPr>
          <p:nvPr>
            <p:custDataLst>
              <p:tags r:id="rId19"/>
            </p:custDataLst>
          </p:nvPr>
        </p:nvSpPr>
        <p:spPr bwMode="auto">
          <a:xfrm>
            <a:off x="8890000" y="5589588"/>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BFA9F7E-22DA-4303-910E-2505DBAAA97A}" type="datetime'2''''''''''''''0''''''''''''''k'''''''''''''''''">
              <a:rPr lang="en-US" altLang="en-US" sz="1400"/>
              <a:pPr/>
              <a:t>20k</a:t>
            </a:fld>
            <a:endParaRPr lang="en-US" sz="1400" dirty="0"/>
          </a:p>
        </p:txBody>
      </p:sp>
      <p:sp>
        <p:nvSpPr>
          <p:cNvPr id="31" name="Text Placeholder 2">
            <a:extLst>
              <a:ext uri="{FF2B5EF4-FFF2-40B4-BE49-F238E27FC236}">
                <a16:creationId xmlns:a16="http://schemas.microsoft.com/office/drawing/2014/main" id="{B577A364-617F-657F-E62C-CF031CD243DD}"/>
              </a:ext>
            </a:extLst>
          </p:cNvPr>
          <p:cNvSpPr txBox="1">
            <a:spLocks/>
          </p:cNvSpPr>
          <p:nvPr>
            <p:custDataLst>
              <p:tags r:id="rId20"/>
            </p:custDataLst>
          </p:nvPr>
        </p:nvSpPr>
        <p:spPr bwMode="gray">
          <a:xfrm>
            <a:off x="8821738" y="4891088"/>
            <a:ext cx="4349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D736D43-ABD7-4433-9835-62366CF69E08}" type="datetime'''''''''$''6''''''''''''''''''''''''''''''''''''''1''''''k'''">
              <a:rPr lang="en-US" altLang="en-US" sz="1400">
                <a:solidFill>
                  <a:schemeClr val="tx2"/>
                </a:solidFill>
              </a:rPr>
              <a:pPr/>
              <a:t>$61k</a:t>
            </a:fld>
            <a:endParaRPr lang="en-US" sz="1400" dirty="0">
              <a:solidFill>
                <a:schemeClr val="tx2"/>
              </a:solidFill>
            </a:endParaRPr>
          </a:p>
        </p:txBody>
      </p:sp>
      <p:sp>
        <p:nvSpPr>
          <p:cNvPr id="100" name="Text Placeholder 2">
            <a:extLst>
              <a:ext uri="{FF2B5EF4-FFF2-40B4-BE49-F238E27FC236}">
                <a16:creationId xmlns:a16="http://schemas.microsoft.com/office/drawing/2014/main" id="{91A0354D-C824-9E66-64E3-1B78006EC160}"/>
              </a:ext>
            </a:extLst>
          </p:cNvPr>
          <p:cNvSpPr txBox="1">
            <a:spLocks/>
          </p:cNvSpPr>
          <p:nvPr>
            <p:custDataLst>
              <p:tags r:id="rId21"/>
            </p:custDataLst>
          </p:nvPr>
        </p:nvSpPr>
        <p:spPr bwMode="auto">
          <a:xfrm>
            <a:off x="9504363" y="5589588"/>
            <a:ext cx="2984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CF13EF1-85D1-4558-8A65-8490433D3FB2}" type="datetime'''''''''''''''''''2''5k'''''">
              <a:rPr lang="en-US" altLang="en-US" sz="1400"/>
              <a:pPr/>
              <a:t>25k</a:t>
            </a:fld>
            <a:endParaRPr lang="en-US" sz="1400" dirty="0"/>
          </a:p>
        </p:txBody>
      </p:sp>
      <p:pic>
        <p:nvPicPr>
          <p:cNvPr id="5" name="Picture 4">
            <a:extLst>
              <a:ext uri="{FF2B5EF4-FFF2-40B4-BE49-F238E27FC236}">
                <a16:creationId xmlns:a16="http://schemas.microsoft.com/office/drawing/2014/main" id="{4CAE48A8-C6D0-A0F7-B330-AAE25584E875}"/>
              </a:ext>
            </a:extLst>
          </p:cNvPr>
          <p:cNvPicPr>
            <a:picLocks noChangeAspect="1"/>
          </p:cNvPicPr>
          <p:nvPr/>
        </p:nvPicPr>
        <p:blipFill rotWithShape="1">
          <a:blip r:embed="rId27"/>
          <a:srcRect b="39365"/>
          <a:stretch/>
        </p:blipFill>
        <p:spPr>
          <a:xfrm>
            <a:off x="637111" y="2057375"/>
            <a:ext cx="5182985" cy="4014242"/>
          </a:xfrm>
          <a:prstGeom prst="rect">
            <a:avLst/>
          </a:prstGeom>
          <a:ln>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75298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0" imgW="7772400" imgH="10058400" progId="TCLayout.ActiveDocument.1">
                  <p:embed/>
                </p:oleObj>
              </mc:Choice>
              <mc:Fallback>
                <p:oleObj name="think-cell Slide" r:id="rId30"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31"/>
                      <a:stretch>
                        <a:fillRect/>
                      </a:stretch>
                    </p:blipFill>
                    <p:spPr>
                      <a:xfrm>
                        <a:off x="1588" y="1588"/>
                        <a:ext cx="1227" cy="1588"/>
                      </a:xfrm>
                      <a:prstGeom prst="rect">
                        <a:avLst/>
                      </a:prstGeom>
                    </p:spPr>
                  </p:pic>
                </p:oleObj>
              </mc:Fallback>
            </mc:AlternateContent>
          </a:graphicData>
        </a:graphic>
      </p:graphicFrame>
      <p:sp>
        <p:nvSpPr>
          <p:cNvPr id="73" name="Rectangle 72">
            <a:extLst>
              <a:ext uri="{FF2B5EF4-FFF2-40B4-BE49-F238E27FC236}">
                <a16:creationId xmlns:a16="http://schemas.microsoft.com/office/drawing/2014/main" id="{735F415E-2726-874A-B957-3E7A785F8A08}"/>
              </a:ext>
            </a:extLst>
          </p:cNvPr>
          <p:cNvSpPr/>
          <p:nvPr/>
        </p:nvSpPr>
        <p:spPr>
          <a:xfrm>
            <a:off x="455892" y="1513840"/>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pPr>
              <a:spcAft>
                <a:spcPts val="600"/>
              </a:spcAft>
            </a:pPr>
            <a:r>
              <a:rPr lang="en-US" dirty="0"/>
              <a:t>Total unit cost is highly sensitive to the product’s level of demand – but is estimated to be ~$5 at the revenue-maximizing demand of ~21,000 units</a:t>
            </a:r>
          </a:p>
        </p:txBody>
      </p:sp>
      <p:sp>
        <p:nvSpPr>
          <p:cNvPr id="74" name="Rectangle 73">
            <a:extLst>
              <a:ext uri="{FF2B5EF4-FFF2-40B4-BE49-F238E27FC236}">
                <a16:creationId xmlns:a16="http://schemas.microsoft.com/office/drawing/2014/main" id="{05664C58-C69A-4641-BCD4-86F8C5DC34CD}"/>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Total unit cost by demand</a:t>
            </a:r>
          </a:p>
        </p:txBody>
      </p:sp>
      <p:sp>
        <p:nvSpPr>
          <p:cNvPr id="90" name="Rectangle 89">
            <a:extLst>
              <a:ext uri="{FF2B5EF4-FFF2-40B4-BE49-F238E27FC236}">
                <a16:creationId xmlns:a16="http://schemas.microsoft.com/office/drawing/2014/main" id="{8A54055F-076A-4E4D-9B08-805E120F7396}"/>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1" name="Rectangle 90">
            <a:extLst>
              <a:ext uri="{FF2B5EF4-FFF2-40B4-BE49-F238E27FC236}">
                <a16:creationId xmlns:a16="http://schemas.microsoft.com/office/drawing/2014/main" id="{C5D9F35D-7ACC-4F49-8ECF-370998C34F2C}"/>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Insights</a:t>
            </a:r>
          </a:p>
        </p:txBody>
      </p:sp>
      <p:sp>
        <p:nvSpPr>
          <p:cNvPr id="76" name="Rectangle 75">
            <a:extLst>
              <a:ext uri="{FF2B5EF4-FFF2-40B4-BE49-F238E27FC236}">
                <a16:creationId xmlns:a16="http://schemas.microsoft.com/office/drawing/2014/main" id="{CE669A85-87A2-2C4A-B2A4-49CDE8DB5317}"/>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sz="1400" dirty="0">
                <a:solidFill>
                  <a:schemeClr val="tx1"/>
                </a:solidFill>
              </a:rPr>
              <a:t>Total unit costs are highly sensitive to the product’s level of demand</a:t>
            </a:r>
          </a:p>
          <a:p>
            <a:pPr marL="285750" indent="-285750">
              <a:spcAft>
                <a:spcPts val="600"/>
              </a:spcAft>
              <a:buFont typeface="Arial" panose="020B0604020202020204" pitchFamily="34" charset="0"/>
              <a:buChar char="•"/>
            </a:pPr>
            <a:r>
              <a:rPr lang="en-US" sz="1400" dirty="0">
                <a:solidFill>
                  <a:schemeClr val="tx1"/>
                </a:solidFill>
              </a:rPr>
              <a:t>When demand is less than 5,000 units, total cost per unit is greater than $15</a:t>
            </a:r>
          </a:p>
          <a:p>
            <a:pPr marL="285750" indent="-285750">
              <a:spcAft>
                <a:spcPts val="600"/>
              </a:spcAft>
              <a:buFont typeface="Arial" panose="020B0604020202020204" pitchFamily="34" charset="0"/>
              <a:buChar char="•"/>
            </a:pPr>
            <a:r>
              <a:rPr lang="en-US" sz="1400" dirty="0">
                <a:solidFill>
                  <a:schemeClr val="tx1"/>
                </a:solidFill>
              </a:rPr>
              <a:t>When demand is greater than 8,000 units, total cost per unit is under $10</a:t>
            </a:r>
          </a:p>
          <a:p>
            <a:pPr marL="285750" indent="-285750">
              <a:spcAft>
                <a:spcPts val="600"/>
              </a:spcAft>
              <a:buFont typeface="Arial" panose="020B0604020202020204" pitchFamily="34" charset="0"/>
              <a:buChar char="•"/>
            </a:pPr>
            <a:r>
              <a:rPr lang="en-US" sz="1400" dirty="0">
                <a:solidFill>
                  <a:schemeClr val="tx1"/>
                </a:solidFill>
              </a:rPr>
              <a:t>At our revenue-maximizing demand of ~21,000 units, total cost per unit is ~$5</a:t>
            </a:r>
          </a:p>
        </p:txBody>
      </p:sp>
      <p:sp>
        <p:nvSpPr>
          <p:cNvPr id="5" name="Rectangle 4">
            <a:extLst>
              <a:ext uri="{FF2B5EF4-FFF2-40B4-BE49-F238E27FC236}">
                <a16:creationId xmlns:a16="http://schemas.microsoft.com/office/drawing/2014/main" id="{8B9847DD-9B21-1722-3A42-E25E5E9F8DF2}"/>
              </a:ext>
            </a:extLst>
          </p:cNvPr>
          <p:cNvSpPr/>
          <p:nvPr/>
        </p:nvSpPr>
        <p:spPr>
          <a:xfrm>
            <a:off x="607268" y="1971676"/>
            <a:ext cx="7856508"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a:t>
            </a:r>
          </a:p>
        </p:txBody>
      </p:sp>
      <p:cxnSp>
        <p:nvCxnSpPr>
          <p:cNvPr id="56" name="Straight Connector 55">
            <a:extLst>
              <a:ext uri="{FF2B5EF4-FFF2-40B4-BE49-F238E27FC236}">
                <a16:creationId xmlns:a16="http://schemas.microsoft.com/office/drawing/2014/main" id="{DAE79065-69EE-D4EC-39E2-E190F40523BD}"/>
              </a:ext>
            </a:extLst>
          </p:cNvPr>
          <p:cNvCxnSpPr/>
          <p:nvPr>
            <p:custDataLst>
              <p:tags r:id="rId2"/>
            </p:custDataLst>
          </p:nvPr>
        </p:nvCxnSpPr>
        <p:spPr bwMode="auto">
          <a:xfrm>
            <a:off x="3270250"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1775360-6E16-9AD2-1133-EF647D91500A}"/>
              </a:ext>
            </a:extLst>
          </p:cNvPr>
          <p:cNvCxnSpPr/>
          <p:nvPr>
            <p:custDataLst>
              <p:tags r:id="rId3"/>
            </p:custDataLst>
          </p:nvPr>
        </p:nvCxnSpPr>
        <p:spPr bwMode="auto">
          <a:xfrm>
            <a:off x="2447925"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5DBE0241-0556-5022-C06D-31F670046FF9}"/>
              </a:ext>
            </a:extLst>
          </p:cNvPr>
          <p:cNvCxnSpPr/>
          <p:nvPr>
            <p:custDataLst>
              <p:tags r:id="rId4"/>
            </p:custDataLst>
          </p:nvPr>
        </p:nvCxnSpPr>
        <p:spPr bwMode="auto">
          <a:xfrm>
            <a:off x="1625600"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A33A196-4568-F0DA-C2E9-564289D2890E}"/>
              </a:ext>
            </a:extLst>
          </p:cNvPr>
          <p:cNvCxnSpPr/>
          <p:nvPr>
            <p:custDataLst>
              <p:tags r:id="rId5"/>
            </p:custDataLst>
          </p:nvPr>
        </p:nvCxnSpPr>
        <p:spPr bwMode="auto">
          <a:xfrm>
            <a:off x="4092575"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02A5B00-91D4-B40F-0D25-A49C03086A64}"/>
              </a:ext>
            </a:extLst>
          </p:cNvPr>
          <p:cNvCxnSpPr/>
          <p:nvPr>
            <p:custDataLst>
              <p:tags r:id="rId6"/>
            </p:custDataLst>
          </p:nvPr>
        </p:nvCxnSpPr>
        <p:spPr bwMode="auto">
          <a:xfrm>
            <a:off x="6561138"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D2B5062-CC1A-6889-FC14-F70091F5A180}"/>
              </a:ext>
            </a:extLst>
          </p:cNvPr>
          <p:cNvCxnSpPr/>
          <p:nvPr>
            <p:custDataLst>
              <p:tags r:id="rId7"/>
            </p:custDataLst>
          </p:nvPr>
        </p:nvCxnSpPr>
        <p:spPr bwMode="auto">
          <a:xfrm>
            <a:off x="5738813"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ABF45AA-F5F4-FD42-4693-804933B87BB7}"/>
              </a:ext>
            </a:extLst>
          </p:cNvPr>
          <p:cNvCxnSpPr/>
          <p:nvPr>
            <p:custDataLst>
              <p:tags r:id="rId8"/>
            </p:custDataLst>
          </p:nvPr>
        </p:nvCxnSpPr>
        <p:spPr bwMode="auto">
          <a:xfrm>
            <a:off x="4916488" y="5270500"/>
            <a:ext cx="0" cy="587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6" name="Chart 5">
            <a:extLst>
              <a:ext uri="{FF2B5EF4-FFF2-40B4-BE49-F238E27FC236}">
                <a16:creationId xmlns:a16="http://schemas.microsoft.com/office/drawing/2014/main" id="{449C6B4C-7031-1AF9-5743-7B9E18A927D4}"/>
              </a:ext>
            </a:extLst>
          </p:cNvPr>
          <p:cNvGraphicFramePr/>
          <p:nvPr>
            <p:custDataLst>
              <p:tags r:id="rId9"/>
            </p:custDataLst>
          </p:nvPr>
        </p:nvGraphicFramePr>
        <p:xfrm>
          <a:off x="1062038" y="2522538"/>
          <a:ext cx="6403975" cy="2876550"/>
        </p:xfrm>
        <a:graphic>
          <a:graphicData uri="http://schemas.openxmlformats.org/drawingml/2006/chart">
            <c:chart xmlns:c="http://schemas.openxmlformats.org/drawingml/2006/chart" xmlns:r="http://schemas.openxmlformats.org/officeDocument/2006/relationships" r:id="rId32"/>
          </a:graphicData>
        </a:graphic>
      </p:graphicFrame>
      <p:sp>
        <p:nvSpPr>
          <p:cNvPr id="46" name="Text Placeholder 2">
            <a:extLst>
              <a:ext uri="{FF2B5EF4-FFF2-40B4-BE49-F238E27FC236}">
                <a16:creationId xmlns:a16="http://schemas.microsoft.com/office/drawing/2014/main" id="{A51759A8-B346-5352-A9DB-BBA30C616A38}"/>
              </a:ext>
            </a:extLst>
          </p:cNvPr>
          <p:cNvSpPr txBox="1">
            <a:spLocks/>
          </p:cNvSpPr>
          <p:nvPr>
            <p:custDataLst>
              <p:tags r:id="rId10"/>
            </p:custDataLst>
          </p:nvPr>
        </p:nvSpPr>
        <p:spPr bwMode="gray">
          <a:xfrm>
            <a:off x="6291263" y="5403850"/>
            <a:ext cx="541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80C0F3C-3825-424C-95DC-22227B8336F7}" type="datetime'''''''''30'''''''''''''',''''''''''''''''''0''0''0'''''''">
              <a:rPr lang="en-US" altLang="en-US" sz="1400"/>
              <a:pPr marL="0" indent="0" algn="ctr">
                <a:spcBef>
                  <a:spcPct val="0"/>
                </a:spcBef>
                <a:spcAft>
                  <a:spcPct val="0"/>
                </a:spcAft>
                <a:buNone/>
              </a:pPr>
              <a:t>30,000</a:t>
            </a:fld>
            <a:endParaRPr lang="en-US" sz="1400" dirty="0"/>
          </a:p>
        </p:txBody>
      </p:sp>
      <p:sp>
        <p:nvSpPr>
          <p:cNvPr id="43" name="Text Placeholder 2">
            <a:extLst>
              <a:ext uri="{FF2B5EF4-FFF2-40B4-BE49-F238E27FC236}">
                <a16:creationId xmlns:a16="http://schemas.microsoft.com/office/drawing/2014/main" id="{468CDBE3-FFF2-310E-2895-BBFC17BA5A27}"/>
              </a:ext>
            </a:extLst>
          </p:cNvPr>
          <p:cNvSpPr txBox="1">
            <a:spLocks/>
          </p:cNvSpPr>
          <p:nvPr>
            <p:custDataLst>
              <p:tags r:id="rId11"/>
            </p:custDataLst>
          </p:nvPr>
        </p:nvSpPr>
        <p:spPr bwMode="gray">
          <a:xfrm>
            <a:off x="3822700" y="5403850"/>
            <a:ext cx="541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CF81653-E7F2-4E3A-9221-2418C6C2855A}" type="datetime'1''''''''''''''5'',''''''0''00'''''">
              <a:rPr lang="en-US" altLang="en-US" sz="1400"/>
              <a:pPr marL="0" indent="0" algn="ctr">
                <a:spcBef>
                  <a:spcPct val="0"/>
                </a:spcBef>
                <a:spcAft>
                  <a:spcPct val="0"/>
                </a:spcAft>
                <a:buNone/>
              </a:pPr>
              <a:t>15,000</a:t>
            </a:fld>
            <a:endParaRPr lang="en-US" sz="1400" dirty="0"/>
          </a:p>
        </p:txBody>
      </p:sp>
      <p:sp>
        <p:nvSpPr>
          <p:cNvPr id="45" name="Text Placeholder 2">
            <a:extLst>
              <a:ext uri="{FF2B5EF4-FFF2-40B4-BE49-F238E27FC236}">
                <a16:creationId xmlns:a16="http://schemas.microsoft.com/office/drawing/2014/main" id="{6B98386C-B2A3-B35E-CE6F-1E482CD3E3E4}"/>
              </a:ext>
            </a:extLst>
          </p:cNvPr>
          <p:cNvSpPr txBox="1">
            <a:spLocks/>
          </p:cNvSpPr>
          <p:nvPr>
            <p:custDataLst>
              <p:tags r:id="rId12"/>
            </p:custDataLst>
          </p:nvPr>
        </p:nvSpPr>
        <p:spPr bwMode="gray">
          <a:xfrm>
            <a:off x="5468938" y="5403850"/>
            <a:ext cx="541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FD3D7C0-281F-4385-B701-408BAD9FD527}" type="datetime'25'',''''''''''''''''''''''''0''''''0''0'''''">
              <a:rPr lang="en-US" altLang="en-US" sz="1400"/>
              <a:pPr marL="0" indent="0" algn="ctr">
                <a:spcBef>
                  <a:spcPct val="0"/>
                </a:spcBef>
                <a:spcAft>
                  <a:spcPct val="0"/>
                </a:spcAft>
                <a:buNone/>
              </a:pPr>
              <a:t>25,000</a:t>
            </a:fld>
            <a:endParaRPr lang="en-US" sz="1400" dirty="0"/>
          </a:p>
        </p:txBody>
      </p:sp>
      <p:sp>
        <p:nvSpPr>
          <p:cNvPr id="42" name="Text Placeholder 2">
            <a:extLst>
              <a:ext uri="{FF2B5EF4-FFF2-40B4-BE49-F238E27FC236}">
                <a16:creationId xmlns:a16="http://schemas.microsoft.com/office/drawing/2014/main" id="{E1BCF803-3595-69C6-C418-FFCA4163E134}"/>
              </a:ext>
            </a:extLst>
          </p:cNvPr>
          <p:cNvSpPr txBox="1">
            <a:spLocks/>
          </p:cNvSpPr>
          <p:nvPr>
            <p:custDataLst>
              <p:tags r:id="rId13"/>
            </p:custDataLst>
          </p:nvPr>
        </p:nvSpPr>
        <p:spPr bwMode="gray">
          <a:xfrm>
            <a:off x="3000375" y="5403850"/>
            <a:ext cx="541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34659F6-F1A2-432C-A031-BD908A8478D2}" type="datetime'''''''''''''''''''1''0'''''',''''0''''''''0''''''''''0'">
              <a:rPr lang="en-US" altLang="en-US" sz="1400"/>
              <a:pPr marL="0" indent="0" algn="ctr">
                <a:spcBef>
                  <a:spcPct val="0"/>
                </a:spcBef>
                <a:spcAft>
                  <a:spcPct val="0"/>
                </a:spcAft>
                <a:buNone/>
              </a:pPr>
              <a:t>10,000</a:t>
            </a:fld>
            <a:endParaRPr lang="en-US" sz="1400" dirty="0"/>
          </a:p>
        </p:txBody>
      </p:sp>
      <p:sp>
        <p:nvSpPr>
          <p:cNvPr id="41" name="Text Placeholder 2">
            <a:extLst>
              <a:ext uri="{FF2B5EF4-FFF2-40B4-BE49-F238E27FC236}">
                <a16:creationId xmlns:a16="http://schemas.microsoft.com/office/drawing/2014/main" id="{D8840AE6-01D8-D189-2D60-04F83C7CBD71}"/>
              </a:ext>
            </a:extLst>
          </p:cNvPr>
          <p:cNvSpPr txBox="1">
            <a:spLocks/>
          </p:cNvSpPr>
          <p:nvPr>
            <p:custDataLst>
              <p:tags r:id="rId14"/>
            </p:custDataLst>
          </p:nvPr>
        </p:nvSpPr>
        <p:spPr bwMode="gray">
          <a:xfrm>
            <a:off x="2227263" y="5403850"/>
            <a:ext cx="4429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33991B0-A643-4C3C-BE65-5432884E2E98}" type="datetime'''''5'''''''''',0''''''''''''''''''''''0''0'''">
              <a:rPr lang="en-US" altLang="en-US" sz="1400"/>
              <a:pPr marL="0" indent="0" algn="ctr">
                <a:spcBef>
                  <a:spcPct val="0"/>
                </a:spcBef>
                <a:spcAft>
                  <a:spcPct val="0"/>
                </a:spcAft>
                <a:buNone/>
              </a:pPr>
              <a:t>5,000</a:t>
            </a:fld>
            <a:endParaRPr lang="en-US" sz="1400" dirty="0"/>
          </a:p>
        </p:txBody>
      </p:sp>
      <p:sp>
        <p:nvSpPr>
          <p:cNvPr id="44" name="Text Placeholder 2">
            <a:extLst>
              <a:ext uri="{FF2B5EF4-FFF2-40B4-BE49-F238E27FC236}">
                <a16:creationId xmlns:a16="http://schemas.microsoft.com/office/drawing/2014/main" id="{C1DC016D-A580-FD87-024B-F14744F04805}"/>
              </a:ext>
            </a:extLst>
          </p:cNvPr>
          <p:cNvSpPr txBox="1">
            <a:spLocks/>
          </p:cNvSpPr>
          <p:nvPr>
            <p:custDataLst>
              <p:tags r:id="rId15"/>
            </p:custDataLst>
          </p:nvPr>
        </p:nvSpPr>
        <p:spPr bwMode="gray">
          <a:xfrm>
            <a:off x="4646613" y="5403850"/>
            <a:ext cx="5413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EBC6326-E0F0-4344-B68E-F3F39F6FB3C5}" type="datetime'''''''''''2''''0'''''''''',''0''0''''''''0'''''''''''''''">
              <a:rPr lang="en-US" altLang="en-US" sz="1400"/>
              <a:pPr marL="0" indent="0" algn="ctr">
                <a:spcBef>
                  <a:spcPct val="0"/>
                </a:spcBef>
                <a:spcAft>
                  <a:spcPct val="0"/>
                </a:spcAft>
                <a:buNone/>
              </a:pPr>
              <a:t>20,000</a:t>
            </a:fld>
            <a:endParaRPr lang="en-US" sz="1400" dirty="0"/>
          </a:p>
        </p:txBody>
      </p:sp>
      <p:sp>
        <p:nvSpPr>
          <p:cNvPr id="40" name="Text Placeholder 2">
            <a:extLst>
              <a:ext uri="{FF2B5EF4-FFF2-40B4-BE49-F238E27FC236}">
                <a16:creationId xmlns:a16="http://schemas.microsoft.com/office/drawing/2014/main" id="{9D20F750-7D04-7DB5-7D42-94280870C33B}"/>
              </a:ext>
            </a:extLst>
          </p:cNvPr>
          <p:cNvSpPr txBox="1">
            <a:spLocks/>
          </p:cNvSpPr>
          <p:nvPr>
            <p:custDataLst>
              <p:tags r:id="rId16"/>
            </p:custDataLst>
          </p:nvPr>
        </p:nvSpPr>
        <p:spPr bwMode="gray">
          <a:xfrm>
            <a:off x="1576388" y="5403850"/>
            <a:ext cx="984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CAEDF8F-28B1-4CFB-B1F2-0EB54ABF6662}" type="datetime'''''0'''''''''''''''''''''''''''''''''''">
              <a:rPr lang="en-US" altLang="en-US" sz="1400"/>
              <a:pPr marL="0" indent="0" algn="ctr">
                <a:spcBef>
                  <a:spcPct val="0"/>
                </a:spcBef>
                <a:spcAft>
                  <a:spcPct val="0"/>
                </a:spcAft>
                <a:buNone/>
              </a:pPr>
              <a:t>0</a:t>
            </a:fld>
            <a:endParaRPr lang="en-US" sz="1400" dirty="0"/>
          </a:p>
        </p:txBody>
      </p:sp>
      <p:cxnSp>
        <p:nvCxnSpPr>
          <p:cNvPr id="33" name="Straight Connector 32">
            <a:extLst>
              <a:ext uri="{FF2B5EF4-FFF2-40B4-BE49-F238E27FC236}">
                <a16:creationId xmlns:a16="http://schemas.microsoft.com/office/drawing/2014/main" id="{7ABFFF15-4A9A-9EE3-919F-C17B76C17972}"/>
              </a:ext>
            </a:extLst>
          </p:cNvPr>
          <p:cNvCxnSpPr>
            <a:cxnSpLocks/>
          </p:cNvCxnSpPr>
          <p:nvPr>
            <p:custDataLst>
              <p:tags r:id="rId17"/>
            </p:custDataLst>
          </p:nvPr>
        </p:nvCxnSpPr>
        <p:spPr bwMode="auto">
          <a:xfrm flipV="1">
            <a:off x="5080000" y="4746626"/>
            <a:ext cx="0" cy="523875"/>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36B44CC-8420-BE4A-D511-686E71CE9DB5}"/>
              </a:ext>
            </a:extLst>
          </p:cNvPr>
          <p:cNvCxnSpPr/>
          <p:nvPr>
            <p:custDataLst>
              <p:tags r:id="rId18"/>
            </p:custDataLst>
          </p:nvPr>
        </p:nvCxnSpPr>
        <p:spPr bwMode="auto">
          <a:xfrm>
            <a:off x="1625600" y="4746625"/>
            <a:ext cx="3454400" cy="0"/>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092C5DF-020F-6AF4-97C3-C57A87B3DCED}"/>
              </a:ext>
            </a:extLst>
          </p:cNvPr>
          <p:cNvCxnSpPr>
            <a:cxnSpLocks/>
          </p:cNvCxnSpPr>
          <p:nvPr>
            <p:custDataLst>
              <p:tags r:id="rId19"/>
            </p:custDataLst>
          </p:nvPr>
        </p:nvCxnSpPr>
        <p:spPr bwMode="auto">
          <a:xfrm>
            <a:off x="1625600" y="4956175"/>
            <a:ext cx="5757863" cy="0"/>
          </a:xfrm>
          <a:prstGeom prst="line">
            <a:avLst/>
          </a:prstGeom>
          <a:ln w="12700" cap="flat" cmpd="sng" algn="ctr">
            <a:solidFill>
              <a:schemeClr val="tx1"/>
            </a:solidFill>
            <a:prstDash val="sysDot"/>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51571526-463F-C422-830F-353D88B0E6E8}"/>
              </a:ext>
            </a:extLst>
          </p:cNvPr>
          <p:cNvSpPr txBox="1">
            <a:spLocks/>
          </p:cNvSpPr>
          <p:nvPr>
            <p:custDataLst>
              <p:tags r:id="rId20"/>
            </p:custDataLst>
          </p:nvPr>
        </p:nvSpPr>
        <p:spPr bwMode="auto">
          <a:xfrm>
            <a:off x="6670675" y="5738813"/>
            <a:ext cx="717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Quantity</a:t>
            </a:r>
          </a:p>
        </p:txBody>
      </p:sp>
      <p:sp>
        <p:nvSpPr>
          <p:cNvPr id="13" name="Text Placeholder 2">
            <a:extLst>
              <a:ext uri="{FF2B5EF4-FFF2-40B4-BE49-F238E27FC236}">
                <a16:creationId xmlns:a16="http://schemas.microsoft.com/office/drawing/2014/main" id="{BECEE2C6-1C5D-75F1-3727-94C035144416}"/>
              </a:ext>
            </a:extLst>
          </p:cNvPr>
          <p:cNvSpPr txBox="1">
            <a:spLocks/>
          </p:cNvSpPr>
          <p:nvPr>
            <p:custDataLst>
              <p:tags r:id="rId21"/>
            </p:custDataLst>
          </p:nvPr>
        </p:nvSpPr>
        <p:spPr bwMode="auto">
          <a:xfrm>
            <a:off x="819150" y="2560638"/>
            <a:ext cx="192088" cy="1381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Breakeven Price</a:t>
            </a:r>
            <a:endParaRPr lang="en-US" sz="1400" b="1" dirty="0"/>
          </a:p>
        </p:txBody>
      </p:sp>
      <p:cxnSp>
        <p:nvCxnSpPr>
          <p:cNvPr id="12" name="Straight Connector 11">
            <a:extLst>
              <a:ext uri="{FF2B5EF4-FFF2-40B4-BE49-F238E27FC236}">
                <a16:creationId xmlns:a16="http://schemas.microsoft.com/office/drawing/2014/main" id="{1DE91C4D-D30D-63F0-8247-5406FC5A08A5}"/>
              </a:ext>
            </a:extLst>
          </p:cNvPr>
          <p:cNvCxnSpPr/>
          <p:nvPr>
            <p:custDataLst>
              <p:tags r:id="rId22"/>
            </p:custDataLst>
          </p:nvPr>
        </p:nvCxnSpPr>
        <p:spPr bwMode="gray">
          <a:xfrm>
            <a:off x="2122488" y="2936875"/>
            <a:ext cx="234950" cy="677863"/>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CEAC868-C438-1D3E-7A37-E5FD413FE340}"/>
              </a:ext>
            </a:extLst>
          </p:cNvPr>
          <p:cNvCxnSpPr>
            <a:cxnSpLocks/>
          </p:cNvCxnSpPr>
          <p:nvPr>
            <p:custDataLst>
              <p:tags r:id="rId23"/>
            </p:custDataLst>
          </p:nvPr>
        </p:nvCxnSpPr>
        <p:spPr bwMode="gray">
          <a:xfrm flipH="1" flipV="1">
            <a:off x="3211513" y="4387850"/>
            <a:ext cx="749300" cy="21272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6D66700-4A77-DC7F-3E54-396BC17E1FCC}"/>
              </a:ext>
            </a:extLst>
          </p:cNvPr>
          <p:cNvCxnSpPr>
            <a:cxnSpLocks/>
          </p:cNvCxnSpPr>
          <p:nvPr>
            <p:custDataLst>
              <p:tags r:id="rId24"/>
            </p:custDataLst>
          </p:nvPr>
        </p:nvCxnSpPr>
        <p:spPr bwMode="gray">
          <a:xfrm flipH="1" flipV="1">
            <a:off x="2357438" y="3614738"/>
            <a:ext cx="346075" cy="4603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93E1597-A842-AB09-0F64-B7A1BE7367D3}"/>
              </a:ext>
            </a:extLst>
          </p:cNvPr>
          <p:cNvCxnSpPr>
            <a:cxnSpLocks/>
          </p:cNvCxnSpPr>
          <p:nvPr>
            <p:custDataLst>
              <p:tags r:id="rId25"/>
            </p:custDataLst>
          </p:nvPr>
        </p:nvCxnSpPr>
        <p:spPr bwMode="gray">
          <a:xfrm flipH="1" flipV="1">
            <a:off x="2703513" y="4075113"/>
            <a:ext cx="508000" cy="31273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F38A78B-424D-D204-8645-D70AB31E4EA5}"/>
              </a:ext>
            </a:extLst>
          </p:cNvPr>
          <p:cNvCxnSpPr>
            <a:cxnSpLocks/>
          </p:cNvCxnSpPr>
          <p:nvPr>
            <p:custDataLst>
              <p:tags r:id="rId26"/>
            </p:custDataLst>
          </p:nvPr>
        </p:nvCxnSpPr>
        <p:spPr bwMode="gray">
          <a:xfrm flipH="1" flipV="1">
            <a:off x="3960813" y="4600575"/>
            <a:ext cx="1101725" cy="144463"/>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6339B8D-8768-859D-803C-61DF4D56B6F1}"/>
              </a:ext>
            </a:extLst>
          </p:cNvPr>
          <p:cNvCxnSpPr>
            <a:cxnSpLocks/>
          </p:cNvCxnSpPr>
          <p:nvPr>
            <p:custDataLst>
              <p:tags r:id="rId27"/>
            </p:custDataLst>
          </p:nvPr>
        </p:nvCxnSpPr>
        <p:spPr bwMode="gray">
          <a:xfrm flipH="1" flipV="1">
            <a:off x="5062538" y="4745039"/>
            <a:ext cx="1622425" cy="9842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97516B8-BC8B-CB08-E879-9244246E940C}"/>
              </a:ext>
            </a:extLst>
          </p:cNvPr>
          <p:cNvSpPr txBox="1"/>
          <p:nvPr/>
        </p:nvSpPr>
        <p:spPr>
          <a:xfrm>
            <a:off x="7413624" y="4586620"/>
            <a:ext cx="1071564" cy="769441"/>
          </a:xfrm>
          <a:prstGeom prst="rect">
            <a:avLst/>
          </a:prstGeom>
          <a:noFill/>
        </p:spPr>
        <p:txBody>
          <a:bodyPr wrap="square">
            <a:spAutoFit/>
          </a:bodyPr>
          <a:lstStyle/>
          <a:p>
            <a:r>
              <a:rPr lang="en-US" sz="1100" i="1" dirty="0">
                <a:solidFill>
                  <a:schemeClr val="tx1"/>
                </a:solidFill>
              </a:rPr>
              <a:t>Unit costs bottom-out at ~$3 at high demand</a:t>
            </a:r>
          </a:p>
        </p:txBody>
      </p:sp>
    </p:spTree>
    <p:extLst>
      <p:ext uri="{BB962C8B-B14F-4D97-AF65-F5344CB8AC3E}">
        <p14:creationId xmlns:p14="http://schemas.microsoft.com/office/powerpoint/2010/main" val="20115390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24" imgW="7772400" imgH="10058400" progId="TCLayout.ActiveDocument.1">
                  <p:embed/>
                </p:oleObj>
              </mc:Choice>
              <mc:Fallback>
                <p:oleObj name="think-cell Slide" r:id="rId2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25"/>
                      <a:stretch>
                        <a:fillRect/>
                      </a:stretch>
                    </p:blipFill>
                    <p:spPr>
                      <a:xfrm>
                        <a:off x="1588" y="1588"/>
                        <a:ext cx="1227" cy="1588"/>
                      </a:xfrm>
                      <a:prstGeom prst="rect">
                        <a:avLst/>
                      </a:prstGeom>
                    </p:spPr>
                  </p:pic>
                </p:oleObj>
              </mc:Fallback>
            </mc:AlternateContent>
          </a:graphicData>
        </a:graphic>
      </p:graphicFrame>
      <p:sp>
        <p:nvSpPr>
          <p:cNvPr id="73" name="Rectangle 72">
            <a:extLst>
              <a:ext uri="{FF2B5EF4-FFF2-40B4-BE49-F238E27FC236}">
                <a16:creationId xmlns:a16="http://schemas.microsoft.com/office/drawing/2014/main" id="{735F415E-2726-874A-B957-3E7A785F8A08}"/>
              </a:ext>
            </a:extLst>
          </p:cNvPr>
          <p:cNvSpPr/>
          <p:nvPr/>
        </p:nvSpPr>
        <p:spPr>
          <a:xfrm>
            <a:off x="455892" y="1513840"/>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Comparing forecast demand with unit cost reveals that we have a positive gross margin across all levels of demand, which gives us pricing flexibility</a:t>
            </a:r>
          </a:p>
        </p:txBody>
      </p:sp>
      <p:sp>
        <p:nvSpPr>
          <p:cNvPr id="74" name="Rectangle 73">
            <a:extLst>
              <a:ext uri="{FF2B5EF4-FFF2-40B4-BE49-F238E27FC236}">
                <a16:creationId xmlns:a16="http://schemas.microsoft.com/office/drawing/2014/main" id="{05664C58-C69A-4641-BCD4-86F8C5DC34CD}"/>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Sales price and unit cost x demand</a:t>
            </a:r>
          </a:p>
        </p:txBody>
      </p:sp>
      <p:sp>
        <p:nvSpPr>
          <p:cNvPr id="90" name="Rectangle 89">
            <a:extLst>
              <a:ext uri="{FF2B5EF4-FFF2-40B4-BE49-F238E27FC236}">
                <a16:creationId xmlns:a16="http://schemas.microsoft.com/office/drawing/2014/main" id="{8A54055F-076A-4E4D-9B08-805E120F7396}"/>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1" name="Rectangle 90">
            <a:extLst>
              <a:ext uri="{FF2B5EF4-FFF2-40B4-BE49-F238E27FC236}">
                <a16:creationId xmlns:a16="http://schemas.microsoft.com/office/drawing/2014/main" id="{C5D9F35D-7ACC-4F49-8ECF-370998C34F2C}"/>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Insights</a:t>
            </a:r>
          </a:p>
        </p:txBody>
      </p:sp>
      <p:sp>
        <p:nvSpPr>
          <p:cNvPr id="76" name="Rectangle 75">
            <a:extLst>
              <a:ext uri="{FF2B5EF4-FFF2-40B4-BE49-F238E27FC236}">
                <a16:creationId xmlns:a16="http://schemas.microsoft.com/office/drawing/2014/main" id="{CE669A85-87A2-2C4A-B2A4-49CDE8DB5317}"/>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sz="1400" dirty="0">
                <a:solidFill>
                  <a:schemeClr val="tx1"/>
                </a:solidFill>
              </a:rPr>
              <a:t>We have positive gross profit margin across all levels of demand</a:t>
            </a:r>
          </a:p>
          <a:p>
            <a:pPr marL="285750" indent="-285750">
              <a:spcAft>
                <a:spcPts val="600"/>
              </a:spcAft>
              <a:buFont typeface="Arial" panose="020B0604020202020204" pitchFamily="34" charset="0"/>
              <a:buChar char="•"/>
            </a:pPr>
            <a:r>
              <a:rPr lang="en-US" sz="1400" dirty="0">
                <a:solidFill>
                  <a:schemeClr val="tx1"/>
                </a:solidFill>
              </a:rPr>
              <a:t>Gross profit margin ranges from 44% (demand = ~3,000) to 68% (demand = ~15,000)</a:t>
            </a:r>
          </a:p>
          <a:p>
            <a:pPr marL="285750" indent="-285750">
              <a:spcAft>
                <a:spcPts val="600"/>
              </a:spcAft>
              <a:buFont typeface="Arial" panose="020B0604020202020204" pitchFamily="34" charset="0"/>
              <a:buChar char="•"/>
            </a:pPr>
            <a:r>
              <a:rPr lang="en-US" sz="1400" dirty="0">
                <a:solidFill>
                  <a:schemeClr val="tx1"/>
                </a:solidFill>
              </a:rPr>
              <a:t>This give us pricing flexibility and contingency to compress margins if demand is lower than forecast</a:t>
            </a:r>
          </a:p>
        </p:txBody>
      </p:sp>
      <p:sp>
        <p:nvSpPr>
          <p:cNvPr id="5" name="Rectangle 4">
            <a:extLst>
              <a:ext uri="{FF2B5EF4-FFF2-40B4-BE49-F238E27FC236}">
                <a16:creationId xmlns:a16="http://schemas.microsoft.com/office/drawing/2014/main" id="{8B9847DD-9B21-1722-3A42-E25E5E9F8DF2}"/>
              </a:ext>
            </a:extLst>
          </p:cNvPr>
          <p:cNvSpPr/>
          <p:nvPr/>
        </p:nvSpPr>
        <p:spPr>
          <a:xfrm>
            <a:off x="505668" y="1971676"/>
            <a:ext cx="7856508"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a:t>
            </a:r>
          </a:p>
        </p:txBody>
      </p:sp>
      <p:graphicFrame>
        <p:nvGraphicFramePr>
          <p:cNvPr id="32" name="Chart 31">
            <a:extLst>
              <a:ext uri="{FF2B5EF4-FFF2-40B4-BE49-F238E27FC236}">
                <a16:creationId xmlns:a16="http://schemas.microsoft.com/office/drawing/2014/main" id="{31122377-6159-C757-CB74-6675F82C49D8}"/>
              </a:ext>
            </a:extLst>
          </p:cNvPr>
          <p:cNvGraphicFramePr/>
          <p:nvPr>
            <p:custDataLst>
              <p:tags r:id="rId2"/>
            </p:custDataLst>
          </p:nvPr>
        </p:nvGraphicFramePr>
        <p:xfrm>
          <a:off x="985838" y="2492375"/>
          <a:ext cx="7354887" cy="3187700"/>
        </p:xfrm>
        <a:graphic>
          <a:graphicData uri="http://schemas.openxmlformats.org/drawingml/2006/chart">
            <c:chart xmlns:c="http://schemas.openxmlformats.org/drawingml/2006/chart" xmlns:r="http://schemas.openxmlformats.org/officeDocument/2006/relationships" r:id="rId26"/>
          </a:graphicData>
        </a:graphic>
      </p:graphicFrame>
      <p:cxnSp>
        <p:nvCxnSpPr>
          <p:cNvPr id="43" name="Straight Connector 42">
            <a:extLst>
              <a:ext uri="{FF2B5EF4-FFF2-40B4-BE49-F238E27FC236}">
                <a16:creationId xmlns:a16="http://schemas.microsoft.com/office/drawing/2014/main" id="{51A2CB89-A0E0-F784-3396-4DB8E9C1A75C}"/>
              </a:ext>
            </a:extLst>
          </p:cNvPr>
          <p:cNvCxnSpPr/>
          <p:nvPr>
            <p:custDataLst>
              <p:tags r:id="rId3"/>
            </p:custDataLst>
          </p:nvPr>
        </p:nvCxnSpPr>
        <p:spPr bwMode="auto">
          <a:xfrm flipV="1">
            <a:off x="2384425" y="5197475"/>
            <a:ext cx="0" cy="10795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2">
            <a:extLst>
              <a:ext uri="{FF2B5EF4-FFF2-40B4-BE49-F238E27FC236}">
                <a16:creationId xmlns:a16="http://schemas.microsoft.com/office/drawing/2014/main" id="{D3379976-2DD4-8C3F-BD70-E7BB6ACCA474}"/>
              </a:ext>
            </a:extLst>
          </p:cNvPr>
          <p:cNvSpPr txBox="1">
            <a:spLocks/>
          </p:cNvSpPr>
          <p:nvPr>
            <p:custDataLst>
              <p:tags r:id="rId4"/>
            </p:custDataLst>
          </p:nvPr>
        </p:nvSpPr>
        <p:spPr bwMode="auto">
          <a:xfrm>
            <a:off x="742950" y="2530475"/>
            <a:ext cx="192088" cy="4349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Price</a:t>
            </a:r>
            <a:endParaRPr lang="en-US" sz="1400" b="1" dirty="0"/>
          </a:p>
        </p:txBody>
      </p:sp>
      <p:sp>
        <p:nvSpPr>
          <p:cNvPr id="11" name="Text Placeholder 2">
            <a:extLst>
              <a:ext uri="{FF2B5EF4-FFF2-40B4-BE49-F238E27FC236}">
                <a16:creationId xmlns:a16="http://schemas.microsoft.com/office/drawing/2014/main" id="{E98394FF-C1E2-9784-11D4-E5DBCAC69EFE}"/>
              </a:ext>
            </a:extLst>
          </p:cNvPr>
          <p:cNvSpPr txBox="1">
            <a:spLocks/>
          </p:cNvSpPr>
          <p:nvPr>
            <p:custDataLst>
              <p:tags r:id="rId5"/>
            </p:custDataLst>
          </p:nvPr>
        </p:nvSpPr>
        <p:spPr bwMode="auto">
          <a:xfrm>
            <a:off x="7459663" y="5773738"/>
            <a:ext cx="717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Quantity</a:t>
            </a:r>
          </a:p>
        </p:txBody>
      </p:sp>
      <p:cxnSp>
        <p:nvCxnSpPr>
          <p:cNvPr id="116" name="Straight Connector 115">
            <a:extLst>
              <a:ext uri="{FF2B5EF4-FFF2-40B4-BE49-F238E27FC236}">
                <a16:creationId xmlns:a16="http://schemas.microsoft.com/office/drawing/2014/main" id="{DD41164B-94CE-CDCF-A54F-1C3C88F98A0E}"/>
              </a:ext>
            </a:extLst>
          </p:cNvPr>
          <p:cNvCxnSpPr/>
          <p:nvPr>
            <p:custDataLst>
              <p:tags r:id="rId6"/>
            </p:custDataLst>
          </p:nvPr>
        </p:nvCxnSpPr>
        <p:spPr bwMode="gray">
          <a:xfrm>
            <a:off x="5343525" y="5035549"/>
            <a:ext cx="1792288" cy="50800"/>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61D74D20-BB26-EDD8-E2C7-F329DE065C16}"/>
              </a:ext>
            </a:extLst>
          </p:cNvPr>
          <p:cNvCxnSpPr/>
          <p:nvPr>
            <p:custDataLst>
              <p:tags r:id="rId7"/>
            </p:custDataLst>
          </p:nvPr>
        </p:nvCxnSpPr>
        <p:spPr bwMode="gray">
          <a:xfrm>
            <a:off x="5343525" y="4232275"/>
            <a:ext cx="1792288" cy="2682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DF7660A9-793F-EC8A-6087-95E19F31DA3C}"/>
              </a:ext>
            </a:extLst>
          </p:cNvPr>
          <p:cNvCxnSpPr/>
          <p:nvPr>
            <p:custDataLst>
              <p:tags r:id="rId8"/>
            </p:custDataLst>
          </p:nvPr>
        </p:nvCxnSpPr>
        <p:spPr bwMode="gray">
          <a:xfrm>
            <a:off x="2098675" y="4110038"/>
            <a:ext cx="258763" cy="346075"/>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08FA81AA-6F76-22F8-F629-508D28B2317D}"/>
              </a:ext>
            </a:extLst>
          </p:cNvPr>
          <p:cNvCxnSpPr/>
          <p:nvPr>
            <p:custDataLst>
              <p:tags r:id="rId9"/>
            </p:custDataLst>
          </p:nvPr>
        </p:nvCxnSpPr>
        <p:spPr bwMode="gray">
          <a:xfrm>
            <a:off x="2738438" y="4692650"/>
            <a:ext cx="561975" cy="160338"/>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CBC16ECE-F7E7-534E-694E-787EB6C57945}"/>
              </a:ext>
            </a:extLst>
          </p:cNvPr>
          <p:cNvCxnSpPr/>
          <p:nvPr>
            <p:custDataLst>
              <p:tags r:id="rId10"/>
            </p:custDataLst>
          </p:nvPr>
        </p:nvCxnSpPr>
        <p:spPr bwMode="gray">
          <a:xfrm>
            <a:off x="3300413" y="4852988"/>
            <a:ext cx="827088" cy="109538"/>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FEC0D900-4242-E448-4E33-F9715D1731BD}"/>
              </a:ext>
            </a:extLst>
          </p:cNvPr>
          <p:cNvCxnSpPr/>
          <p:nvPr>
            <p:custDataLst>
              <p:tags r:id="rId11"/>
            </p:custDataLst>
          </p:nvPr>
        </p:nvCxnSpPr>
        <p:spPr bwMode="gray">
          <a:xfrm>
            <a:off x="2098675" y="2889250"/>
            <a:ext cx="258763" cy="2682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686FAC6-CD62-AFC3-F262-7D0A7E033048}"/>
              </a:ext>
            </a:extLst>
          </p:cNvPr>
          <p:cNvCxnSpPr/>
          <p:nvPr>
            <p:custDataLst>
              <p:tags r:id="rId12"/>
            </p:custDataLst>
          </p:nvPr>
        </p:nvCxnSpPr>
        <p:spPr bwMode="gray">
          <a:xfrm>
            <a:off x="4127500" y="3963988"/>
            <a:ext cx="1216025" cy="2682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EA4224-3D97-E171-5379-28D7F8993EF7}"/>
              </a:ext>
            </a:extLst>
          </p:cNvPr>
          <p:cNvCxnSpPr/>
          <p:nvPr>
            <p:custDataLst>
              <p:tags r:id="rId13"/>
            </p:custDataLst>
          </p:nvPr>
        </p:nvCxnSpPr>
        <p:spPr bwMode="gray">
          <a:xfrm>
            <a:off x="2738438" y="3425825"/>
            <a:ext cx="561975" cy="2682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89BC063-E9AE-E153-DC80-8487B369C61F}"/>
              </a:ext>
            </a:extLst>
          </p:cNvPr>
          <p:cNvCxnSpPr/>
          <p:nvPr>
            <p:custDataLst>
              <p:tags r:id="rId14"/>
            </p:custDataLst>
          </p:nvPr>
        </p:nvCxnSpPr>
        <p:spPr bwMode="gray">
          <a:xfrm>
            <a:off x="4127500" y="4962525"/>
            <a:ext cx="1216025" cy="73025"/>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D5DDA78C-56A0-021C-42BD-0D8D4715688C}"/>
              </a:ext>
            </a:extLst>
          </p:cNvPr>
          <p:cNvCxnSpPr/>
          <p:nvPr>
            <p:custDataLst>
              <p:tags r:id="rId15"/>
            </p:custDataLst>
          </p:nvPr>
        </p:nvCxnSpPr>
        <p:spPr bwMode="gray">
          <a:xfrm>
            <a:off x="2357437" y="3157538"/>
            <a:ext cx="381000" cy="268288"/>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42E4D614-3EE0-A64B-1CB4-39E0907A12A3}"/>
              </a:ext>
            </a:extLst>
          </p:cNvPr>
          <p:cNvCxnSpPr/>
          <p:nvPr>
            <p:custDataLst>
              <p:tags r:id="rId16"/>
            </p:custDataLst>
          </p:nvPr>
        </p:nvCxnSpPr>
        <p:spPr bwMode="gray">
          <a:xfrm>
            <a:off x="3300412" y="3694113"/>
            <a:ext cx="827088" cy="2698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33990C4-B61E-D232-0436-10D5468BA7DB}"/>
              </a:ext>
            </a:extLst>
          </p:cNvPr>
          <p:cNvCxnSpPr/>
          <p:nvPr>
            <p:custDataLst>
              <p:tags r:id="rId17"/>
            </p:custDataLst>
          </p:nvPr>
        </p:nvCxnSpPr>
        <p:spPr bwMode="gray">
          <a:xfrm>
            <a:off x="2357438" y="4456112"/>
            <a:ext cx="381000" cy="236538"/>
          </a:xfrm>
          <a:prstGeom prst="line">
            <a:avLst/>
          </a:prstGeom>
          <a:ln w="19050" cap="flat"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868E3D38-4A86-89CE-F9C5-FBDA0493D178}"/>
              </a:ext>
            </a:extLst>
          </p:cNvPr>
          <p:cNvSpPr/>
          <p:nvPr>
            <p:custDataLst>
              <p:tags r:id="rId18"/>
            </p:custDataLst>
          </p:nvPr>
        </p:nvSpPr>
        <p:spPr bwMode="auto">
          <a:xfrm>
            <a:off x="6646863" y="3108325"/>
            <a:ext cx="88900" cy="88900"/>
          </a:xfrm>
          <a:prstGeom prst="ellipse">
            <a:avLst/>
          </a:prstGeom>
          <a:solidFill>
            <a:schemeClr val="accent2"/>
          </a:solidFill>
          <a:ln w="9525" cap="flat" cmpd="sng" algn="ctr">
            <a:solidFill>
              <a:schemeClr val="accent2"/>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78" name="Oval 77">
            <a:extLst>
              <a:ext uri="{FF2B5EF4-FFF2-40B4-BE49-F238E27FC236}">
                <a16:creationId xmlns:a16="http://schemas.microsoft.com/office/drawing/2014/main" id="{5C60B32F-F85B-05B4-D679-877A7B3BB7DA}"/>
              </a:ext>
            </a:extLst>
          </p:cNvPr>
          <p:cNvSpPr/>
          <p:nvPr>
            <p:custDataLst>
              <p:tags r:id="rId19"/>
            </p:custDataLst>
          </p:nvPr>
        </p:nvSpPr>
        <p:spPr bwMode="auto">
          <a:xfrm>
            <a:off x="6646863" y="2854325"/>
            <a:ext cx="88900" cy="88900"/>
          </a:xfrm>
          <a:prstGeom prst="ellipse">
            <a:avLst/>
          </a:prstGeom>
          <a:solidFill>
            <a:schemeClr val="accent1"/>
          </a:solidFill>
          <a:ln w="9525"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77" name="Text Placeholder 2">
            <a:extLst>
              <a:ext uri="{FF2B5EF4-FFF2-40B4-BE49-F238E27FC236}">
                <a16:creationId xmlns:a16="http://schemas.microsoft.com/office/drawing/2014/main" id="{6C13A23B-4592-1A74-A8B9-5B04BBB524E0}"/>
              </a:ext>
            </a:extLst>
          </p:cNvPr>
          <p:cNvSpPr txBox="1">
            <a:spLocks/>
          </p:cNvSpPr>
          <p:nvPr>
            <p:custDataLst>
              <p:tags r:id="rId20"/>
            </p:custDataLst>
          </p:nvPr>
        </p:nvSpPr>
        <p:spPr bwMode="auto">
          <a:xfrm>
            <a:off x="6867525" y="2816225"/>
            <a:ext cx="8985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9DCC92B8-18E9-4C84-BE8A-1FBA2725C7FF}" type="datetime'S''a''''''''''''''''''l''es ''''''''P''''r''''''''''i''''ce'''">
              <a:rPr lang="en-US" altLang="en-US" sz="1400"/>
              <a:pPr/>
              <a:t>Sales Price</a:t>
            </a:fld>
            <a:endParaRPr lang="en-US" sz="1400" dirty="0"/>
          </a:p>
        </p:txBody>
      </p:sp>
      <p:sp>
        <p:nvSpPr>
          <p:cNvPr id="72" name="Text Placeholder 2">
            <a:extLst>
              <a:ext uri="{FF2B5EF4-FFF2-40B4-BE49-F238E27FC236}">
                <a16:creationId xmlns:a16="http://schemas.microsoft.com/office/drawing/2014/main" id="{CA06AFF7-C2F2-3462-C7B1-ACF32F11941F}"/>
              </a:ext>
            </a:extLst>
          </p:cNvPr>
          <p:cNvSpPr txBox="1">
            <a:spLocks/>
          </p:cNvSpPr>
          <p:nvPr>
            <p:custDataLst>
              <p:tags r:id="rId21"/>
            </p:custDataLst>
          </p:nvPr>
        </p:nvSpPr>
        <p:spPr bwMode="auto">
          <a:xfrm>
            <a:off x="6867525" y="3070225"/>
            <a:ext cx="7302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97FE7B5B-50BA-478B-9AB8-7094900A221D}" type="datetime'U''''n''''''''i''''t'''''' ''C''''o''''s''''''''t'''''">
              <a:rPr lang="en-US" altLang="en-US" sz="1400"/>
              <a:pPr/>
              <a:t>Unit Cost</a:t>
            </a:fld>
            <a:endParaRPr lang="en-US" sz="1400" dirty="0"/>
          </a:p>
        </p:txBody>
      </p:sp>
    </p:spTree>
    <p:extLst>
      <p:ext uri="{BB962C8B-B14F-4D97-AF65-F5344CB8AC3E}">
        <p14:creationId xmlns:p14="http://schemas.microsoft.com/office/powerpoint/2010/main" val="2565960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6" imgW="7772400" imgH="10058400" progId="TCLayout.ActiveDocument.1">
                  <p:embed/>
                </p:oleObj>
              </mc:Choice>
              <mc:Fallback>
                <p:oleObj name="think-cell Slide" r:id="rId36"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37"/>
                      <a:stretch>
                        <a:fillRect/>
                      </a:stretch>
                    </p:blipFill>
                    <p:spPr>
                      <a:xfrm>
                        <a:off x="1588" y="1588"/>
                        <a:ext cx="1227" cy="1588"/>
                      </a:xfrm>
                      <a:prstGeom prst="rect">
                        <a:avLst/>
                      </a:prstGeom>
                    </p:spPr>
                  </p:pic>
                </p:oleObj>
              </mc:Fallback>
            </mc:AlternateContent>
          </a:graphicData>
        </a:graphic>
      </p:graphicFrame>
      <p:sp>
        <p:nvSpPr>
          <p:cNvPr id="73" name="Rectangle 72">
            <a:extLst>
              <a:ext uri="{FF2B5EF4-FFF2-40B4-BE49-F238E27FC236}">
                <a16:creationId xmlns:a16="http://schemas.microsoft.com/office/drawing/2014/main" id="{735F415E-2726-874A-B957-3E7A785F8A08}"/>
              </a:ext>
            </a:extLst>
          </p:cNvPr>
          <p:cNvSpPr/>
          <p:nvPr/>
        </p:nvSpPr>
        <p:spPr>
          <a:xfrm>
            <a:off x="454585" y="1522413"/>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Although the gross profit maximizing price is $15, we will price at $10 to support our pricing objective of maximizing sales </a:t>
            </a:r>
          </a:p>
        </p:txBody>
      </p:sp>
      <p:sp>
        <p:nvSpPr>
          <p:cNvPr id="74" name="Rectangle 73">
            <a:extLst>
              <a:ext uri="{FF2B5EF4-FFF2-40B4-BE49-F238E27FC236}">
                <a16:creationId xmlns:a16="http://schemas.microsoft.com/office/drawing/2014/main" id="{05664C58-C69A-4641-BCD4-86F8C5DC34CD}"/>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Gross profit x demand</a:t>
            </a:r>
          </a:p>
        </p:txBody>
      </p:sp>
      <p:sp>
        <p:nvSpPr>
          <p:cNvPr id="90" name="Rectangle 89">
            <a:extLst>
              <a:ext uri="{FF2B5EF4-FFF2-40B4-BE49-F238E27FC236}">
                <a16:creationId xmlns:a16="http://schemas.microsoft.com/office/drawing/2014/main" id="{8A54055F-076A-4E4D-9B08-805E120F7396}"/>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1" name="Rectangle 90">
            <a:extLst>
              <a:ext uri="{FF2B5EF4-FFF2-40B4-BE49-F238E27FC236}">
                <a16:creationId xmlns:a16="http://schemas.microsoft.com/office/drawing/2014/main" id="{C5D9F35D-7ACC-4F49-8ECF-370998C34F2C}"/>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Insights</a:t>
            </a:r>
          </a:p>
        </p:txBody>
      </p:sp>
      <p:sp>
        <p:nvSpPr>
          <p:cNvPr id="76" name="Rectangle 75">
            <a:extLst>
              <a:ext uri="{FF2B5EF4-FFF2-40B4-BE49-F238E27FC236}">
                <a16:creationId xmlns:a16="http://schemas.microsoft.com/office/drawing/2014/main" id="{CE669A85-87A2-2C4A-B2A4-49CDE8DB5317}"/>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Font typeface="Arial" panose="020B0604020202020204" pitchFamily="34" charset="0"/>
              <a:buChar char="•"/>
            </a:pPr>
            <a:r>
              <a:rPr lang="en-US" sz="1400" dirty="0">
                <a:solidFill>
                  <a:schemeClr val="tx1"/>
                </a:solidFill>
              </a:rPr>
              <a:t>Gross profit maximizing demand is ~21,000 units, which is an implied price of ~$15</a:t>
            </a:r>
          </a:p>
          <a:p>
            <a:pPr marL="285750" indent="-285750">
              <a:spcAft>
                <a:spcPts val="600"/>
              </a:spcAft>
              <a:buFont typeface="Arial" panose="020B0604020202020204" pitchFamily="34" charset="0"/>
              <a:buChar char="•"/>
            </a:pPr>
            <a:r>
              <a:rPr lang="en-US" sz="1400" dirty="0">
                <a:solidFill>
                  <a:schemeClr val="tx1"/>
                </a:solidFill>
              </a:rPr>
              <a:t>Between 15,000 and 30,000 units sold, gross profit is relatively insensitive and varies by &lt;13%</a:t>
            </a:r>
          </a:p>
          <a:p>
            <a:pPr marL="285750" indent="-285750">
              <a:spcAft>
                <a:spcPts val="600"/>
              </a:spcAft>
              <a:buFont typeface="Arial" panose="020B0604020202020204" pitchFamily="34" charset="0"/>
              <a:buChar char="•"/>
            </a:pPr>
            <a:r>
              <a:rPr lang="en-US" sz="1400" dirty="0">
                <a:solidFill>
                  <a:schemeClr val="tx1"/>
                </a:solidFill>
              </a:rPr>
              <a:t>Therefore, we will price at ~$10 to maximize sales</a:t>
            </a:r>
          </a:p>
          <a:p>
            <a:pPr marL="285750" indent="-285750">
              <a:spcAft>
                <a:spcPts val="600"/>
              </a:spcAft>
              <a:buFont typeface="Arial" panose="020B0604020202020204" pitchFamily="34" charset="0"/>
              <a:buChar char="•"/>
            </a:pPr>
            <a:r>
              <a:rPr lang="en-US" sz="1400" dirty="0">
                <a:solidFill>
                  <a:schemeClr val="tx1"/>
                </a:solidFill>
              </a:rPr>
              <a:t>In doing so, we are trading off a ~13% reduction in gross profit for a ~47% increase in quantity sold</a:t>
            </a:r>
          </a:p>
        </p:txBody>
      </p:sp>
      <p:sp>
        <p:nvSpPr>
          <p:cNvPr id="5" name="Rectangle 4">
            <a:extLst>
              <a:ext uri="{FF2B5EF4-FFF2-40B4-BE49-F238E27FC236}">
                <a16:creationId xmlns:a16="http://schemas.microsoft.com/office/drawing/2014/main" id="{8B9847DD-9B21-1722-3A42-E25E5E9F8DF2}"/>
              </a:ext>
            </a:extLst>
          </p:cNvPr>
          <p:cNvSpPr/>
          <p:nvPr/>
        </p:nvSpPr>
        <p:spPr>
          <a:xfrm>
            <a:off x="505668" y="1971676"/>
            <a:ext cx="7856508"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$USD, Labels = Implied Price</a:t>
            </a:r>
          </a:p>
        </p:txBody>
      </p:sp>
      <p:graphicFrame>
        <p:nvGraphicFramePr>
          <p:cNvPr id="153" name="Chart 152">
            <a:extLst>
              <a:ext uri="{FF2B5EF4-FFF2-40B4-BE49-F238E27FC236}">
                <a16:creationId xmlns:a16="http://schemas.microsoft.com/office/drawing/2014/main" id="{35844624-1BF6-0D26-9B76-56C8139473EF}"/>
              </a:ext>
            </a:extLst>
          </p:cNvPr>
          <p:cNvGraphicFramePr/>
          <p:nvPr>
            <p:custDataLst>
              <p:tags r:id="rId2"/>
            </p:custDataLst>
          </p:nvPr>
        </p:nvGraphicFramePr>
        <p:xfrm>
          <a:off x="1328738" y="2538413"/>
          <a:ext cx="7011987" cy="3079750"/>
        </p:xfrm>
        <a:graphic>
          <a:graphicData uri="http://schemas.openxmlformats.org/drawingml/2006/chart">
            <c:chart xmlns:c="http://schemas.openxmlformats.org/drawingml/2006/chart" xmlns:r="http://schemas.openxmlformats.org/officeDocument/2006/relationships" r:id="rId38"/>
          </a:graphicData>
        </a:graphic>
      </p:graphicFrame>
      <p:sp>
        <p:nvSpPr>
          <p:cNvPr id="50" name="Text Placeholder 2">
            <a:extLst>
              <a:ext uri="{FF2B5EF4-FFF2-40B4-BE49-F238E27FC236}">
                <a16:creationId xmlns:a16="http://schemas.microsoft.com/office/drawing/2014/main" id="{F6A5C6A2-B965-E8B9-1E21-2C72B986BCCF}"/>
              </a:ext>
            </a:extLst>
          </p:cNvPr>
          <p:cNvSpPr txBox="1">
            <a:spLocks/>
          </p:cNvSpPr>
          <p:nvPr>
            <p:custDataLst>
              <p:tags r:id="rId3"/>
            </p:custDataLst>
          </p:nvPr>
        </p:nvSpPr>
        <p:spPr bwMode="gray">
          <a:xfrm>
            <a:off x="1201738" y="4716463"/>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969DBEF2-DF48-4AB9-94FF-8064F4ABAF50}" type="datetime'''''''''$''''''''''''''''''''4''''0''''''''''''''''''''''k'">
              <a:rPr lang="en-US" altLang="en-US" sz="1400"/>
              <a:pPr/>
              <a:t>$40k</a:t>
            </a:fld>
            <a:endParaRPr lang="en-US" sz="1400" dirty="0"/>
          </a:p>
        </p:txBody>
      </p:sp>
      <p:sp>
        <p:nvSpPr>
          <p:cNvPr id="49" name="Text Placeholder 2">
            <a:extLst>
              <a:ext uri="{FF2B5EF4-FFF2-40B4-BE49-F238E27FC236}">
                <a16:creationId xmlns:a16="http://schemas.microsoft.com/office/drawing/2014/main" id="{29674AD4-97C6-B3E3-BB57-80A8B511E442}"/>
              </a:ext>
            </a:extLst>
          </p:cNvPr>
          <p:cNvSpPr txBox="1">
            <a:spLocks/>
          </p:cNvSpPr>
          <p:nvPr>
            <p:custDataLst>
              <p:tags r:id="rId4"/>
            </p:custDataLst>
          </p:nvPr>
        </p:nvSpPr>
        <p:spPr bwMode="gray">
          <a:xfrm>
            <a:off x="1300163" y="5153025"/>
            <a:ext cx="2857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36F117D3-6912-4E7F-87AB-BBAD471A05D0}" type="datetime'''$''''''''''''''''0''''''''''k'''">
              <a:rPr lang="en-US" altLang="en-US" sz="1400"/>
              <a:pPr/>
              <a:t>$0k</a:t>
            </a:fld>
            <a:endParaRPr lang="en-US" sz="1400" dirty="0"/>
          </a:p>
        </p:txBody>
      </p:sp>
      <p:sp>
        <p:nvSpPr>
          <p:cNvPr id="53" name="Text Placeholder 2">
            <a:extLst>
              <a:ext uri="{FF2B5EF4-FFF2-40B4-BE49-F238E27FC236}">
                <a16:creationId xmlns:a16="http://schemas.microsoft.com/office/drawing/2014/main" id="{8B45FA1D-7801-CC81-BCDF-628380B3B271}"/>
              </a:ext>
            </a:extLst>
          </p:cNvPr>
          <p:cNvSpPr txBox="1">
            <a:spLocks/>
          </p:cNvSpPr>
          <p:nvPr>
            <p:custDataLst>
              <p:tags r:id="rId5"/>
            </p:custDataLst>
          </p:nvPr>
        </p:nvSpPr>
        <p:spPr bwMode="gray">
          <a:xfrm>
            <a:off x="1103313" y="3405188"/>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A972459D-2EB7-4B01-8135-EAE807B08710}" type="datetime'$''''''''''''''''''1''''''''60''k'''''''''''''">
              <a:rPr lang="en-US" altLang="en-US" sz="1400"/>
              <a:pPr/>
              <a:t>$160k</a:t>
            </a:fld>
            <a:endParaRPr lang="en-US" sz="1400" dirty="0"/>
          </a:p>
        </p:txBody>
      </p:sp>
      <p:sp>
        <p:nvSpPr>
          <p:cNvPr id="55" name="Text Placeholder 2">
            <a:extLst>
              <a:ext uri="{FF2B5EF4-FFF2-40B4-BE49-F238E27FC236}">
                <a16:creationId xmlns:a16="http://schemas.microsoft.com/office/drawing/2014/main" id="{7660FD50-9DBC-BAE7-AB54-0A3E6F69E9B0}"/>
              </a:ext>
            </a:extLst>
          </p:cNvPr>
          <p:cNvSpPr txBox="1">
            <a:spLocks/>
          </p:cNvSpPr>
          <p:nvPr>
            <p:custDataLst>
              <p:tags r:id="rId6"/>
            </p:custDataLst>
          </p:nvPr>
        </p:nvSpPr>
        <p:spPr bwMode="gray">
          <a:xfrm>
            <a:off x="1103313" y="2530475"/>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6099F9A0-70D5-4180-9705-677264E0D72C}" type="datetime'''''''''''''''''$2''''''''''''''4''0''''''''''''''''''''k'''''">
              <a:rPr lang="en-US" altLang="en-US" sz="1400"/>
              <a:pPr/>
              <a:t>$240k</a:t>
            </a:fld>
            <a:endParaRPr lang="en-US" sz="1400" dirty="0"/>
          </a:p>
        </p:txBody>
      </p:sp>
      <p:sp>
        <p:nvSpPr>
          <p:cNvPr id="52" name="Text Placeholder 2">
            <a:extLst>
              <a:ext uri="{FF2B5EF4-FFF2-40B4-BE49-F238E27FC236}">
                <a16:creationId xmlns:a16="http://schemas.microsoft.com/office/drawing/2014/main" id="{84ABE36F-2767-6884-1E0B-2730FED8E8D8}"/>
              </a:ext>
            </a:extLst>
          </p:cNvPr>
          <p:cNvSpPr txBox="1">
            <a:spLocks/>
          </p:cNvSpPr>
          <p:nvPr>
            <p:custDataLst>
              <p:tags r:id="rId7"/>
            </p:custDataLst>
          </p:nvPr>
        </p:nvSpPr>
        <p:spPr bwMode="gray">
          <a:xfrm>
            <a:off x="1103313" y="3841750"/>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1D77630-97A7-4CE3-BBE7-62DB15CC7A59}" type="datetime'$''1''''''''''''2''''0''''''''''''''''''''''k'''''">
              <a:rPr lang="en-US" altLang="en-US" sz="1400"/>
              <a:pPr/>
              <a:t>$120k</a:t>
            </a:fld>
            <a:endParaRPr lang="en-US" sz="1400" dirty="0"/>
          </a:p>
        </p:txBody>
      </p:sp>
      <p:sp>
        <p:nvSpPr>
          <p:cNvPr id="54" name="Text Placeholder 2">
            <a:extLst>
              <a:ext uri="{FF2B5EF4-FFF2-40B4-BE49-F238E27FC236}">
                <a16:creationId xmlns:a16="http://schemas.microsoft.com/office/drawing/2014/main" id="{32A4FCC1-F188-C8F8-75BA-609A3091418E}"/>
              </a:ext>
            </a:extLst>
          </p:cNvPr>
          <p:cNvSpPr txBox="1">
            <a:spLocks/>
          </p:cNvSpPr>
          <p:nvPr>
            <p:custDataLst>
              <p:tags r:id="rId8"/>
            </p:custDataLst>
          </p:nvPr>
        </p:nvSpPr>
        <p:spPr bwMode="gray">
          <a:xfrm>
            <a:off x="1103313" y="2967038"/>
            <a:ext cx="482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C7E073DC-EEDE-41FA-8F0B-EEF28C9CA231}" type="datetime'''''$''2''''''''''''''''''''''''''''0''0''k'''''''">
              <a:rPr lang="en-US" altLang="en-US" sz="1400"/>
              <a:pPr/>
              <a:t>$200k</a:t>
            </a:fld>
            <a:endParaRPr lang="en-US" sz="1400" dirty="0"/>
          </a:p>
        </p:txBody>
      </p:sp>
      <p:sp>
        <p:nvSpPr>
          <p:cNvPr id="51" name="Text Placeholder 2">
            <a:extLst>
              <a:ext uri="{FF2B5EF4-FFF2-40B4-BE49-F238E27FC236}">
                <a16:creationId xmlns:a16="http://schemas.microsoft.com/office/drawing/2014/main" id="{19E36F9D-0949-0E8A-88E7-9D88B9966049}"/>
              </a:ext>
            </a:extLst>
          </p:cNvPr>
          <p:cNvSpPr txBox="1">
            <a:spLocks/>
          </p:cNvSpPr>
          <p:nvPr>
            <p:custDataLst>
              <p:tags r:id="rId9"/>
            </p:custDataLst>
          </p:nvPr>
        </p:nvSpPr>
        <p:spPr bwMode="gray">
          <a:xfrm>
            <a:off x="1201738" y="4278313"/>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79AF2F29-BFD9-4D5B-BE35-9E1CD55D4CEF}" type="datetime'''''''''$''8''''''''''''''''''''''''''''''''''0''''k'">
              <a:rPr lang="en-US" altLang="en-US" sz="1400"/>
              <a:pPr/>
              <a:t>$80k</a:t>
            </a:fld>
            <a:endParaRPr lang="en-US" sz="1400" dirty="0"/>
          </a:p>
        </p:txBody>
      </p:sp>
      <p:cxnSp>
        <p:nvCxnSpPr>
          <p:cNvPr id="18" name="Straight Connector 17">
            <a:extLst>
              <a:ext uri="{FF2B5EF4-FFF2-40B4-BE49-F238E27FC236}">
                <a16:creationId xmlns:a16="http://schemas.microsoft.com/office/drawing/2014/main" id="{B84BB993-DD78-379C-77DA-FBCC10012432}"/>
              </a:ext>
            </a:extLst>
          </p:cNvPr>
          <p:cNvCxnSpPr/>
          <p:nvPr>
            <p:custDataLst>
              <p:tags r:id="rId10"/>
            </p:custDataLst>
          </p:nvPr>
        </p:nvCxnSpPr>
        <p:spPr bwMode="auto">
          <a:xfrm>
            <a:off x="5448300" y="2949574"/>
            <a:ext cx="0" cy="2293938"/>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1A2CB89-A0E0-F784-3396-4DB8E9C1A75C}"/>
              </a:ext>
            </a:extLst>
          </p:cNvPr>
          <p:cNvCxnSpPr>
            <a:cxnSpLocks/>
          </p:cNvCxnSpPr>
          <p:nvPr>
            <p:custDataLst>
              <p:tags r:id="rId11"/>
            </p:custDataLst>
          </p:nvPr>
        </p:nvCxnSpPr>
        <p:spPr bwMode="auto">
          <a:xfrm>
            <a:off x="2570163" y="5243513"/>
            <a:ext cx="1588"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CBEF2E58-08AF-A505-867D-139BA7A6CBD2}"/>
              </a:ext>
            </a:extLst>
          </p:cNvPr>
          <p:cNvCxnSpPr>
            <a:cxnSpLocks/>
          </p:cNvCxnSpPr>
          <p:nvPr>
            <p:custDataLst>
              <p:tags r:id="rId12"/>
            </p:custDataLst>
          </p:nvPr>
        </p:nvCxnSpPr>
        <p:spPr bwMode="auto">
          <a:xfrm flipV="1">
            <a:off x="7169150" y="3276600"/>
            <a:ext cx="0" cy="1966913"/>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930F837-BD35-2625-673D-A3F4501A0AF0}"/>
              </a:ext>
            </a:extLst>
          </p:cNvPr>
          <p:cNvCxnSpPr>
            <a:cxnSpLocks/>
          </p:cNvCxnSpPr>
          <p:nvPr>
            <p:custDataLst>
              <p:tags r:id="rId13"/>
            </p:custDataLst>
          </p:nvPr>
        </p:nvCxnSpPr>
        <p:spPr bwMode="auto">
          <a:xfrm>
            <a:off x="1762125" y="3276600"/>
            <a:ext cx="5407025" cy="0"/>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D94EC19-48F6-E248-C410-515824F8C520}"/>
              </a:ext>
            </a:extLst>
          </p:cNvPr>
          <p:cNvCxnSpPr>
            <a:cxnSpLocks/>
          </p:cNvCxnSpPr>
          <p:nvPr>
            <p:custDataLst>
              <p:tags r:id="rId14"/>
            </p:custDataLst>
          </p:nvPr>
        </p:nvCxnSpPr>
        <p:spPr bwMode="auto">
          <a:xfrm>
            <a:off x="1762125" y="2949575"/>
            <a:ext cx="3686175" cy="0"/>
          </a:xfrm>
          <a:prstGeom prst="line">
            <a:avLst/>
          </a:prstGeom>
          <a:ln w="1270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2" name="Text Placeholder 2">
            <a:extLst>
              <a:ext uri="{FF2B5EF4-FFF2-40B4-BE49-F238E27FC236}">
                <a16:creationId xmlns:a16="http://schemas.microsoft.com/office/drawing/2014/main" id="{469BFEB3-FF09-2069-0436-1D0F308CCAA3}"/>
              </a:ext>
            </a:extLst>
          </p:cNvPr>
          <p:cNvSpPr txBox="1">
            <a:spLocks/>
          </p:cNvSpPr>
          <p:nvPr>
            <p:custDataLst>
              <p:tags r:id="rId15"/>
            </p:custDataLst>
          </p:nvPr>
        </p:nvSpPr>
        <p:spPr bwMode="gray">
          <a:xfrm>
            <a:off x="2066926" y="4411663"/>
            <a:ext cx="3460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$40</a:t>
            </a:r>
            <a:endParaRPr lang="en-US" sz="1400" dirty="0"/>
          </a:p>
        </p:txBody>
      </p:sp>
      <p:sp>
        <p:nvSpPr>
          <p:cNvPr id="60" name="Text Placeholder 2">
            <a:extLst>
              <a:ext uri="{FF2B5EF4-FFF2-40B4-BE49-F238E27FC236}">
                <a16:creationId xmlns:a16="http://schemas.microsoft.com/office/drawing/2014/main" id="{9F1360A1-FCBB-D6A3-0A9F-F4E786A65B0D}"/>
              </a:ext>
            </a:extLst>
          </p:cNvPr>
          <p:cNvSpPr txBox="1">
            <a:spLocks/>
          </p:cNvSpPr>
          <p:nvPr>
            <p:custDataLst>
              <p:tags r:id="rId16"/>
            </p:custDataLst>
          </p:nvPr>
        </p:nvSpPr>
        <p:spPr bwMode="gray">
          <a:xfrm>
            <a:off x="2686050" y="3667125"/>
            <a:ext cx="3460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$30</a:t>
            </a:r>
            <a:endParaRPr lang="en-US" sz="1400" dirty="0"/>
          </a:p>
        </p:txBody>
      </p:sp>
      <p:sp useBgFill="1">
        <p:nvSpPr>
          <p:cNvPr id="59" name="Text Placeholder 2">
            <a:extLst>
              <a:ext uri="{FF2B5EF4-FFF2-40B4-BE49-F238E27FC236}">
                <a16:creationId xmlns:a16="http://schemas.microsoft.com/office/drawing/2014/main" id="{E3DC1800-4317-4B51-D051-491846DE464F}"/>
              </a:ext>
            </a:extLst>
          </p:cNvPr>
          <p:cNvSpPr txBox="1">
            <a:spLocks/>
          </p:cNvSpPr>
          <p:nvPr>
            <p:custDataLst>
              <p:tags r:id="rId17"/>
            </p:custDataLst>
          </p:nvPr>
        </p:nvSpPr>
        <p:spPr bwMode="gray">
          <a:xfrm>
            <a:off x="3228976" y="3251200"/>
            <a:ext cx="346075" cy="192088"/>
          </a:xfrm>
          <a:prstGeom prst="rect">
            <a:avLst/>
          </a:prstGeom>
          <a:ln>
            <a:noFill/>
          </a:ln>
          <a:effec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$25</a:t>
            </a:r>
            <a:endParaRPr lang="en-US" sz="1400" dirty="0"/>
          </a:p>
        </p:txBody>
      </p:sp>
      <p:sp>
        <p:nvSpPr>
          <p:cNvPr id="12" name="Text Placeholder 2">
            <a:extLst>
              <a:ext uri="{FF2B5EF4-FFF2-40B4-BE49-F238E27FC236}">
                <a16:creationId xmlns:a16="http://schemas.microsoft.com/office/drawing/2014/main" id="{D3379976-2DD4-8C3F-BD70-E7BB6ACCA474}"/>
              </a:ext>
            </a:extLst>
          </p:cNvPr>
          <p:cNvSpPr txBox="1">
            <a:spLocks/>
          </p:cNvSpPr>
          <p:nvPr>
            <p:custDataLst>
              <p:tags r:id="rId18"/>
            </p:custDataLst>
          </p:nvPr>
        </p:nvSpPr>
        <p:spPr bwMode="auto">
          <a:xfrm>
            <a:off x="768350" y="2530475"/>
            <a:ext cx="192088" cy="1025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Gross Profit</a:t>
            </a:r>
            <a:endParaRPr lang="en-US" sz="1400" b="1" dirty="0"/>
          </a:p>
        </p:txBody>
      </p:sp>
      <p:sp>
        <p:nvSpPr>
          <p:cNvPr id="56" name="Text Placeholder 2">
            <a:extLst>
              <a:ext uri="{FF2B5EF4-FFF2-40B4-BE49-F238E27FC236}">
                <a16:creationId xmlns:a16="http://schemas.microsoft.com/office/drawing/2014/main" id="{23AF1AF0-4DBA-723D-379A-46A57764E8A7}"/>
              </a:ext>
            </a:extLst>
          </p:cNvPr>
          <p:cNvSpPr txBox="1">
            <a:spLocks/>
          </p:cNvSpPr>
          <p:nvPr>
            <p:custDataLst>
              <p:tags r:id="rId19"/>
            </p:custDataLst>
          </p:nvPr>
        </p:nvSpPr>
        <p:spPr bwMode="gray">
          <a:xfrm>
            <a:off x="6935789" y="3008313"/>
            <a:ext cx="3460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$10</a:t>
            </a:r>
            <a:endParaRPr lang="en-US" sz="1400" dirty="0"/>
          </a:p>
        </p:txBody>
      </p:sp>
      <p:sp>
        <p:nvSpPr>
          <p:cNvPr id="57" name="Text Placeholder 2">
            <a:extLst>
              <a:ext uri="{FF2B5EF4-FFF2-40B4-BE49-F238E27FC236}">
                <a16:creationId xmlns:a16="http://schemas.microsoft.com/office/drawing/2014/main" id="{49CDDDBC-B2B7-BB30-58D3-9441A59D1262}"/>
              </a:ext>
            </a:extLst>
          </p:cNvPr>
          <p:cNvSpPr txBox="1">
            <a:spLocks/>
          </p:cNvSpPr>
          <p:nvPr>
            <p:custDataLst>
              <p:tags r:id="rId20"/>
            </p:custDataLst>
          </p:nvPr>
        </p:nvSpPr>
        <p:spPr bwMode="gray">
          <a:xfrm>
            <a:off x="5203826" y="2719388"/>
            <a:ext cx="3460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$15</a:t>
            </a:r>
            <a:endParaRPr lang="en-US" sz="1400" dirty="0"/>
          </a:p>
        </p:txBody>
      </p:sp>
      <p:sp useBgFill="1">
        <p:nvSpPr>
          <p:cNvPr id="58" name="Text Placeholder 2">
            <a:extLst>
              <a:ext uri="{FF2B5EF4-FFF2-40B4-BE49-F238E27FC236}">
                <a16:creationId xmlns:a16="http://schemas.microsoft.com/office/drawing/2014/main" id="{952F97E6-BA77-13E4-4881-C8F946181A2A}"/>
              </a:ext>
            </a:extLst>
          </p:cNvPr>
          <p:cNvSpPr txBox="1">
            <a:spLocks/>
          </p:cNvSpPr>
          <p:nvPr>
            <p:custDataLst>
              <p:tags r:id="rId21"/>
            </p:custDataLst>
          </p:nvPr>
        </p:nvSpPr>
        <p:spPr bwMode="gray">
          <a:xfrm>
            <a:off x="4029076" y="2887663"/>
            <a:ext cx="346075" cy="192088"/>
          </a:xfrm>
          <a:prstGeom prst="rect">
            <a:avLst/>
          </a:prstGeom>
          <a:ln>
            <a:noFill/>
          </a:ln>
          <a:effec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$20</a:t>
            </a:r>
            <a:endParaRPr lang="en-US" sz="1400" dirty="0"/>
          </a:p>
        </p:txBody>
      </p:sp>
      <p:sp>
        <p:nvSpPr>
          <p:cNvPr id="61" name="Text Placeholder 2">
            <a:extLst>
              <a:ext uri="{FF2B5EF4-FFF2-40B4-BE49-F238E27FC236}">
                <a16:creationId xmlns:a16="http://schemas.microsoft.com/office/drawing/2014/main" id="{CB26F3E7-A9D6-7C7E-025B-D22C55D8F558}"/>
              </a:ext>
            </a:extLst>
          </p:cNvPr>
          <p:cNvSpPr txBox="1">
            <a:spLocks/>
          </p:cNvSpPr>
          <p:nvPr>
            <p:custDataLst>
              <p:tags r:id="rId22"/>
            </p:custDataLst>
          </p:nvPr>
        </p:nvSpPr>
        <p:spPr bwMode="gray">
          <a:xfrm>
            <a:off x="2317750" y="4064000"/>
            <a:ext cx="3460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$35</a:t>
            </a:r>
            <a:endParaRPr lang="en-US" sz="1400" dirty="0"/>
          </a:p>
        </p:txBody>
      </p:sp>
      <p:sp>
        <p:nvSpPr>
          <p:cNvPr id="11" name="Text Placeholder 2">
            <a:extLst>
              <a:ext uri="{FF2B5EF4-FFF2-40B4-BE49-F238E27FC236}">
                <a16:creationId xmlns:a16="http://schemas.microsoft.com/office/drawing/2014/main" id="{E98394FF-C1E2-9784-11D4-E5DBCAC69EFE}"/>
              </a:ext>
            </a:extLst>
          </p:cNvPr>
          <p:cNvSpPr txBox="1">
            <a:spLocks/>
          </p:cNvSpPr>
          <p:nvPr>
            <p:custDataLst>
              <p:tags r:id="rId23"/>
            </p:custDataLst>
          </p:nvPr>
        </p:nvSpPr>
        <p:spPr bwMode="auto">
          <a:xfrm>
            <a:off x="7459663" y="5711825"/>
            <a:ext cx="717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r>
              <a:rPr lang="en-US" altLang="en-US" sz="1400" b="1" dirty="0"/>
              <a:t>Quantity</a:t>
            </a:r>
          </a:p>
        </p:txBody>
      </p:sp>
      <p:cxnSp>
        <p:nvCxnSpPr>
          <p:cNvPr id="67" name="Straight Connector 66">
            <a:extLst>
              <a:ext uri="{FF2B5EF4-FFF2-40B4-BE49-F238E27FC236}">
                <a16:creationId xmlns:a16="http://schemas.microsoft.com/office/drawing/2014/main" id="{1385880E-27CA-E5E5-E8DE-F1DEA3E04304}"/>
              </a:ext>
            </a:extLst>
          </p:cNvPr>
          <p:cNvCxnSpPr/>
          <p:nvPr>
            <p:custDataLst>
              <p:tags r:id="rId24"/>
            </p:custDataLst>
          </p:nvPr>
        </p:nvCxnSpPr>
        <p:spPr bwMode="gray">
          <a:xfrm flipV="1">
            <a:off x="2543175" y="4256088"/>
            <a:ext cx="50800" cy="53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032A1FA-3B15-61E7-D3A8-8E8A43FAACB4}"/>
              </a:ext>
            </a:extLst>
          </p:cNvPr>
          <p:cNvCxnSpPr/>
          <p:nvPr>
            <p:custDataLst>
              <p:tags r:id="rId25"/>
            </p:custDataLst>
          </p:nvPr>
        </p:nvCxnSpPr>
        <p:spPr bwMode="gray">
          <a:xfrm flipV="1">
            <a:off x="2663825" y="3913188"/>
            <a:ext cx="247650" cy="26670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3B8911B-74B8-7142-8672-4B5289703AFA}"/>
              </a:ext>
            </a:extLst>
          </p:cNvPr>
          <p:cNvCxnSpPr/>
          <p:nvPr>
            <p:custDataLst>
              <p:tags r:id="rId26"/>
            </p:custDataLst>
          </p:nvPr>
        </p:nvCxnSpPr>
        <p:spPr bwMode="gray">
          <a:xfrm flipV="1">
            <a:off x="4254499" y="2965450"/>
            <a:ext cx="1174750" cy="1682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FEC0D900-4242-E448-4E33-F9715D1731BD}"/>
              </a:ext>
            </a:extLst>
          </p:cNvPr>
          <p:cNvCxnSpPr>
            <a:cxnSpLocks/>
          </p:cNvCxnSpPr>
          <p:nvPr>
            <p:custDataLst>
              <p:tags r:id="rId27"/>
            </p:custDataLst>
          </p:nvPr>
        </p:nvCxnSpPr>
        <p:spPr bwMode="gray">
          <a:xfrm flipV="1">
            <a:off x="2292350" y="4603751"/>
            <a:ext cx="39688" cy="53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6974982-1F3D-5862-8D72-F5B0442DBFA0}"/>
              </a:ext>
            </a:extLst>
          </p:cNvPr>
          <p:cNvCxnSpPr/>
          <p:nvPr>
            <p:custDataLst>
              <p:tags r:id="rId28"/>
            </p:custDataLst>
          </p:nvPr>
        </p:nvCxnSpPr>
        <p:spPr bwMode="gray">
          <a:xfrm flipV="1">
            <a:off x="2413000" y="4310063"/>
            <a:ext cx="130175" cy="180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5EB47E2-0775-E916-DD4D-948B43112BE4}"/>
              </a:ext>
            </a:extLst>
          </p:cNvPr>
          <p:cNvCxnSpPr/>
          <p:nvPr>
            <p:custDataLst>
              <p:tags r:id="rId29"/>
            </p:custDataLst>
          </p:nvPr>
        </p:nvCxnSpPr>
        <p:spPr bwMode="gray">
          <a:xfrm flipV="1">
            <a:off x="2911475" y="3859213"/>
            <a:ext cx="69850" cy="53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9E7454D1-7212-DACF-47F7-6680BE0C9D22}"/>
              </a:ext>
            </a:extLst>
          </p:cNvPr>
          <p:cNvCxnSpPr/>
          <p:nvPr>
            <p:custDataLst>
              <p:tags r:id="rId30"/>
            </p:custDataLst>
          </p:nvPr>
        </p:nvCxnSpPr>
        <p:spPr bwMode="gray">
          <a:xfrm flipV="1">
            <a:off x="3032125" y="3497263"/>
            <a:ext cx="422275" cy="323850"/>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3B8E447-EA4A-305D-75D6-1AAA7608B091}"/>
              </a:ext>
            </a:extLst>
          </p:cNvPr>
          <p:cNvCxnSpPr/>
          <p:nvPr>
            <p:custDataLst>
              <p:tags r:id="rId31"/>
            </p:custDataLst>
          </p:nvPr>
        </p:nvCxnSpPr>
        <p:spPr bwMode="gray">
          <a:xfrm>
            <a:off x="5429250" y="2965450"/>
            <a:ext cx="1731963" cy="28892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42E4D614-3EE0-A64B-1CB4-39E0907A12A3}"/>
              </a:ext>
            </a:extLst>
          </p:cNvPr>
          <p:cNvCxnSpPr>
            <a:cxnSpLocks/>
          </p:cNvCxnSpPr>
          <p:nvPr>
            <p:custDataLst>
              <p:tags r:id="rId32"/>
            </p:custDataLst>
          </p:nvPr>
        </p:nvCxnSpPr>
        <p:spPr bwMode="gray">
          <a:xfrm flipV="1">
            <a:off x="3454400" y="3443288"/>
            <a:ext cx="119063" cy="53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E2DAFF1B-F2FD-4411-6AE2-02037DFCC7FC}"/>
              </a:ext>
            </a:extLst>
          </p:cNvPr>
          <p:cNvCxnSpPr/>
          <p:nvPr>
            <p:custDataLst>
              <p:tags r:id="rId33"/>
            </p:custDataLst>
          </p:nvPr>
        </p:nvCxnSpPr>
        <p:spPr bwMode="gray">
          <a:xfrm flipV="1">
            <a:off x="3575050" y="3133725"/>
            <a:ext cx="679450" cy="307975"/>
          </a:xfrm>
          <a:prstGeom prst="line">
            <a:avLst/>
          </a:prstGeom>
          <a:ln w="19050" cap="flat" cmpd="sng" algn="ctr">
            <a:solidFill>
              <a:schemeClr val="accent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4303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There are a number of indicators that suggest there is additional pricing potential in the market</a:t>
            </a:r>
          </a:p>
        </p:txBody>
      </p:sp>
      <p:sp>
        <p:nvSpPr>
          <p:cNvPr id="19" name="Rectangle 18">
            <a:extLst>
              <a:ext uri="{FF2B5EF4-FFF2-40B4-BE49-F238E27FC236}">
                <a16:creationId xmlns:a16="http://schemas.microsoft.com/office/drawing/2014/main" id="{9A791C89-C64E-2C9D-D68F-474E5362E788}"/>
              </a:ext>
            </a:extLst>
          </p:cNvPr>
          <p:cNvSpPr/>
          <p:nvPr/>
        </p:nvSpPr>
        <p:spPr>
          <a:xfrm>
            <a:off x="458927" y="1926834"/>
            <a:ext cx="5484300" cy="180246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r>
              <a:rPr lang="en-US" sz="1400" dirty="0">
                <a:solidFill>
                  <a:schemeClr val="tx1"/>
                </a:solidFill>
              </a:rPr>
              <a:t>Inelastic demand</a:t>
            </a:r>
          </a:p>
          <a:p>
            <a:pPr marL="285750" indent="-285750">
              <a:lnSpc>
                <a:spcPct val="120000"/>
              </a:lnSpc>
              <a:buFont typeface="Arial" panose="020B0604020202020204" pitchFamily="34" charset="0"/>
              <a:buChar char="•"/>
            </a:pPr>
            <a:r>
              <a:rPr lang="en-US" sz="1400" dirty="0">
                <a:solidFill>
                  <a:schemeClr val="tx1"/>
                </a:solidFill>
              </a:rPr>
              <a:t>Growing market share over time</a:t>
            </a:r>
          </a:p>
          <a:p>
            <a:pPr marL="285750" indent="-285750">
              <a:lnSpc>
                <a:spcPct val="120000"/>
              </a:lnSpc>
              <a:buFont typeface="Arial" panose="020B0604020202020204" pitchFamily="34" charset="0"/>
              <a:buChar char="•"/>
            </a:pPr>
            <a:r>
              <a:rPr lang="en-US" sz="1400" dirty="0">
                <a:solidFill>
                  <a:schemeClr val="tx1"/>
                </a:solidFill>
              </a:rPr>
              <a:t>Similar prices across different customer segments</a:t>
            </a:r>
          </a:p>
        </p:txBody>
      </p:sp>
      <p:sp>
        <p:nvSpPr>
          <p:cNvPr id="20" name="Rectangle 19">
            <a:extLst>
              <a:ext uri="{FF2B5EF4-FFF2-40B4-BE49-F238E27FC236}">
                <a16:creationId xmlns:a16="http://schemas.microsoft.com/office/drawing/2014/main" id="{F38EBF2C-2782-75F9-7123-03C35DE82562}"/>
              </a:ext>
            </a:extLst>
          </p:cNvPr>
          <p:cNvSpPr/>
          <p:nvPr/>
        </p:nvSpPr>
        <p:spPr>
          <a:xfrm>
            <a:off x="458927" y="1505443"/>
            <a:ext cx="5484300" cy="42139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Market Indicators</a:t>
            </a:r>
          </a:p>
        </p:txBody>
      </p:sp>
      <p:sp>
        <p:nvSpPr>
          <p:cNvPr id="22" name="Rectangle 21">
            <a:extLst>
              <a:ext uri="{FF2B5EF4-FFF2-40B4-BE49-F238E27FC236}">
                <a16:creationId xmlns:a16="http://schemas.microsoft.com/office/drawing/2014/main" id="{CBBA6056-CD9D-8635-1BC9-AC1B4B524E42}"/>
              </a:ext>
            </a:extLst>
          </p:cNvPr>
          <p:cNvSpPr/>
          <p:nvPr/>
        </p:nvSpPr>
        <p:spPr>
          <a:xfrm>
            <a:off x="458927" y="4410081"/>
            <a:ext cx="5484300" cy="180246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r>
              <a:rPr lang="en-US" sz="1400" dirty="0">
                <a:solidFill>
                  <a:schemeClr val="tx1"/>
                </a:solidFill>
              </a:rPr>
              <a:t>Differentiated value proposition</a:t>
            </a:r>
          </a:p>
          <a:p>
            <a:pPr marL="285750" indent="-285750">
              <a:lnSpc>
                <a:spcPct val="120000"/>
              </a:lnSpc>
              <a:buFont typeface="Arial" panose="020B0604020202020204" pitchFamily="34" charset="0"/>
              <a:buChar char="•"/>
            </a:pPr>
            <a:r>
              <a:rPr lang="en-US" sz="1400" dirty="0">
                <a:solidFill>
                  <a:schemeClr val="tx1"/>
                </a:solidFill>
              </a:rPr>
              <a:t>Clearly quantified value that can be compared to cost</a:t>
            </a:r>
          </a:p>
          <a:p>
            <a:pPr marL="285750" indent="-285750">
              <a:lnSpc>
                <a:spcPct val="120000"/>
              </a:lnSpc>
              <a:buFont typeface="Arial" panose="020B0604020202020204" pitchFamily="34" charset="0"/>
              <a:buChar char="•"/>
            </a:pPr>
            <a:r>
              <a:rPr lang="en-US" sz="1400" dirty="0">
                <a:solidFill>
                  <a:schemeClr val="tx1"/>
                </a:solidFill>
              </a:rPr>
              <a:t>High switching costs</a:t>
            </a:r>
          </a:p>
        </p:txBody>
      </p:sp>
      <p:sp>
        <p:nvSpPr>
          <p:cNvPr id="23" name="Rectangle 22">
            <a:extLst>
              <a:ext uri="{FF2B5EF4-FFF2-40B4-BE49-F238E27FC236}">
                <a16:creationId xmlns:a16="http://schemas.microsoft.com/office/drawing/2014/main" id="{C454DC9C-6155-66D6-2BEE-EE962E3A87FB}"/>
              </a:ext>
            </a:extLst>
          </p:cNvPr>
          <p:cNvSpPr/>
          <p:nvPr/>
        </p:nvSpPr>
        <p:spPr>
          <a:xfrm>
            <a:off x="458927" y="3988690"/>
            <a:ext cx="5484300" cy="42139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Product Indicators</a:t>
            </a:r>
          </a:p>
        </p:txBody>
      </p:sp>
      <p:sp>
        <p:nvSpPr>
          <p:cNvPr id="25" name="Rectangle 24">
            <a:extLst>
              <a:ext uri="{FF2B5EF4-FFF2-40B4-BE49-F238E27FC236}">
                <a16:creationId xmlns:a16="http://schemas.microsoft.com/office/drawing/2014/main" id="{9AFEA4A6-1AF5-2BA5-BC8A-D2DA7953464A}"/>
              </a:ext>
            </a:extLst>
          </p:cNvPr>
          <p:cNvSpPr/>
          <p:nvPr/>
        </p:nvSpPr>
        <p:spPr>
          <a:xfrm>
            <a:off x="6248773" y="1926834"/>
            <a:ext cx="5484300" cy="180246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numCol="1" rtlCol="0" anchor="t"/>
          <a:lstStyle/>
          <a:p>
            <a:pPr marL="285750" indent="-285750">
              <a:lnSpc>
                <a:spcPct val="120000"/>
              </a:lnSpc>
              <a:buFont typeface="Arial" panose="020B0604020202020204" pitchFamily="34" charset="0"/>
              <a:buChar char="•"/>
            </a:pPr>
            <a:r>
              <a:rPr lang="en-US" sz="1400" dirty="0">
                <a:solidFill>
                  <a:schemeClr val="tx1"/>
                </a:solidFill>
              </a:rPr>
              <a:t>Competing products priced higher</a:t>
            </a:r>
          </a:p>
          <a:p>
            <a:pPr marL="285750" indent="-285750">
              <a:lnSpc>
                <a:spcPct val="120000"/>
              </a:lnSpc>
              <a:buFont typeface="Arial" panose="020B0604020202020204" pitchFamily="34" charset="0"/>
              <a:buChar char="•"/>
            </a:pPr>
            <a:r>
              <a:rPr lang="en-US" sz="1400" dirty="0">
                <a:solidFill>
                  <a:schemeClr val="tx1"/>
                </a:solidFill>
              </a:rPr>
              <a:t>Limited alternatives</a:t>
            </a:r>
          </a:p>
          <a:p>
            <a:pPr marL="285750" indent="-285750">
              <a:lnSpc>
                <a:spcPct val="120000"/>
              </a:lnSpc>
              <a:buFont typeface="Arial" panose="020B0604020202020204" pitchFamily="34" charset="0"/>
              <a:buChar char="•"/>
            </a:pPr>
            <a:r>
              <a:rPr lang="en-US" sz="1400" dirty="0">
                <a:solidFill>
                  <a:schemeClr val="tx1"/>
                </a:solidFill>
              </a:rPr>
              <a:t>Competitors are “price takers” or “fast followers” </a:t>
            </a:r>
          </a:p>
          <a:p>
            <a:pPr marL="285750" indent="-285750">
              <a:lnSpc>
                <a:spcPct val="120000"/>
              </a:lnSpc>
              <a:buFont typeface="Arial" panose="020B0604020202020204" pitchFamily="34" charset="0"/>
              <a:buChar char="•"/>
            </a:pPr>
            <a:endParaRPr lang="en-US" sz="1400" dirty="0">
              <a:solidFill>
                <a:schemeClr val="tx1"/>
              </a:solidFill>
            </a:endParaRPr>
          </a:p>
        </p:txBody>
      </p:sp>
      <p:sp>
        <p:nvSpPr>
          <p:cNvPr id="26" name="Rectangle 25">
            <a:extLst>
              <a:ext uri="{FF2B5EF4-FFF2-40B4-BE49-F238E27FC236}">
                <a16:creationId xmlns:a16="http://schemas.microsoft.com/office/drawing/2014/main" id="{6AA8300D-E8B3-82D3-EEBD-9C7C5317E390}"/>
              </a:ext>
            </a:extLst>
          </p:cNvPr>
          <p:cNvSpPr/>
          <p:nvPr/>
        </p:nvSpPr>
        <p:spPr>
          <a:xfrm>
            <a:off x="6248773" y="1505443"/>
            <a:ext cx="5484300" cy="42139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Competition Indicators</a:t>
            </a:r>
          </a:p>
        </p:txBody>
      </p:sp>
      <p:sp>
        <p:nvSpPr>
          <p:cNvPr id="28" name="Rectangle 27">
            <a:extLst>
              <a:ext uri="{FF2B5EF4-FFF2-40B4-BE49-F238E27FC236}">
                <a16:creationId xmlns:a16="http://schemas.microsoft.com/office/drawing/2014/main" id="{F5CDA404-8169-EFC9-6B6E-2A2C2E7FCCC5}"/>
              </a:ext>
            </a:extLst>
          </p:cNvPr>
          <p:cNvSpPr/>
          <p:nvPr/>
        </p:nvSpPr>
        <p:spPr>
          <a:xfrm>
            <a:off x="6248773" y="4410081"/>
            <a:ext cx="5484300" cy="180246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nSpc>
                <a:spcPct val="120000"/>
              </a:lnSpc>
              <a:buFont typeface="Arial" panose="020B0604020202020204" pitchFamily="34" charset="0"/>
              <a:buChar char="•"/>
            </a:pPr>
            <a:r>
              <a:rPr lang="en-US" sz="1400" dirty="0">
                <a:solidFill>
                  <a:schemeClr val="tx1"/>
                </a:solidFill>
              </a:rPr>
              <a:t>Cost incurred by multiple parties</a:t>
            </a:r>
          </a:p>
          <a:p>
            <a:pPr marL="285750" indent="-285750">
              <a:lnSpc>
                <a:spcPct val="120000"/>
              </a:lnSpc>
              <a:buFont typeface="Arial" panose="020B0604020202020204" pitchFamily="34" charset="0"/>
              <a:buChar char="•"/>
            </a:pPr>
            <a:r>
              <a:rPr lang="en-US" sz="1400" dirty="0">
                <a:solidFill>
                  <a:schemeClr val="tx1"/>
                </a:solidFill>
              </a:rPr>
              <a:t>Different decision maker and payer</a:t>
            </a:r>
          </a:p>
          <a:p>
            <a:pPr marL="285750" indent="-285750">
              <a:lnSpc>
                <a:spcPct val="120000"/>
              </a:lnSpc>
              <a:buFont typeface="Arial" panose="020B0604020202020204" pitchFamily="34" charset="0"/>
              <a:buChar char="•"/>
            </a:pPr>
            <a:r>
              <a:rPr lang="en-US" sz="1400" dirty="0">
                <a:solidFill>
                  <a:schemeClr val="tx1"/>
                </a:solidFill>
              </a:rPr>
              <a:t>Cost not highly visible</a:t>
            </a:r>
          </a:p>
        </p:txBody>
      </p:sp>
      <p:sp>
        <p:nvSpPr>
          <p:cNvPr id="29" name="Rectangle 28">
            <a:extLst>
              <a:ext uri="{FF2B5EF4-FFF2-40B4-BE49-F238E27FC236}">
                <a16:creationId xmlns:a16="http://schemas.microsoft.com/office/drawing/2014/main" id="{B2EB0ED5-1180-18AF-C3E1-B07CFB60C9C6}"/>
              </a:ext>
            </a:extLst>
          </p:cNvPr>
          <p:cNvSpPr/>
          <p:nvPr/>
        </p:nvSpPr>
        <p:spPr>
          <a:xfrm>
            <a:off x="6248773" y="3988690"/>
            <a:ext cx="5484300" cy="421391"/>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b="1" dirty="0">
                <a:solidFill>
                  <a:schemeClr val="tx1"/>
                </a:solidFill>
              </a:rPr>
              <a:t>Other Indicators</a:t>
            </a:r>
          </a:p>
        </p:txBody>
      </p:sp>
    </p:spTree>
    <p:extLst>
      <p:ext uri="{BB962C8B-B14F-4D97-AF65-F5344CB8AC3E}">
        <p14:creationId xmlns:p14="http://schemas.microsoft.com/office/powerpoint/2010/main" val="41265336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9" name="Rectangle 158">
            <a:extLst>
              <a:ext uri="{FF2B5EF4-FFF2-40B4-BE49-F238E27FC236}">
                <a16:creationId xmlns:a16="http://schemas.microsoft.com/office/drawing/2014/main" id="{445D3994-831E-3202-1F3A-9BB5F4F64E50}"/>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We will regularly monitor for those indicators, test price adjustments, and re-price if required</a:t>
            </a:r>
          </a:p>
        </p:txBody>
      </p:sp>
      <p:sp>
        <p:nvSpPr>
          <p:cNvPr id="7" name="Chevron 6">
            <a:extLst>
              <a:ext uri="{FF2B5EF4-FFF2-40B4-BE49-F238E27FC236}">
                <a16:creationId xmlns:a16="http://schemas.microsoft.com/office/drawing/2014/main" id="{E88E7769-5ABB-B733-ED7E-07CD9B6FFA4E}"/>
              </a:ext>
            </a:extLst>
          </p:cNvPr>
          <p:cNvSpPr/>
          <p:nvPr/>
        </p:nvSpPr>
        <p:spPr>
          <a:xfrm>
            <a:off x="594882" y="1673417"/>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 Regularly re-baseline pricing</a:t>
            </a:r>
          </a:p>
        </p:txBody>
      </p:sp>
      <p:sp>
        <p:nvSpPr>
          <p:cNvPr id="8" name="Chevron 7">
            <a:extLst>
              <a:ext uri="{FF2B5EF4-FFF2-40B4-BE49-F238E27FC236}">
                <a16:creationId xmlns:a16="http://schemas.microsoft.com/office/drawing/2014/main" id="{E5755878-E342-57CC-B3C1-CE77C94BF65C}"/>
              </a:ext>
            </a:extLst>
          </p:cNvPr>
          <p:cNvSpPr/>
          <p:nvPr/>
        </p:nvSpPr>
        <p:spPr>
          <a:xfrm>
            <a:off x="4270993" y="1673417"/>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 Test price adjustments</a:t>
            </a:r>
          </a:p>
        </p:txBody>
      </p:sp>
      <p:sp>
        <p:nvSpPr>
          <p:cNvPr id="9" name="Chevron 8">
            <a:extLst>
              <a:ext uri="{FF2B5EF4-FFF2-40B4-BE49-F238E27FC236}">
                <a16:creationId xmlns:a16="http://schemas.microsoft.com/office/drawing/2014/main" id="{1779BBC0-6E85-5829-CC64-68F6146B0819}"/>
              </a:ext>
            </a:extLst>
          </p:cNvPr>
          <p:cNvSpPr/>
          <p:nvPr/>
        </p:nvSpPr>
        <p:spPr>
          <a:xfrm>
            <a:off x="7947105" y="1673416"/>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 Implement new prices</a:t>
            </a:r>
          </a:p>
        </p:txBody>
      </p:sp>
      <p:cxnSp>
        <p:nvCxnSpPr>
          <p:cNvPr id="11" name="Straight Connector 10">
            <a:extLst>
              <a:ext uri="{FF2B5EF4-FFF2-40B4-BE49-F238E27FC236}">
                <a16:creationId xmlns:a16="http://schemas.microsoft.com/office/drawing/2014/main" id="{9D09D001-929D-136D-E7D0-4926073AFCBF}"/>
              </a:ext>
            </a:extLst>
          </p:cNvPr>
          <p:cNvCxnSpPr>
            <a:cxnSpLocks/>
          </p:cNvCxnSpPr>
          <p:nvPr/>
        </p:nvCxnSpPr>
        <p:spPr>
          <a:xfrm>
            <a:off x="4239849" y="2341463"/>
            <a:ext cx="0" cy="368894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25E690-9FD2-08EE-30CA-1FAE87F45320}"/>
              </a:ext>
            </a:extLst>
          </p:cNvPr>
          <p:cNvCxnSpPr>
            <a:cxnSpLocks/>
          </p:cNvCxnSpPr>
          <p:nvPr/>
        </p:nvCxnSpPr>
        <p:spPr>
          <a:xfrm>
            <a:off x="7864718" y="2341463"/>
            <a:ext cx="0" cy="368894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9A13F8C0-63AF-19B1-4176-8C91EC7768C6}"/>
              </a:ext>
            </a:extLst>
          </p:cNvPr>
          <p:cNvSpPr/>
          <p:nvPr/>
        </p:nvSpPr>
        <p:spPr>
          <a:xfrm>
            <a:off x="594881" y="2356094"/>
            <a:ext cx="3402213" cy="367431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tx1"/>
                </a:solidFill>
              </a:rPr>
              <a:t>Monitor</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Benchmark competitor pricing in current and similar markets</a:t>
            </a:r>
          </a:p>
          <a:p>
            <a:pPr marL="285750" indent="-285750">
              <a:spcAft>
                <a:spcPts val="300"/>
              </a:spcAft>
              <a:buClr>
                <a:schemeClr val="accent1"/>
              </a:buClr>
              <a:buFont typeface="Arial" panose="020B0604020202020204" pitchFamily="34" charset="0"/>
              <a:buChar char="•"/>
            </a:pPr>
            <a:r>
              <a:rPr lang="en-US" sz="1400" dirty="0">
                <a:solidFill>
                  <a:schemeClr val="tx1"/>
                </a:solidFill>
              </a:rPr>
              <a:t>Review pricing for comparable products</a:t>
            </a:r>
          </a:p>
          <a:p>
            <a:pPr marL="285750" indent="-285750">
              <a:spcAft>
                <a:spcPts val="300"/>
              </a:spcAft>
              <a:buClr>
                <a:schemeClr val="accent1"/>
              </a:buClr>
              <a:buFont typeface="Arial" panose="020B0604020202020204" pitchFamily="34" charset="0"/>
              <a:buChar char="•"/>
            </a:pPr>
            <a:r>
              <a:rPr lang="en-US" sz="1400" dirty="0">
                <a:solidFill>
                  <a:schemeClr val="tx1"/>
                </a:solidFill>
              </a:rPr>
              <a:t>Survey customers to understand attitudes to pricing</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tx1"/>
                </a:solidFill>
              </a:rPr>
              <a:t>Document</a:t>
            </a:r>
          </a:p>
          <a:p>
            <a:pPr marL="285750" indent="-285750">
              <a:spcAft>
                <a:spcPts val="300"/>
              </a:spcAft>
              <a:buClr>
                <a:schemeClr val="accent1"/>
              </a:buClr>
              <a:buFont typeface="Arial" panose="020B0604020202020204" pitchFamily="34" charset="0"/>
              <a:buChar char="•"/>
            </a:pPr>
            <a:r>
              <a:rPr lang="en-US" sz="1400" dirty="0">
                <a:solidFill>
                  <a:schemeClr val="tx1"/>
                </a:solidFill>
              </a:rPr>
              <a:t>Record and report competitor pricing or customer attitudes</a:t>
            </a:r>
          </a:p>
          <a:p>
            <a:pPr marL="285750" indent="-285750">
              <a:spcAft>
                <a:spcPts val="300"/>
              </a:spcAft>
              <a:buClr>
                <a:schemeClr val="accent1"/>
              </a:buClr>
              <a:buFont typeface="Arial" panose="020B0604020202020204" pitchFamily="34" charset="0"/>
              <a:buChar char="•"/>
            </a:pPr>
            <a:r>
              <a:rPr lang="en-US" sz="1400" dirty="0">
                <a:solidFill>
                  <a:schemeClr val="tx1"/>
                </a:solidFill>
              </a:rPr>
              <a:t>Identify changes that indicate significant changes to pricing dynamics</a:t>
            </a:r>
            <a:endParaRPr lang="en-US" sz="1400" b="1" dirty="0">
              <a:solidFill>
                <a:schemeClr val="tx1"/>
              </a:solidFill>
            </a:endParaRPr>
          </a:p>
        </p:txBody>
      </p:sp>
      <p:sp>
        <p:nvSpPr>
          <p:cNvPr id="6" name="Rectangle 5">
            <a:extLst>
              <a:ext uri="{FF2B5EF4-FFF2-40B4-BE49-F238E27FC236}">
                <a16:creationId xmlns:a16="http://schemas.microsoft.com/office/drawing/2014/main" id="{4788419D-EE15-BEEA-4F0B-18FE975035FF}"/>
              </a:ext>
            </a:extLst>
          </p:cNvPr>
          <p:cNvSpPr/>
          <p:nvPr/>
        </p:nvSpPr>
        <p:spPr>
          <a:xfrm>
            <a:off x="4299051" y="2356094"/>
            <a:ext cx="3402213" cy="367431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tx1"/>
                </a:solidFill>
              </a:rPr>
              <a:t>Hypothesize</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Prioritize key changes to pricing dynamics to test</a:t>
            </a:r>
          </a:p>
          <a:p>
            <a:pPr marL="285750" indent="-285750">
              <a:spcAft>
                <a:spcPts val="300"/>
              </a:spcAft>
              <a:buClr>
                <a:schemeClr val="accent1"/>
              </a:buClr>
              <a:buFont typeface="Arial" panose="020B0604020202020204" pitchFamily="34" charset="0"/>
              <a:buChar char="•"/>
            </a:pPr>
            <a:r>
              <a:rPr lang="en-US" sz="1400" dirty="0">
                <a:solidFill>
                  <a:schemeClr val="tx1"/>
                </a:solidFill>
              </a:rPr>
              <a:t>Hypothesize the underlying cause of changes to pricing dynamics</a:t>
            </a:r>
          </a:p>
          <a:p>
            <a:pPr marL="285750" indent="-285750">
              <a:spcAft>
                <a:spcPts val="300"/>
              </a:spcAft>
              <a:buClr>
                <a:schemeClr val="accent1"/>
              </a:buClr>
              <a:buFont typeface="Arial" panose="020B0604020202020204" pitchFamily="34" charset="0"/>
              <a:buChar char="•"/>
            </a:pPr>
            <a:endParaRPr lang="en-US" sz="1400" dirty="0">
              <a:solidFill>
                <a:schemeClr val="tx1"/>
              </a:solidFill>
            </a:endParaRPr>
          </a:p>
          <a:p>
            <a:pPr>
              <a:spcAft>
                <a:spcPts val="300"/>
              </a:spcAft>
              <a:buClr>
                <a:schemeClr val="accent1"/>
              </a:buClr>
            </a:pPr>
            <a:r>
              <a:rPr lang="en-US" sz="1400" b="1" dirty="0">
                <a:solidFill>
                  <a:schemeClr val="tx1"/>
                </a:solidFill>
              </a:rPr>
              <a:t>Experiment</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Run pricing experiment with matched customers and/or matched market</a:t>
            </a:r>
          </a:p>
          <a:p>
            <a:pPr marL="285750" indent="-285750">
              <a:spcAft>
                <a:spcPts val="300"/>
              </a:spcAft>
              <a:buClr>
                <a:schemeClr val="accent1"/>
              </a:buClr>
              <a:buFont typeface="Arial" panose="020B0604020202020204" pitchFamily="34" charset="0"/>
              <a:buChar char="•"/>
            </a:pPr>
            <a:r>
              <a:rPr lang="en-US" sz="1400" dirty="0">
                <a:solidFill>
                  <a:schemeClr val="tx1"/>
                </a:solidFill>
              </a:rPr>
              <a:t>Apply statistical analysis to identify significant difference between control and experimental groups</a:t>
            </a:r>
          </a:p>
          <a:p>
            <a:pPr>
              <a:spcAft>
                <a:spcPts val="300"/>
              </a:spcAft>
              <a:buClr>
                <a:schemeClr val="accent1"/>
              </a:buClr>
            </a:pPr>
            <a:endParaRPr lang="en-US" sz="1400" b="1" dirty="0">
              <a:solidFill>
                <a:schemeClr val="tx1"/>
              </a:solidFill>
            </a:endParaRPr>
          </a:p>
        </p:txBody>
      </p:sp>
      <p:sp>
        <p:nvSpPr>
          <p:cNvPr id="10" name="Rectangle 9">
            <a:extLst>
              <a:ext uri="{FF2B5EF4-FFF2-40B4-BE49-F238E27FC236}">
                <a16:creationId xmlns:a16="http://schemas.microsoft.com/office/drawing/2014/main" id="{50C437A9-0B8A-7D0D-8E93-31DE623CE41A}"/>
              </a:ext>
            </a:extLst>
          </p:cNvPr>
          <p:cNvSpPr/>
          <p:nvPr/>
        </p:nvSpPr>
        <p:spPr>
          <a:xfrm>
            <a:off x="7947105" y="2356094"/>
            <a:ext cx="3402213" cy="367431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spcAft>
                <a:spcPts val="300"/>
              </a:spcAft>
              <a:buClr>
                <a:schemeClr val="accent1"/>
              </a:buClr>
            </a:pPr>
            <a:r>
              <a:rPr lang="en-US" sz="1400" b="1" dirty="0">
                <a:solidFill>
                  <a:schemeClr val="tx1"/>
                </a:solidFill>
              </a:rPr>
              <a:t>Plan</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Stand-up implementation team, including Pull Executive</a:t>
            </a:r>
          </a:p>
          <a:p>
            <a:pPr marL="285750" indent="-285750">
              <a:spcAft>
                <a:spcPts val="300"/>
              </a:spcAft>
              <a:buClr>
                <a:schemeClr val="accent1"/>
              </a:buClr>
              <a:buFont typeface="Arial" panose="020B0604020202020204" pitchFamily="34" charset="0"/>
              <a:buChar char="•"/>
            </a:pPr>
            <a:r>
              <a:rPr lang="en-US" sz="1400" dirty="0">
                <a:solidFill>
                  <a:schemeClr val="tx1"/>
                </a:solidFill>
              </a:rPr>
              <a:t>Agree on pricing changes to implement</a:t>
            </a:r>
          </a:p>
          <a:p>
            <a:pPr marL="285750" indent="-285750">
              <a:spcAft>
                <a:spcPts val="300"/>
              </a:spcAft>
              <a:buClr>
                <a:schemeClr val="accent1"/>
              </a:buClr>
              <a:buFont typeface="Arial" panose="020B0604020202020204" pitchFamily="34" charset="0"/>
              <a:buChar char="•"/>
            </a:pPr>
            <a:r>
              <a:rPr lang="en-US" sz="1400" dirty="0">
                <a:solidFill>
                  <a:schemeClr val="tx1"/>
                </a:solidFill>
              </a:rPr>
              <a:t>Develop implement plan</a:t>
            </a:r>
          </a:p>
          <a:p>
            <a:pPr marL="285750" indent="-285750">
              <a:spcAft>
                <a:spcPts val="300"/>
              </a:spcAft>
              <a:buClr>
                <a:schemeClr val="accent1"/>
              </a:buClr>
              <a:buFont typeface="Arial" panose="020B0604020202020204" pitchFamily="34" charset="0"/>
              <a:buChar char="•"/>
            </a:pPr>
            <a:endParaRPr lang="en-US" sz="1400" b="1" dirty="0">
              <a:solidFill>
                <a:schemeClr val="tx1"/>
              </a:solidFill>
            </a:endParaRPr>
          </a:p>
          <a:p>
            <a:pPr>
              <a:spcAft>
                <a:spcPts val="300"/>
              </a:spcAft>
              <a:buClr>
                <a:schemeClr val="accent1"/>
              </a:buClr>
            </a:pPr>
            <a:r>
              <a:rPr lang="en-US" sz="1400" b="1" dirty="0">
                <a:solidFill>
                  <a:schemeClr val="tx1"/>
                </a:solidFill>
              </a:rPr>
              <a:t>Implement</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Roll-out new pricing across all markets</a:t>
            </a:r>
          </a:p>
          <a:p>
            <a:pPr marL="285750" indent="-285750">
              <a:spcAft>
                <a:spcPts val="300"/>
              </a:spcAft>
              <a:buClr>
                <a:schemeClr val="accent1"/>
              </a:buClr>
              <a:buFont typeface="Arial" panose="020B0604020202020204" pitchFamily="34" charset="0"/>
              <a:buChar char="•"/>
            </a:pPr>
            <a:endParaRPr lang="en-US" sz="1400" b="1" dirty="0">
              <a:solidFill>
                <a:schemeClr val="tx1"/>
              </a:solidFill>
            </a:endParaRPr>
          </a:p>
          <a:p>
            <a:pPr>
              <a:spcAft>
                <a:spcPts val="300"/>
              </a:spcAft>
              <a:buClr>
                <a:schemeClr val="accent1"/>
              </a:buClr>
            </a:pPr>
            <a:r>
              <a:rPr lang="en-US" sz="1400" b="1" dirty="0">
                <a:solidFill>
                  <a:schemeClr val="tx1"/>
                </a:solidFill>
              </a:rPr>
              <a:t>Adjust</a:t>
            </a:r>
            <a:endParaRPr lang="en-US" sz="1400" dirty="0">
              <a:solidFill>
                <a:schemeClr val="tx1"/>
              </a:solidFill>
            </a:endParaRPr>
          </a:p>
          <a:p>
            <a:pPr marL="285750" indent="-285750">
              <a:spcAft>
                <a:spcPts val="300"/>
              </a:spcAft>
              <a:buClr>
                <a:schemeClr val="accent1"/>
              </a:buClr>
              <a:buFont typeface="Arial" panose="020B0604020202020204" pitchFamily="34" charset="0"/>
              <a:buChar char="•"/>
            </a:pPr>
            <a:r>
              <a:rPr lang="en-US" sz="1400" dirty="0">
                <a:solidFill>
                  <a:schemeClr val="tx1"/>
                </a:solidFill>
              </a:rPr>
              <a:t>Monitor response to new pricing; adjust and/or revert if necessary</a:t>
            </a:r>
          </a:p>
          <a:p>
            <a:pPr marL="285750" indent="-285750">
              <a:spcAft>
                <a:spcPts val="300"/>
              </a:spcAft>
              <a:buClr>
                <a:schemeClr val="accent1"/>
              </a:buClr>
              <a:buFont typeface="Arial" panose="020B0604020202020204" pitchFamily="34" charset="0"/>
              <a:buChar char="•"/>
            </a:pPr>
            <a:endParaRPr lang="en-US" sz="1400" b="1" dirty="0">
              <a:solidFill>
                <a:schemeClr val="tx1"/>
              </a:solidFill>
            </a:endParaRPr>
          </a:p>
        </p:txBody>
      </p:sp>
    </p:spTree>
    <p:extLst>
      <p:ext uri="{BB962C8B-B14F-4D97-AF65-F5344CB8AC3E}">
        <p14:creationId xmlns:p14="http://schemas.microsoft.com/office/powerpoint/2010/main" val="3752263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Monitor and document: </a:t>
            </a:r>
            <a:r>
              <a:rPr lang="en-US" dirty="0"/>
              <a:t>We will monitor opportunities and threats that might require price adjustments, which will be managed by the Pricing Team</a:t>
            </a:r>
            <a:endParaRPr lang="en-US" i="1" dirty="0"/>
          </a:p>
        </p:txBody>
      </p:sp>
      <p:sp>
        <p:nvSpPr>
          <p:cNvPr id="8" name="Rectangle 7">
            <a:extLst>
              <a:ext uri="{FF2B5EF4-FFF2-40B4-BE49-F238E27FC236}">
                <a16:creationId xmlns:a16="http://schemas.microsoft.com/office/drawing/2014/main" id="{6DF42BE1-1E31-CADD-9993-6D79DE9AEDFD}"/>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19DDCE40-99E1-439D-D5DA-579DA03B5F19}"/>
              </a:ext>
            </a:extLst>
          </p:cNvPr>
          <p:cNvSpPr/>
          <p:nvPr/>
        </p:nvSpPr>
        <p:spPr>
          <a:xfrm>
            <a:off x="585639"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Review Competitor Prices</a:t>
            </a:r>
          </a:p>
        </p:txBody>
      </p:sp>
      <p:grpSp>
        <p:nvGrpSpPr>
          <p:cNvPr id="23" name="Group 22">
            <a:extLst>
              <a:ext uri="{FF2B5EF4-FFF2-40B4-BE49-F238E27FC236}">
                <a16:creationId xmlns:a16="http://schemas.microsoft.com/office/drawing/2014/main" id="{1EB895C2-5AC8-6FAB-5ADD-02AB7D7022BC}"/>
              </a:ext>
            </a:extLst>
          </p:cNvPr>
          <p:cNvGrpSpPr/>
          <p:nvPr/>
        </p:nvGrpSpPr>
        <p:grpSpPr>
          <a:xfrm>
            <a:off x="4113812" y="1643845"/>
            <a:ext cx="3947282" cy="3700471"/>
            <a:chOff x="4113812" y="2381692"/>
            <a:chExt cx="3947282" cy="3646968"/>
          </a:xfrm>
        </p:grpSpPr>
        <p:cxnSp>
          <p:nvCxnSpPr>
            <p:cNvPr id="17" name="Straight Connector 16">
              <a:extLst>
                <a:ext uri="{FF2B5EF4-FFF2-40B4-BE49-F238E27FC236}">
                  <a16:creationId xmlns:a16="http://schemas.microsoft.com/office/drawing/2014/main" id="{A7783513-FD1D-EE33-E5DF-EF312AE0F2EC}"/>
                </a:ext>
              </a:extLst>
            </p:cNvPr>
            <p:cNvCxnSpPr>
              <a:cxnSpLocks/>
            </p:cNvCxnSpPr>
            <p:nvPr/>
          </p:nvCxnSpPr>
          <p:spPr>
            <a:xfrm flipV="1">
              <a:off x="4113812" y="2381693"/>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F9AD9F-C1CE-047B-8987-21220825433C}"/>
                </a:ext>
              </a:extLst>
            </p:cNvPr>
            <p:cNvCxnSpPr>
              <a:cxnSpLocks/>
            </p:cNvCxnSpPr>
            <p:nvPr/>
          </p:nvCxnSpPr>
          <p:spPr>
            <a:xfrm flipV="1">
              <a:off x="8061094" y="2381692"/>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19C01FCB-BADD-FBD4-166C-1E6FDDB5679B}"/>
              </a:ext>
            </a:extLst>
          </p:cNvPr>
          <p:cNvSpPr/>
          <p:nvPr/>
        </p:nvSpPr>
        <p:spPr>
          <a:xfrm>
            <a:off x="585640" y="4116427"/>
            <a:ext cx="3348408" cy="122788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Monitor prices of competing products in our market</a:t>
            </a:r>
          </a:p>
          <a:p>
            <a:pPr marL="285750" indent="-285750">
              <a:lnSpc>
                <a:spcPct val="120000"/>
              </a:lnSpc>
              <a:buFont typeface="Arial" panose="020B0604020202020204" pitchFamily="34" charset="0"/>
              <a:buChar char="•"/>
            </a:pPr>
            <a:r>
              <a:rPr lang="en-US" sz="1400" dirty="0">
                <a:solidFill>
                  <a:schemeClr val="tx1"/>
                </a:solidFill>
              </a:rPr>
              <a:t>Assess whether we must respond by re-pricing</a:t>
            </a:r>
          </a:p>
        </p:txBody>
      </p:sp>
      <p:sp>
        <p:nvSpPr>
          <p:cNvPr id="20" name="Rectangle 19">
            <a:extLst>
              <a:ext uri="{FF2B5EF4-FFF2-40B4-BE49-F238E27FC236}">
                <a16:creationId xmlns:a16="http://schemas.microsoft.com/office/drawing/2014/main" id="{E635BA4D-4AB1-7467-4D61-88BE366734F2}"/>
              </a:ext>
            </a:extLst>
          </p:cNvPr>
          <p:cNvSpPr/>
          <p:nvPr/>
        </p:nvSpPr>
        <p:spPr>
          <a:xfrm>
            <a:off x="8252434" y="4116427"/>
            <a:ext cx="3348408" cy="122788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Regularly survey customers on their perceptions of price and willingness to pay</a:t>
            </a:r>
          </a:p>
        </p:txBody>
      </p:sp>
      <p:sp>
        <p:nvSpPr>
          <p:cNvPr id="21" name="Rectangle 20">
            <a:extLst>
              <a:ext uri="{FF2B5EF4-FFF2-40B4-BE49-F238E27FC236}">
                <a16:creationId xmlns:a16="http://schemas.microsoft.com/office/drawing/2014/main" id="{7B2AEAA8-B570-2C49-8118-FA9A20ED34D4}"/>
              </a:ext>
            </a:extLst>
          </p:cNvPr>
          <p:cNvSpPr/>
          <p:nvPr/>
        </p:nvSpPr>
        <p:spPr>
          <a:xfrm>
            <a:off x="4293576" y="4116427"/>
            <a:ext cx="3576175" cy="1227887"/>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285750" indent="-285750">
              <a:lnSpc>
                <a:spcPct val="120000"/>
              </a:lnSpc>
              <a:buFont typeface="Arial" panose="020B0604020202020204" pitchFamily="34" charset="0"/>
              <a:buChar char="•"/>
            </a:pPr>
            <a:r>
              <a:rPr lang="en-US" sz="1400" dirty="0">
                <a:solidFill>
                  <a:schemeClr val="tx1"/>
                </a:solidFill>
              </a:rPr>
              <a:t>Monitor prices of similar products in different markets</a:t>
            </a:r>
          </a:p>
          <a:p>
            <a:pPr marL="285750" indent="-285750">
              <a:lnSpc>
                <a:spcPct val="120000"/>
              </a:lnSpc>
              <a:buFont typeface="Arial" panose="020B0604020202020204" pitchFamily="34" charset="0"/>
              <a:buChar char="•"/>
            </a:pPr>
            <a:r>
              <a:rPr lang="en-US" sz="1400" dirty="0">
                <a:solidFill>
                  <a:schemeClr val="tx1"/>
                </a:solidFill>
              </a:rPr>
              <a:t>Evaluate whether any changes to price are applicable in our market</a:t>
            </a:r>
          </a:p>
        </p:txBody>
      </p:sp>
      <p:sp>
        <p:nvSpPr>
          <p:cNvPr id="22" name="Rectangle 21">
            <a:extLst>
              <a:ext uri="{FF2B5EF4-FFF2-40B4-BE49-F238E27FC236}">
                <a16:creationId xmlns:a16="http://schemas.microsoft.com/office/drawing/2014/main" id="{31CB36F2-9E22-163F-6544-7DE2F7770846}"/>
              </a:ext>
            </a:extLst>
          </p:cNvPr>
          <p:cNvSpPr/>
          <p:nvPr/>
        </p:nvSpPr>
        <p:spPr>
          <a:xfrm>
            <a:off x="4279892" y="1643846"/>
            <a:ext cx="3590892"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Review Comparable Products</a:t>
            </a:r>
          </a:p>
        </p:txBody>
      </p:sp>
      <p:sp>
        <p:nvSpPr>
          <p:cNvPr id="24" name="Rectangle 23">
            <a:extLst>
              <a:ext uri="{FF2B5EF4-FFF2-40B4-BE49-F238E27FC236}">
                <a16:creationId xmlns:a16="http://schemas.microsoft.com/office/drawing/2014/main" id="{1A4487A6-1286-9571-22EA-FAD0E380F0AA}"/>
              </a:ext>
            </a:extLst>
          </p:cNvPr>
          <p:cNvSpPr/>
          <p:nvPr/>
        </p:nvSpPr>
        <p:spPr>
          <a:xfrm>
            <a:off x="8228667" y="1643846"/>
            <a:ext cx="3348409" cy="58752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Survey Customers</a:t>
            </a:r>
          </a:p>
        </p:txBody>
      </p:sp>
      <p:sp>
        <p:nvSpPr>
          <p:cNvPr id="6" name="Rectangle 5">
            <a:extLst>
              <a:ext uri="{FF2B5EF4-FFF2-40B4-BE49-F238E27FC236}">
                <a16:creationId xmlns:a16="http://schemas.microsoft.com/office/drawing/2014/main" id="{9ACE0DE6-A8FD-272E-4EAF-3161E3BDD006}"/>
              </a:ext>
            </a:extLst>
          </p:cNvPr>
          <p:cNvSpPr>
            <a:spLocks/>
          </p:cNvSpPr>
          <p:nvPr/>
        </p:nvSpPr>
        <p:spPr>
          <a:xfrm>
            <a:off x="585638" y="5483824"/>
            <a:ext cx="11015201" cy="555644"/>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10000"/>
              </a:lnSpc>
              <a:spcAft>
                <a:spcPts val="300"/>
              </a:spcAft>
            </a:pPr>
            <a:r>
              <a:rPr lang="en-IN" sz="1400" b="1" dirty="0">
                <a:solidFill>
                  <a:srgbClr val="000000"/>
                </a:solidFill>
                <a:latin typeface="Arial" panose="020B0604020202020204"/>
              </a:rPr>
              <a:t>The Pricing Team records all data in the Product Price Tracker</a:t>
            </a:r>
          </a:p>
        </p:txBody>
      </p:sp>
      <p:pic>
        <p:nvPicPr>
          <p:cNvPr id="4" name="Picture 6" descr="Mobile Internet Usage Survey Questions and Percentage of 'Yes&quot; Responses. |  Download Table">
            <a:extLst>
              <a:ext uri="{FF2B5EF4-FFF2-40B4-BE49-F238E27FC236}">
                <a16:creationId xmlns:a16="http://schemas.microsoft.com/office/drawing/2014/main" id="{F352D97E-700A-CA13-C66F-48BB6AF1F680}"/>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28121"/>
          <a:stretch/>
        </p:blipFill>
        <p:spPr bwMode="auto">
          <a:xfrm>
            <a:off x="8916787" y="2494621"/>
            <a:ext cx="1927866" cy="140842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10" name="Picture 12" descr="Build your own comparison reports with multi... - Appbot">
            <a:extLst>
              <a:ext uri="{FF2B5EF4-FFF2-40B4-BE49-F238E27FC236}">
                <a16:creationId xmlns:a16="http://schemas.microsoft.com/office/drawing/2014/main" id="{78E2F6DE-F1F5-957E-DE25-F1BF6C25D808}"/>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r="33669" b="22942"/>
          <a:stretch/>
        </p:blipFill>
        <p:spPr bwMode="auto">
          <a:xfrm>
            <a:off x="5108888" y="2494621"/>
            <a:ext cx="1932899" cy="140842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3" name="Picture 4" descr="Sales Manager Dashboard Daily View | Sales dashboard, Dashboard examples,  Dashboard template">
            <a:extLst>
              <a:ext uri="{FF2B5EF4-FFF2-40B4-BE49-F238E27FC236}">
                <a16:creationId xmlns:a16="http://schemas.microsoft.com/office/drawing/2014/main" id="{9639EC82-938E-B893-71E6-09F900E54E47}"/>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1292492" y="2494622"/>
            <a:ext cx="1932899" cy="140842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43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Monitor and document: </a:t>
            </a:r>
            <a:r>
              <a:rPr lang="en-US" dirty="0"/>
              <a:t>We will maintain a competitor pricing map that compares “price vs features” in our market</a:t>
            </a:r>
          </a:p>
        </p:txBody>
      </p:sp>
      <p:sp>
        <p:nvSpPr>
          <p:cNvPr id="6" name="Rectangle 5">
            <a:extLst>
              <a:ext uri="{FF2B5EF4-FFF2-40B4-BE49-F238E27FC236}">
                <a16:creationId xmlns:a16="http://schemas.microsoft.com/office/drawing/2014/main" id="{FB651480-78A2-7BE5-6DFC-E6D79B9190ED}"/>
              </a:ext>
            </a:extLst>
          </p:cNvPr>
          <p:cNvSpPr/>
          <p:nvPr/>
        </p:nvSpPr>
        <p:spPr>
          <a:xfrm>
            <a:off x="455892" y="1513840"/>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7" name="Rectangle 6">
            <a:extLst>
              <a:ext uri="{FF2B5EF4-FFF2-40B4-BE49-F238E27FC236}">
                <a16:creationId xmlns:a16="http://schemas.microsoft.com/office/drawing/2014/main" id="{C2EC8583-EF06-4D9C-EF42-9CE04CD7D97B}"/>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Competitor Pricing Map</a:t>
            </a:r>
          </a:p>
        </p:txBody>
      </p:sp>
      <p:sp>
        <p:nvSpPr>
          <p:cNvPr id="8" name="Rectangle 7">
            <a:extLst>
              <a:ext uri="{FF2B5EF4-FFF2-40B4-BE49-F238E27FC236}">
                <a16:creationId xmlns:a16="http://schemas.microsoft.com/office/drawing/2014/main" id="{436385F9-2F35-BABF-5976-B1F44230005B}"/>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E1E577C6-CEBC-AE01-E12F-8DE3722C90D9}"/>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What is a Pricing Map?</a:t>
            </a:r>
          </a:p>
        </p:txBody>
      </p:sp>
      <p:sp>
        <p:nvSpPr>
          <p:cNvPr id="10" name="Rectangle 9">
            <a:extLst>
              <a:ext uri="{FF2B5EF4-FFF2-40B4-BE49-F238E27FC236}">
                <a16:creationId xmlns:a16="http://schemas.microsoft.com/office/drawing/2014/main" id="{B04270EF-C58E-B051-6606-8E0A3CE7AF60}"/>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Clr>
                <a:schemeClr val="accent1"/>
              </a:buClr>
              <a:buFont typeface="Arial" panose="020B0604020202020204" pitchFamily="34" charset="0"/>
              <a:buChar char="•"/>
            </a:pPr>
            <a:r>
              <a:rPr lang="en-US" sz="1400" dirty="0">
                <a:solidFill>
                  <a:schemeClr val="tx1"/>
                </a:solidFill>
              </a:rPr>
              <a:t>A pricing map compares products in a market on two dimensions: price and number of features</a:t>
            </a:r>
          </a:p>
          <a:p>
            <a:pPr marL="285750" indent="-285750">
              <a:spcAft>
                <a:spcPts val="600"/>
              </a:spcAft>
              <a:buClr>
                <a:schemeClr val="accent1"/>
              </a:buClr>
              <a:buFont typeface="Arial" panose="020B0604020202020204" pitchFamily="34" charset="0"/>
              <a:buChar char="•"/>
            </a:pPr>
            <a:r>
              <a:rPr lang="en-US" sz="1400" dirty="0">
                <a:solidFill>
                  <a:schemeClr val="tx1"/>
                </a:solidFill>
              </a:rPr>
              <a:t>A product should be included in the pricing map if a customer can substitute it for another product</a:t>
            </a:r>
          </a:p>
          <a:p>
            <a:pPr marL="285750" indent="-285750">
              <a:spcAft>
                <a:spcPts val="600"/>
              </a:spcAft>
              <a:buClr>
                <a:schemeClr val="accent1"/>
              </a:buClr>
              <a:buFont typeface="Arial" panose="020B0604020202020204" pitchFamily="34" charset="0"/>
              <a:buChar char="•"/>
            </a:pPr>
            <a:r>
              <a:rPr lang="en-US" sz="1400" dirty="0">
                <a:solidFill>
                  <a:schemeClr val="tx1"/>
                </a:solidFill>
              </a:rPr>
              <a:t>Pricing maps are a “desktop research” tool and don’t require primary customer research</a:t>
            </a:r>
          </a:p>
        </p:txBody>
      </p:sp>
      <p:graphicFrame>
        <p:nvGraphicFramePr>
          <p:cNvPr id="97" name="Chart 96">
            <a:extLst>
              <a:ext uri="{FF2B5EF4-FFF2-40B4-BE49-F238E27FC236}">
                <a16:creationId xmlns:a16="http://schemas.microsoft.com/office/drawing/2014/main" id="{E61EA368-81E6-155A-D91D-357F94486838}"/>
              </a:ext>
            </a:extLst>
          </p:cNvPr>
          <p:cNvGraphicFramePr/>
          <p:nvPr>
            <p:custDataLst>
              <p:tags r:id="rId2"/>
            </p:custDataLst>
          </p:nvPr>
        </p:nvGraphicFramePr>
        <p:xfrm>
          <a:off x="965200" y="2157413"/>
          <a:ext cx="7208838" cy="3597275"/>
        </p:xfrm>
        <a:graphic>
          <a:graphicData uri="http://schemas.openxmlformats.org/drawingml/2006/chart">
            <c:chart xmlns:c="http://schemas.openxmlformats.org/drawingml/2006/chart" xmlns:r="http://schemas.openxmlformats.org/officeDocument/2006/relationships" r:id="rId11"/>
          </a:graphicData>
        </a:graphic>
      </p:graphicFrame>
      <p:cxnSp>
        <p:nvCxnSpPr>
          <p:cNvPr id="13" name="Straight Connector 12">
            <a:extLst>
              <a:ext uri="{FF2B5EF4-FFF2-40B4-BE49-F238E27FC236}">
                <a16:creationId xmlns:a16="http://schemas.microsoft.com/office/drawing/2014/main" id="{CFE97E77-C93B-638B-0406-EAA09EE19FAA}"/>
              </a:ext>
            </a:extLst>
          </p:cNvPr>
          <p:cNvCxnSpPr>
            <a:cxnSpLocks/>
          </p:cNvCxnSpPr>
          <p:nvPr>
            <p:custDataLst>
              <p:tags r:id="rId3"/>
            </p:custDataLst>
          </p:nvPr>
        </p:nvCxnSpPr>
        <p:spPr bwMode="auto">
          <a:xfrm>
            <a:off x="4570413" y="2239963"/>
            <a:ext cx="0" cy="34321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FE99E06-F01E-2C6B-8057-E445BEA90A60}"/>
              </a:ext>
            </a:extLst>
          </p:cNvPr>
          <p:cNvCxnSpPr/>
          <p:nvPr>
            <p:custDataLst>
              <p:tags r:id="rId4"/>
            </p:custDataLst>
          </p:nvPr>
        </p:nvCxnSpPr>
        <p:spPr bwMode="auto">
          <a:xfrm>
            <a:off x="1047749" y="3956050"/>
            <a:ext cx="7043738"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2">
            <a:extLst>
              <a:ext uri="{FF2B5EF4-FFF2-40B4-BE49-F238E27FC236}">
                <a16:creationId xmlns:a16="http://schemas.microsoft.com/office/drawing/2014/main" id="{CDB70247-7BCB-0CDF-876D-5E1678F166CF}"/>
              </a:ext>
            </a:extLst>
          </p:cNvPr>
          <p:cNvSpPr txBox="1">
            <a:spLocks/>
          </p:cNvSpPr>
          <p:nvPr>
            <p:custDataLst>
              <p:tags r:id="rId5"/>
            </p:custDataLst>
          </p:nvPr>
        </p:nvSpPr>
        <p:spPr bwMode="auto">
          <a:xfrm>
            <a:off x="755650" y="3783013"/>
            <a:ext cx="165100" cy="346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B204312-E7DA-4949-9689-362E1B6E38D0}" type="datetime'''''Pr''''''''''''i''''''''''''''''''c''''''''e'''''''">
              <a:rPr lang="en-US" altLang="en-US" sz="1200"/>
              <a:pPr/>
              <a:t>Price</a:t>
            </a:fld>
            <a:endParaRPr lang="en-US" sz="1200" dirty="0"/>
          </a:p>
        </p:txBody>
      </p:sp>
      <p:sp>
        <p:nvSpPr>
          <p:cNvPr id="23" name="Text Placeholder 2">
            <a:extLst>
              <a:ext uri="{FF2B5EF4-FFF2-40B4-BE49-F238E27FC236}">
                <a16:creationId xmlns:a16="http://schemas.microsoft.com/office/drawing/2014/main" id="{CF48E118-1EED-8E39-A80E-461C5E1F9D8A}"/>
              </a:ext>
            </a:extLst>
          </p:cNvPr>
          <p:cNvSpPr txBox="1">
            <a:spLocks/>
          </p:cNvSpPr>
          <p:nvPr>
            <p:custDataLst>
              <p:tags r:id="rId6"/>
            </p:custDataLst>
          </p:nvPr>
        </p:nvSpPr>
        <p:spPr bwMode="auto">
          <a:xfrm>
            <a:off x="4268788" y="5799138"/>
            <a:ext cx="60007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7EED3A3-4864-476F-8264-DE85A52B0DD8}" type="datetime'''''''F''''''''''''ea''''t''''''u''''''r''''''''''e''''''s'">
              <a:rPr lang="en-US" altLang="en-US" sz="1200"/>
              <a:pPr/>
              <a:t>Features</a:t>
            </a:fld>
            <a:endParaRPr lang="en-US" sz="1200" dirty="0"/>
          </a:p>
        </p:txBody>
      </p:sp>
      <p:sp>
        <p:nvSpPr>
          <p:cNvPr id="98" name="Rectangle 97">
            <a:extLst>
              <a:ext uri="{FF2B5EF4-FFF2-40B4-BE49-F238E27FC236}">
                <a16:creationId xmlns:a16="http://schemas.microsoft.com/office/drawing/2014/main" id="{B912AA73-3FD5-3411-C03A-C13F3293A7BA}"/>
              </a:ext>
            </a:extLst>
          </p:cNvPr>
          <p:cNvSpPr/>
          <p:nvPr/>
        </p:nvSpPr>
        <p:spPr>
          <a:xfrm>
            <a:off x="1135064" y="5057447"/>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spcBef>
                <a:spcPct val="0"/>
              </a:spcBef>
            </a:pPr>
            <a:r>
              <a:rPr lang="en-AU" sz="1200" b="1" i="1" dirty="0">
                <a:solidFill>
                  <a:schemeClr val="accent1"/>
                </a:solidFill>
              </a:rPr>
              <a:t>Low price, few features</a:t>
            </a:r>
            <a:endParaRPr lang="en-AU" sz="1200" i="1" dirty="0">
              <a:solidFill>
                <a:schemeClr val="accent4"/>
              </a:solidFill>
            </a:endParaRPr>
          </a:p>
        </p:txBody>
      </p:sp>
      <p:sp>
        <p:nvSpPr>
          <p:cNvPr id="99" name="Rectangle 98">
            <a:extLst>
              <a:ext uri="{FF2B5EF4-FFF2-40B4-BE49-F238E27FC236}">
                <a16:creationId xmlns:a16="http://schemas.microsoft.com/office/drawing/2014/main" id="{495B99DC-C34A-3F48-8649-9A730BA4ACB9}"/>
              </a:ext>
            </a:extLst>
          </p:cNvPr>
          <p:cNvSpPr/>
          <p:nvPr/>
        </p:nvSpPr>
        <p:spPr>
          <a:xfrm>
            <a:off x="1135064" y="2298414"/>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ct val="0"/>
              </a:spcBef>
            </a:pPr>
            <a:r>
              <a:rPr lang="en-AU" sz="1200" b="1" i="1" dirty="0">
                <a:solidFill>
                  <a:schemeClr val="accent1"/>
                </a:solidFill>
              </a:rPr>
              <a:t>High price, few features</a:t>
            </a:r>
            <a:endParaRPr lang="en-AU" sz="1200" i="1" dirty="0">
              <a:solidFill>
                <a:schemeClr val="accent4"/>
              </a:solidFill>
            </a:endParaRPr>
          </a:p>
        </p:txBody>
      </p:sp>
      <p:sp>
        <p:nvSpPr>
          <p:cNvPr id="100" name="Rectangle 99">
            <a:extLst>
              <a:ext uri="{FF2B5EF4-FFF2-40B4-BE49-F238E27FC236}">
                <a16:creationId xmlns:a16="http://schemas.microsoft.com/office/drawing/2014/main" id="{AC2559E5-00CE-E41A-A51E-96A37462CDE6}"/>
              </a:ext>
            </a:extLst>
          </p:cNvPr>
          <p:cNvSpPr/>
          <p:nvPr/>
        </p:nvSpPr>
        <p:spPr>
          <a:xfrm>
            <a:off x="5471859" y="5057446"/>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spcBef>
                <a:spcPct val="0"/>
              </a:spcBef>
            </a:pPr>
            <a:r>
              <a:rPr lang="en-AU" sz="1200" b="1" i="1" dirty="0">
                <a:solidFill>
                  <a:schemeClr val="accent1"/>
                </a:solidFill>
              </a:rPr>
              <a:t>Low price, many features</a:t>
            </a:r>
            <a:endParaRPr lang="en-AU" sz="1200" i="1" dirty="0">
              <a:solidFill>
                <a:schemeClr val="accent4"/>
              </a:solidFill>
            </a:endParaRPr>
          </a:p>
        </p:txBody>
      </p:sp>
      <p:sp>
        <p:nvSpPr>
          <p:cNvPr id="101" name="Rectangle 100">
            <a:extLst>
              <a:ext uri="{FF2B5EF4-FFF2-40B4-BE49-F238E27FC236}">
                <a16:creationId xmlns:a16="http://schemas.microsoft.com/office/drawing/2014/main" id="{7F0DCBC9-DDD2-E139-1AC9-1862DD58142C}"/>
              </a:ext>
            </a:extLst>
          </p:cNvPr>
          <p:cNvSpPr/>
          <p:nvPr/>
        </p:nvSpPr>
        <p:spPr>
          <a:xfrm>
            <a:off x="5461553" y="2298413"/>
            <a:ext cx="2544210" cy="50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ct val="0"/>
              </a:spcBef>
            </a:pPr>
            <a:r>
              <a:rPr lang="en-AU" sz="1200" b="1" i="1" dirty="0">
                <a:solidFill>
                  <a:schemeClr val="accent1"/>
                </a:solidFill>
              </a:rPr>
              <a:t>High price, many features</a:t>
            </a:r>
            <a:endParaRPr lang="en-AU" sz="1200" i="1" dirty="0">
              <a:solidFill>
                <a:schemeClr val="accent4"/>
              </a:solidFill>
            </a:endParaRPr>
          </a:p>
        </p:txBody>
      </p:sp>
      <p:sp>
        <p:nvSpPr>
          <p:cNvPr id="3" name="Rectangle 2">
            <a:extLst>
              <a:ext uri="{FF2B5EF4-FFF2-40B4-BE49-F238E27FC236}">
                <a16:creationId xmlns:a16="http://schemas.microsoft.com/office/drawing/2014/main" id="{70E879BF-B70F-5AE2-BB21-E12B8A4220D4}"/>
              </a:ext>
            </a:extLst>
          </p:cNvPr>
          <p:cNvSpPr/>
          <p:nvPr/>
        </p:nvSpPr>
        <p:spPr>
          <a:xfrm>
            <a:off x="5233772" y="2768471"/>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C, $14</a:t>
            </a:r>
          </a:p>
        </p:txBody>
      </p:sp>
      <p:sp>
        <p:nvSpPr>
          <p:cNvPr id="4" name="Rectangle 3">
            <a:extLst>
              <a:ext uri="{FF2B5EF4-FFF2-40B4-BE49-F238E27FC236}">
                <a16:creationId xmlns:a16="http://schemas.microsoft.com/office/drawing/2014/main" id="{0B8DB536-E316-13D0-80A2-84B1C9B4BF39}"/>
              </a:ext>
            </a:extLst>
          </p:cNvPr>
          <p:cNvSpPr/>
          <p:nvPr/>
        </p:nvSpPr>
        <p:spPr>
          <a:xfrm>
            <a:off x="4902632" y="4298053"/>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D, $9.50</a:t>
            </a:r>
          </a:p>
        </p:txBody>
      </p:sp>
      <p:sp>
        <p:nvSpPr>
          <p:cNvPr id="11" name="Rectangle 10">
            <a:extLst>
              <a:ext uri="{FF2B5EF4-FFF2-40B4-BE49-F238E27FC236}">
                <a16:creationId xmlns:a16="http://schemas.microsoft.com/office/drawing/2014/main" id="{7C389A82-0DAC-E0AE-9436-22D8C0F99BC6}"/>
              </a:ext>
            </a:extLst>
          </p:cNvPr>
          <p:cNvSpPr/>
          <p:nvPr/>
        </p:nvSpPr>
        <p:spPr>
          <a:xfrm>
            <a:off x="4268788" y="3545602"/>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A, $11</a:t>
            </a:r>
          </a:p>
        </p:txBody>
      </p:sp>
      <p:sp>
        <p:nvSpPr>
          <p:cNvPr id="14" name="Rectangle 13">
            <a:extLst>
              <a:ext uri="{FF2B5EF4-FFF2-40B4-BE49-F238E27FC236}">
                <a16:creationId xmlns:a16="http://schemas.microsoft.com/office/drawing/2014/main" id="{8CB237ED-4ED3-0237-8AF6-0316E3D41EDD}"/>
              </a:ext>
            </a:extLst>
          </p:cNvPr>
          <p:cNvSpPr/>
          <p:nvPr/>
        </p:nvSpPr>
        <p:spPr>
          <a:xfrm>
            <a:off x="1268716" y="4532374"/>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E, $9</a:t>
            </a:r>
          </a:p>
        </p:txBody>
      </p:sp>
      <p:sp>
        <p:nvSpPr>
          <p:cNvPr id="15" name="Rectangle 14">
            <a:extLst>
              <a:ext uri="{FF2B5EF4-FFF2-40B4-BE49-F238E27FC236}">
                <a16:creationId xmlns:a16="http://schemas.microsoft.com/office/drawing/2014/main" id="{25C2E33C-88CD-37B0-A707-E4F4F3B45504}"/>
              </a:ext>
            </a:extLst>
          </p:cNvPr>
          <p:cNvSpPr/>
          <p:nvPr/>
        </p:nvSpPr>
        <p:spPr>
          <a:xfrm>
            <a:off x="3736944" y="4872950"/>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B, $8</a:t>
            </a:r>
          </a:p>
        </p:txBody>
      </p:sp>
      <p:sp>
        <p:nvSpPr>
          <p:cNvPr id="21" name="Rectangle 20">
            <a:extLst>
              <a:ext uri="{FF2B5EF4-FFF2-40B4-BE49-F238E27FC236}">
                <a16:creationId xmlns:a16="http://schemas.microsoft.com/office/drawing/2014/main" id="{D47A00C4-7305-6F5E-FE45-8398BB06F69B}"/>
              </a:ext>
            </a:extLst>
          </p:cNvPr>
          <p:cNvSpPr/>
          <p:nvPr/>
        </p:nvSpPr>
        <p:spPr>
          <a:xfrm>
            <a:off x="3480315" y="2455185"/>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b="1" dirty="0">
                <a:solidFill>
                  <a:schemeClr val="tx1"/>
                </a:solidFill>
              </a:rPr>
              <a:t>Our Product, $15</a:t>
            </a:r>
          </a:p>
        </p:txBody>
      </p:sp>
    </p:spTree>
    <p:extLst>
      <p:ext uri="{BB962C8B-B14F-4D97-AF65-F5344CB8AC3E}">
        <p14:creationId xmlns:p14="http://schemas.microsoft.com/office/powerpoint/2010/main" val="199862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0575B241-7EDA-DE33-2125-908C3EB0CC3C}"/>
              </a:ext>
            </a:extLst>
          </p:cNvPr>
          <p:cNvSpPr/>
          <p:nvPr/>
        </p:nvSpPr>
        <p:spPr>
          <a:xfrm>
            <a:off x="458927" y="1520544"/>
            <a:ext cx="9356405"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The most informative way to segment customers is to develop customer personas based on “jobs to be done”</a:t>
            </a:r>
          </a:p>
        </p:txBody>
      </p:sp>
      <p:sp>
        <p:nvSpPr>
          <p:cNvPr id="3" name="Rectangle 2">
            <a:extLst>
              <a:ext uri="{FF2B5EF4-FFF2-40B4-BE49-F238E27FC236}">
                <a16:creationId xmlns:a16="http://schemas.microsoft.com/office/drawing/2014/main" id="{E60F46FF-7109-37CA-2B4C-84A78FDAB91E}"/>
              </a:ext>
            </a:extLst>
          </p:cNvPr>
          <p:cNvSpPr/>
          <p:nvPr/>
        </p:nvSpPr>
        <p:spPr>
          <a:xfrm>
            <a:off x="3131491" y="2198095"/>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Demographic</a:t>
            </a:r>
          </a:p>
        </p:txBody>
      </p:sp>
      <p:sp>
        <p:nvSpPr>
          <p:cNvPr id="5" name="Rectangle 4">
            <a:extLst>
              <a:ext uri="{FF2B5EF4-FFF2-40B4-BE49-F238E27FC236}">
                <a16:creationId xmlns:a16="http://schemas.microsoft.com/office/drawing/2014/main" id="{62051B1C-0D23-1612-FB6A-BD7E8B3F5A2B}"/>
              </a:ext>
            </a:extLst>
          </p:cNvPr>
          <p:cNvSpPr/>
          <p:nvPr/>
        </p:nvSpPr>
        <p:spPr>
          <a:xfrm>
            <a:off x="5312782" y="2198095"/>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Psychographic</a:t>
            </a:r>
          </a:p>
        </p:txBody>
      </p:sp>
      <p:sp>
        <p:nvSpPr>
          <p:cNvPr id="7" name="Rectangle 6">
            <a:extLst>
              <a:ext uri="{FF2B5EF4-FFF2-40B4-BE49-F238E27FC236}">
                <a16:creationId xmlns:a16="http://schemas.microsoft.com/office/drawing/2014/main" id="{A69F4E7D-4F33-C50F-FBF3-83017969702C}"/>
              </a:ext>
            </a:extLst>
          </p:cNvPr>
          <p:cNvSpPr/>
          <p:nvPr/>
        </p:nvSpPr>
        <p:spPr>
          <a:xfrm>
            <a:off x="950200" y="2198094"/>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Geographic</a:t>
            </a:r>
          </a:p>
        </p:txBody>
      </p:sp>
      <p:sp>
        <p:nvSpPr>
          <p:cNvPr id="8" name="Rectangle 7">
            <a:extLst>
              <a:ext uri="{FF2B5EF4-FFF2-40B4-BE49-F238E27FC236}">
                <a16:creationId xmlns:a16="http://schemas.microsoft.com/office/drawing/2014/main" id="{ABB222ED-0984-6A18-F13B-F291130922FB}"/>
              </a:ext>
            </a:extLst>
          </p:cNvPr>
          <p:cNvSpPr/>
          <p:nvPr/>
        </p:nvSpPr>
        <p:spPr>
          <a:xfrm>
            <a:off x="7494073" y="2198093"/>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Behavioral</a:t>
            </a:r>
          </a:p>
        </p:txBody>
      </p:sp>
      <p:sp>
        <p:nvSpPr>
          <p:cNvPr id="31" name="Rectangle 30">
            <a:extLst>
              <a:ext uri="{FF2B5EF4-FFF2-40B4-BE49-F238E27FC236}">
                <a16:creationId xmlns:a16="http://schemas.microsoft.com/office/drawing/2014/main" id="{098B7627-5BB0-0EB3-5FB7-32EEDE40289C}"/>
              </a:ext>
            </a:extLst>
          </p:cNvPr>
          <p:cNvSpPr/>
          <p:nvPr/>
        </p:nvSpPr>
        <p:spPr>
          <a:xfrm>
            <a:off x="4193898" y="4572199"/>
            <a:ext cx="1867378" cy="1002748"/>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algn="ctr"/>
            <a:r>
              <a:rPr lang="en-US" sz="1400" b="1" dirty="0">
                <a:solidFill>
                  <a:schemeClr val="tx1"/>
                </a:solidFill>
              </a:rPr>
              <a:t>Persona</a:t>
            </a:r>
          </a:p>
        </p:txBody>
      </p:sp>
      <p:cxnSp>
        <p:nvCxnSpPr>
          <p:cNvPr id="44" name="Elbow Connector 43">
            <a:extLst>
              <a:ext uri="{FF2B5EF4-FFF2-40B4-BE49-F238E27FC236}">
                <a16:creationId xmlns:a16="http://schemas.microsoft.com/office/drawing/2014/main" id="{C1A3358C-D1DA-AB32-9EFE-9AB1C210A7ED}"/>
              </a:ext>
            </a:extLst>
          </p:cNvPr>
          <p:cNvCxnSpPr>
            <a:cxnSpLocks/>
            <a:stCxn id="7" idx="2"/>
            <a:endCxn id="31" idx="0"/>
          </p:cNvCxnSpPr>
          <p:nvPr/>
        </p:nvCxnSpPr>
        <p:spPr>
          <a:xfrm rot="16200000" flipH="1">
            <a:off x="2820060" y="2264671"/>
            <a:ext cx="1371357" cy="3243698"/>
          </a:xfrm>
          <a:prstGeom prst="bentConnector3">
            <a:avLst>
              <a:gd name="adj1" fmla="val 50000"/>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AA7A396D-38DB-F1D3-5D90-54FA3204787D}"/>
              </a:ext>
            </a:extLst>
          </p:cNvPr>
          <p:cNvCxnSpPr>
            <a:stCxn id="3" idx="2"/>
            <a:endCxn id="31" idx="0"/>
          </p:cNvCxnSpPr>
          <p:nvPr/>
        </p:nvCxnSpPr>
        <p:spPr>
          <a:xfrm rot="16200000" flipH="1">
            <a:off x="3910705" y="3355317"/>
            <a:ext cx="1371356" cy="1062407"/>
          </a:xfrm>
          <a:prstGeom prst="bentConnector3">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8F53D31-20CC-C5A1-3130-A5999DC75D2C}"/>
              </a:ext>
            </a:extLst>
          </p:cNvPr>
          <p:cNvCxnSpPr>
            <a:stCxn id="5" idx="2"/>
            <a:endCxn id="31" idx="0"/>
          </p:cNvCxnSpPr>
          <p:nvPr/>
        </p:nvCxnSpPr>
        <p:spPr>
          <a:xfrm rot="5400000">
            <a:off x="5001351" y="3327079"/>
            <a:ext cx="1371356" cy="1118884"/>
          </a:xfrm>
          <a:prstGeom prst="bentConnector3">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8D6B72F8-4766-9B84-008B-EBE761E0A20B}"/>
              </a:ext>
            </a:extLst>
          </p:cNvPr>
          <p:cNvCxnSpPr>
            <a:stCxn id="8" idx="2"/>
            <a:endCxn id="31" idx="0"/>
          </p:cNvCxnSpPr>
          <p:nvPr/>
        </p:nvCxnSpPr>
        <p:spPr>
          <a:xfrm rot="5400000">
            <a:off x="6091996" y="2236433"/>
            <a:ext cx="1371358" cy="3300175"/>
          </a:xfrm>
          <a:prstGeom prst="bentConnector3">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a:extLst>
              <a:ext uri="{FF2B5EF4-FFF2-40B4-BE49-F238E27FC236}">
                <a16:creationId xmlns:a16="http://schemas.microsoft.com/office/drawing/2014/main" id="{A3F61496-C3AE-37AC-EDFB-4AAAD4B861C5}"/>
              </a:ext>
            </a:extLst>
          </p:cNvPr>
          <p:cNvSpPr/>
          <p:nvPr/>
        </p:nvSpPr>
        <p:spPr>
          <a:xfrm>
            <a:off x="6853106" y="3807138"/>
            <a:ext cx="4733152" cy="1622917"/>
          </a:xfrm>
          <a:prstGeom prst="wedgeRoundRectCallout">
            <a:avLst>
              <a:gd name="adj1" fmla="val -61471"/>
              <a:gd name="adj2" fmla="val 19969"/>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l">
              <a:lnSpc>
                <a:spcPct val="120000"/>
              </a:lnSpc>
            </a:pPr>
            <a:r>
              <a:rPr lang="en-US" sz="1400" b="1" dirty="0">
                <a:solidFill>
                  <a:schemeClr val="accent2"/>
                </a:solidFill>
              </a:rPr>
              <a:t>How do we define a persona?</a:t>
            </a:r>
            <a:br>
              <a:rPr lang="en-US" sz="1400" b="1" dirty="0">
                <a:solidFill>
                  <a:schemeClr val="accent2"/>
                </a:solidFill>
              </a:rPr>
            </a:br>
            <a:r>
              <a:rPr lang="en-US" sz="1400" dirty="0">
                <a:solidFill>
                  <a:schemeClr val="tx1"/>
                </a:solidFill>
              </a:rPr>
              <a:t>A unique cutomer persona is defined when we identify a group of customers that require a solution for the same “</a:t>
            </a:r>
            <a:r>
              <a:rPr lang="en-US" sz="1400" i="1" dirty="0">
                <a:solidFill>
                  <a:schemeClr val="tx1"/>
                </a:solidFill>
              </a:rPr>
              <a:t>job to be done</a:t>
            </a:r>
            <a:r>
              <a:rPr lang="en-US" sz="1400" dirty="0">
                <a:solidFill>
                  <a:schemeClr val="tx1"/>
                </a:solidFill>
              </a:rPr>
              <a:t>”. In other words, they have similar needs or problems.</a:t>
            </a:r>
          </a:p>
        </p:txBody>
      </p:sp>
      <p:sp>
        <p:nvSpPr>
          <p:cNvPr id="52" name="Oval 51">
            <a:extLst>
              <a:ext uri="{FF2B5EF4-FFF2-40B4-BE49-F238E27FC236}">
                <a16:creationId xmlns:a16="http://schemas.microsoft.com/office/drawing/2014/main" id="{6E3AA64D-9020-A937-58E1-FED90DF34F77}"/>
              </a:ext>
            </a:extLst>
          </p:cNvPr>
          <p:cNvSpPr/>
          <p:nvPr/>
        </p:nvSpPr>
        <p:spPr>
          <a:xfrm>
            <a:off x="5020506" y="3771924"/>
            <a:ext cx="252343" cy="25234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600" b="1" dirty="0">
                <a:solidFill>
                  <a:schemeClr val="bg1"/>
                </a:solidFill>
              </a:rPr>
              <a:t>+</a:t>
            </a:r>
          </a:p>
        </p:txBody>
      </p:sp>
      <p:pic>
        <p:nvPicPr>
          <p:cNvPr id="6" name="Picture 5">
            <a:extLst>
              <a:ext uri="{FF2B5EF4-FFF2-40B4-BE49-F238E27FC236}">
                <a16:creationId xmlns:a16="http://schemas.microsoft.com/office/drawing/2014/main" id="{86B0DC85-25FD-80AB-62EF-4529D6C8079E}"/>
              </a:ext>
            </a:extLst>
          </p:cNvPr>
          <p:cNvPicPr>
            <a:picLocks noChangeAspect="1"/>
          </p:cNvPicPr>
          <p:nvPr/>
        </p:nvPicPr>
        <p:blipFill>
          <a:blip r:embed="rId6">
            <a:duotone>
              <a:schemeClr val="accent5">
                <a:shade val="45000"/>
                <a:satMod val="135000"/>
              </a:schemeClr>
              <a:prstClr val="white"/>
            </a:duotone>
          </a:blip>
          <a:stretch>
            <a:fillRect/>
          </a:stretch>
        </p:blipFill>
        <p:spPr>
          <a:xfrm>
            <a:off x="1640940" y="2320980"/>
            <a:ext cx="485899" cy="485899"/>
          </a:xfrm>
          <a:prstGeom prst="rect">
            <a:avLst/>
          </a:prstGeom>
        </p:spPr>
      </p:pic>
      <p:pic>
        <p:nvPicPr>
          <p:cNvPr id="9" name="Picture 8">
            <a:extLst>
              <a:ext uri="{FF2B5EF4-FFF2-40B4-BE49-F238E27FC236}">
                <a16:creationId xmlns:a16="http://schemas.microsoft.com/office/drawing/2014/main" id="{F7772B0A-3522-7819-13C1-782FC97B4B71}"/>
              </a:ext>
            </a:extLst>
          </p:cNvPr>
          <p:cNvPicPr>
            <a:picLocks noChangeAspect="1"/>
          </p:cNvPicPr>
          <p:nvPr/>
        </p:nvPicPr>
        <p:blipFill>
          <a:blip r:embed="rId7">
            <a:duotone>
              <a:schemeClr val="accent5">
                <a:shade val="45000"/>
                <a:satMod val="135000"/>
              </a:schemeClr>
              <a:prstClr val="white"/>
            </a:duotone>
          </a:blip>
          <a:stretch>
            <a:fillRect/>
          </a:stretch>
        </p:blipFill>
        <p:spPr>
          <a:xfrm>
            <a:off x="4925814" y="4720660"/>
            <a:ext cx="441726" cy="441726"/>
          </a:xfrm>
          <a:prstGeom prst="rect">
            <a:avLst/>
          </a:prstGeom>
        </p:spPr>
      </p:pic>
      <p:pic>
        <p:nvPicPr>
          <p:cNvPr id="10" name="Picture 9">
            <a:extLst>
              <a:ext uri="{FF2B5EF4-FFF2-40B4-BE49-F238E27FC236}">
                <a16:creationId xmlns:a16="http://schemas.microsoft.com/office/drawing/2014/main" id="{4379D51D-7382-77FF-D58D-CCD583EF947B}"/>
              </a:ext>
            </a:extLst>
          </p:cNvPr>
          <p:cNvPicPr>
            <a:picLocks noChangeAspect="1"/>
          </p:cNvPicPr>
          <p:nvPr/>
        </p:nvPicPr>
        <p:blipFill>
          <a:blip r:embed="rId8">
            <a:duotone>
              <a:schemeClr val="accent5">
                <a:shade val="45000"/>
                <a:satMod val="135000"/>
              </a:schemeClr>
              <a:prstClr val="white"/>
            </a:duotone>
          </a:blip>
          <a:stretch>
            <a:fillRect/>
          </a:stretch>
        </p:blipFill>
        <p:spPr>
          <a:xfrm>
            <a:off x="6003522" y="2309405"/>
            <a:ext cx="485899" cy="485899"/>
          </a:xfrm>
          <a:prstGeom prst="rect">
            <a:avLst/>
          </a:prstGeom>
        </p:spPr>
      </p:pic>
      <p:pic>
        <p:nvPicPr>
          <p:cNvPr id="11" name="Picture 10">
            <a:extLst>
              <a:ext uri="{FF2B5EF4-FFF2-40B4-BE49-F238E27FC236}">
                <a16:creationId xmlns:a16="http://schemas.microsoft.com/office/drawing/2014/main" id="{D65D9B36-7226-05E1-851B-E8DEA4D3FE53}"/>
              </a:ext>
            </a:extLst>
          </p:cNvPr>
          <p:cNvPicPr>
            <a:picLocks noChangeAspect="1"/>
          </p:cNvPicPr>
          <p:nvPr/>
        </p:nvPicPr>
        <p:blipFill>
          <a:blip r:embed="rId9">
            <a:duotone>
              <a:schemeClr val="accent5">
                <a:shade val="45000"/>
                <a:satMod val="135000"/>
              </a:schemeClr>
              <a:prstClr val="white"/>
            </a:duotone>
          </a:blip>
          <a:stretch>
            <a:fillRect/>
          </a:stretch>
        </p:blipFill>
        <p:spPr>
          <a:xfrm>
            <a:off x="3816836" y="2315586"/>
            <a:ext cx="496687" cy="496687"/>
          </a:xfrm>
          <a:prstGeom prst="rect">
            <a:avLst/>
          </a:prstGeom>
        </p:spPr>
      </p:pic>
      <p:pic>
        <p:nvPicPr>
          <p:cNvPr id="12" name="Picture 11">
            <a:extLst>
              <a:ext uri="{FF2B5EF4-FFF2-40B4-BE49-F238E27FC236}">
                <a16:creationId xmlns:a16="http://schemas.microsoft.com/office/drawing/2014/main" id="{6E8F8958-A47F-C88B-2E93-4E7A0D733EF4}"/>
              </a:ext>
            </a:extLst>
          </p:cNvPr>
          <p:cNvPicPr>
            <a:picLocks noChangeAspect="1"/>
          </p:cNvPicPr>
          <p:nvPr/>
        </p:nvPicPr>
        <p:blipFill>
          <a:blip r:embed="rId10">
            <a:duotone>
              <a:schemeClr val="accent5">
                <a:shade val="45000"/>
                <a:satMod val="135000"/>
              </a:schemeClr>
              <a:prstClr val="white"/>
            </a:duotone>
          </a:blip>
          <a:stretch>
            <a:fillRect/>
          </a:stretch>
        </p:blipFill>
        <p:spPr>
          <a:xfrm>
            <a:off x="8134016" y="2258608"/>
            <a:ext cx="587492" cy="587492"/>
          </a:xfrm>
          <a:prstGeom prst="rect">
            <a:avLst/>
          </a:prstGeom>
        </p:spPr>
      </p:pic>
    </p:spTree>
    <p:extLst>
      <p:ext uri="{BB962C8B-B14F-4D97-AF65-F5344CB8AC3E}">
        <p14:creationId xmlns:p14="http://schemas.microsoft.com/office/powerpoint/2010/main" val="21161717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FB651480-78A2-7BE5-6DFC-E6D79B9190ED}"/>
              </a:ext>
            </a:extLst>
          </p:cNvPr>
          <p:cNvSpPr/>
          <p:nvPr/>
        </p:nvSpPr>
        <p:spPr>
          <a:xfrm>
            <a:off x="455892" y="1513840"/>
            <a:ext cx="8190398" cy="4673600"/>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0" name="Right Triangle 19">
            <a:extLst>
              <a:ext uri="{FF2B5EF4-FFF2-40B4-BE49-F238E27FC236}">
                <a16:creationId xmlns:a16="http://schemas.microsoft.com/office/drawing/2014/main" id="{4D27049A-78DB-C7AD-974E-0880B88E71F8}"/>
              </a:ext>
            </a:extLst>
          </p:cNvPr>
          <p:cNvSpPr/>
          <p:nvPr/>
        </p:nvSpPr>
        <p:spPr>
          <a:xfrm flipH="1">
            <a:off x="1047748" y="2239962"/>
            <a:ext cx="7043729" cy="3432175"/>
          </a:xfrm>
          <a:prstGeom prst="rtTriangl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Monitor and document: </a:t>
            </a:r>
            <a:r>
              <a:rPr lang="en-US" dirty="0"/>
              <a:t>We will maintain a customer value map that compares “price vs value” in our market</a:t>
            </a:r>
          </a:p>
        </p:txBody>
      </p:sp>
      <p:sp>
        <p:nvSpPr>
          <p:cNvPr id="7" name="Rectangle 6">
            <a:extLst>
              <a:ext uri="{FF2B5EF4-FFF2-40B4-BE49-F238E27FC236}">
                <a16:creationId xmlns:a16="http://schemas.microsoft.com/office/drawing/2014/main" id="{C2EC8583-EF06-4D9C-EF42-9CE04CD7D97B}"/>
              </a:ext>
            </a:extLst>
          </p:cNvPr>
          <p:cNvSpPr/>
          <p:nvPr/>
        </p:nvSpPr>
        <p:spPr>
          <a:xfrm>
            <a:off x="454584" y="1514475"/>
            <a:ext cx="8190399" cy="400050"/>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Customer Value Map</a:t>
            </a:r>
          </a:p>
        </p:txBody>
      </p:sp>
      <p:sp>
        <p:nvSpPr>
          <p:cNvPr id="8" name="Rectangle 7">
            <a:extLst>
              <a:ext uri="{FF2B5EF4-FFF2-40B4-BE49-F238E27FC236}">
                <a16:creationId xmlns:a16="http://schemas.microsoft.com/office/drawing/2014/main" id="{436385F9-2F35-BABF-5976-B1F44230005B}"/>
              </a:ext>
            </a:extLst>
          </p:cNvPr>
          <p:cNvSpPr/>
          <p:nvPr/>
        </p:nvSpPr>
        <p:spPr>
          <a:xfrm>
            <a:off x="8780663" y="1513840"/>
            <a:ext cx="2952411"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9" name="Rectangle 8">
            <a:extLst>
              <a:ext uri="{FF2B5EF4-FFF2-40B4-BE49-F238E27FC236}">
                <a16:creationId xmlns:a16="http://schemas.microsoft.com/office/drawing/2014/main" id="{E1E577C6-CEBC-AE01-E12F-8DE3722C90D9}"/>
              </a:ext>
            </a:extLst>
          </p:cNvPr>
          <p:cNvSpPr/>
          <p:nvPr/>
        </p:nvSpPr>
        <p:spPr>
          <a:xfrm>
            <a:off x="8780662" y="1513840"/>
            <a:ext cx="2952411"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What is a Value Map?</a:t>
            </a:r>
          </a:p>
        </p:txBody>
      </p:sp>
      <p:sp>
        <p:nvSpPr>
          <p:cNvPr id="10" name="Rectangle 9">
            <a:extLst>
              <a:ext uri="{FF2B5EF4-FFF2-40B4-BE49-F238E27FC236}">
                <a16:creationId xmlns:a16="http://schemas.microsoft.com/office/drawing/2014/main" id="{B04270EF-C58E-B051-6606-8E0A3CE7AF60}"/>
              </a:ext>
            </a:extLst>
          </p:cNvPr>
          <p:cNvSpPr/>
          <p:nvPr/>
        </p:nvSpPr>
        <p:spPr>
          <a:xfrm>
            <a:off x="8879652" y="2088387"/>
            <a:ext cx="2747197" cy="392595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Aft>
                <a:spcPts val="600"/>
              </a:spcAft>
              <a:buClr>
                <a:schemeClr val="accent1"/>
              </a:buClr>
              <a:buFont typeface="Arial" panose="020B0604020202020204" pitchFamily="34" charset="0"/>
              <a:buChar char="•"/>
            </a:pPr>
            <a:r>
              <a:rPr lang="en-US" sz="1400" dirty="0">
                <a:solidFill>
                  <a:schemeClr val="tx1"/>
                </a:solidFill>
              </a:rPr>
              <a:t>A customer value map compares products in a market on two dimensions: price and perceived value in the market</a:t>
            </a:r>
          </a:p>
          <a:p>
            <a:pPr marL="285750" indent="-285750">
              <a:spcAft>
                <a:spcPts val="600"/>
              </a:spcAft>
              <a:buClr>
                <a:schemeClr val="accent1"/>
              </a:buClr>
              <a:buFont typeface="Arial" panose="020B0604020202020204" pitchFamily="34" charset="0"/>
              <a:buChar char="•"/>
            </a:pPr>
            <a:r>
              <a:rPr lang="en-US" sz="1400" dirty="0">
                <a:solidFill>
                  <a:schemeClr val="tx1"/>
                </a:solidFill>
              </a:rPr>
              <a:t>A product should be included in the value map if a customer can substitute it for another product</a:t>
            </a:r>
          </a:p>
          <a:p>
            <a:pPr marL="285750" indent="-285750">
              <a:spcAft>
                <a:spcPts val="600"/>
              </a:spcAft>
              <a:buClr>
                <a:schemeClr val="accent1"/>
              </a:buClr>
              <a:buFont typeface="Arial" panose="020B0604020202020204" pitchFamily="34" charset="0"/>
              <a:buChar char="•"/>
            </a:pPr>
            <a:r>
              <a:rPr lang="en-US" sz="1400" dirty="0">
                <a:solidFill>
                  <a:schemeClr val="tx1"/>
                </a:solidFill>
              </a:rPr>
              <a:t>Pricing maps require primary research (e.g. interviewing customers in the market).</a:t>
            </a:r>
          </a:p>
          <a:p>
            <a:pPr marL="285750" indent="-285750">
              <a:spcAft>
                <a:spcPts val="600"/>
              </a:spcAft>
              <a:buClr>
                <a:schemeClr val="accent1"/>
              </a:buClr>
              <a:buFont typeface="Arial" panose="020B0604020202020204" pitchFamily="34" charset="0"/>
              <a:buChar char="•"/>
            </a:pPr>
            <a:r>
              <a:rPr lang="en-US" sz="1400" dirty="0">
                <a:solidFill>
                  <a:schemeClr val="tx1"/>
                </a:solidFill>
              </a:rPr>
              <a:t>Compared to pricing maps, they are more powerful but require more work to complete.</a:t>
            </a:r>
          </a:p>
        </p:txBody>
      </p:sp>
      <p:graphicFrame>
        <p:nvGraphicFramePr>
          <p:cNvPr id="19" name="Chart 18">
            <a:extLst>
              <a:ext uri="{FF2B5EF4-FFF2-40B4-BE49-F238E27FC236}">
                <a16:creationId xmlns:a16="http://schemas.microsoft.com/office/drawing/2014/main" id="{76DCF226-697E-554D-368B-CB4200DD5641}"/>
              </a:ext>
            </a:extLst>
          </p:cNvPr>
          <p:cNvGraphicFramePr/>
          <p:nvPr>
            <p:custDataLst>
              <p:tags r:id="rId2"/>
            </p:custDataLst>
          </p:nvPr>
        </p:nvGraphicFramePr>
        <p:xfrm>
          <a:off x="965200" y="2157413"/>
          <a:ext cx="7208838" cy="3597275"/>
        </p:xfrm>
        <a:graphic>
          <a:graphicData uri="http://schemas.openxmlformats.org/drawingml/2006/chart">
            <c:chart xmlns:c="http://schemas.openxmlformats.org/drawingml/2006/chart" xmlns:r="http://schemas.openxmlformats.org/officeDocument/2006/relationships" r:id="rId11"/>
          </a:graphicData>
        </a:graphic>
      </p:graphicFrame>
      <p:cxnSp>
        <p:nvCxnSpPr>
          <p:cNvPr id="12" name="Straight Connector 11">
            <a:extLst>
              <a:ext uri="{FF2B5EF4-FFF2-40B4-BE49-F238E27FC236}">
                <a16:creationId xmlns:a16="http://schemas.microsoft.com/office/drawing/2014/main" id="{BFE99E06-F01E-2C6B-8057-E445BEA90A60}"/>
              </a:ext>
            </a:extLst>
          </p:cNvPr>
          <p:cNvCxnSpPr/>
          <p:nvPr>
            <p:custDataLst>
              <p:tags r:id="rId3"/>
            </p:custDataLst>
          </p:nvPr>
        </p:nvCxnSpPr>
        <p:spPr bwMode="auto">
          <a:xfrm>
            <a:off x="1047749" y="3956050"/>
            <a:ext cx="7043738" cy="0"/>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FE97E77-C93B-638B-0406-EAA09EE19FAA}"/>
              </a:ext>
            </a:extLst>
          </p:cNvPr>
          <p:cNvCxnSpPr>
            <a:cxnSpLocks/>
          </p:cNvCxnSpPr>
          <p:nvPr>
            <p:custDataLst>
              <p:tags r:id="rId4"/>
            </p:custDataLst>
          </p:nvPr>
        </p:nvCxnSpPr>
        <p:spPr bwMode="auto">
          <a:xfrm>
            <a:off x="4570413" y="2239963"/>
            <a:ext cx="0" cy="3432175"/>
          </a:xfrm>
          <a:prstGeom prst="line">
            <a:avLst/>
          </a:prstGeom>
          <a:ln w="952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2">
            <a:extLst>
              <a:ext uri="{FF2B5EF4-FFF2-40B4-BE49-F238E27FC236}">
                <a16:creationId xmlns:a16="http://schemas.microsoft.com/office/drawing/2014/main" id="{CDB70247-7BCB-0CDF-876D-5E1678F166CF}"/>
              </a:ext>
            </a:extLst>
          </p:cNvPr>
          <p:cNvSpPr txBox="1">
            <a:spLocks/>
          </p:cNvSpPr>
          <p:nvPr>
            <p:custDataLst>
              <p:tags r:id="rId5"/>
            </p:custDataLst>
          </p:nvPr>
        </p:nvSpPr>
        <p:spPr bwMode="auto">
          <a:xfrm>
            <a:off x="755650" y="3783014"/>
            <a:ext cx="165100" cy="3460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200" dirty="0"/>
              <a:t>Price</a:t>
            </a:r>
            <a:endParaRPr lang="en-US" sz="1200" dirty="0"/>
          </a:p>
        </p:txBody>
      </p:sp>
      <p:sp>
        <p:nvSpPr>
          <p:cNvPr id="23" name="Text Placeholder 2">
            <a:extLst>
              <a:ext uri="{FF2B5EF4-FFF2-40B4-BE49-F238E27FC236}">
                <a16:creationId xmlns:a16="http://schemas.microsoft.com/office/drawing/2014/main" id="{CF48E118-1EED-8E39-A80E-461C5E1F9D8A}"/>
              </a:ext>
            </a:extLst>
          </p:cNvPr>
          <p:cNvSpPr txBox="1">
            <a:spLocks/>
          </p:cNvSpPr>
          <p:nvPr>
            <p:custDataLst>
              <p:tags r:id="rId6"/>
            </p:custDataLst>
          </p:nvPr>
        </p:nvSpPr>
        <p:spPr bwMode="auto">
          <a:xfrm>
            <a:off x="4022724" y="5799138"/>
            <a:ext cx="10937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200" dirty="0"/>
              <a:t>Perceived Value</a:t>
            </a:r>
            <a:endParaRPr lang="en-US" sz="1200" dirty="0"/>
          </a:p>
        </p:txBody>
      </p:sp>
      <p:sp>
        <p:nvSpPr>
          <p:cNvPr id="21" name="Rectangle 20">
            <a:extLst>
              <a:ext uri="{FF2B5EF4-FFF2-40B4-BE49-F238E27FC236}">
                <a16:creationId xmlns:a16="http://schemas.microsoft.com/office/drawing/2014/main" id="{0C447C08-8CAA-C1D0-1F06-3A71E0035506}"/>
              </a:ext>
            </a:extLst>
          </p:cNvPr>
          <p:cNvSpPr/>
          <p:nvPr/>
        </p:nvSpPr>
        <p:spPr>
          <a:xfrm>
            <a:off x="1059930" y="2242153"/>
            <a:ext cx="2544210" cy="50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AU" sz="1200" b="1" i="1" dirty="0">
                <a:solidFill>
                  <a:schemeClr val="accent1"/>
                </a:solidFill>
              </a:rPr>
              <a:t>Unfavourable; price is higher than perceived value</a:t>
            </a:r>
            <a:endParaRPr lang="en-AU" sz="1200" i="1" dirty="0">
              <a:solidFill>
                <a:schemeClr val="accent1"/>
              </a:solidFill>
            </a:endParaRPr>
          </a:p>
        </p:txBody>
      </p:sp>
      <p:sp>
        <p:nvSpPr>
          <p:cNvPr id="22" name="Rectangle 21">
            <a:extLst>
              <a:ext uri="{FF2B5EF4-FFF2-40B4-BE49-F238E27FC236}">
                <a16:creationId xmlns:a16="http://schemas.microsoft.com/office/drawing/2014/main" id="{5EDBB867-03F1-0C19-3B26-B1492EA01ADB}"/>
              </a:ext>
            </a:extLst>
          </p:cNvPr>
          <p:cNvSpPr/>
          <p:nvPr/>
        </p:nvSpPr>
        <p:spPr>
          <a:xfrm>
            <a:off x="5528060" y="5152211"/>
            <a:ext cx="2544210" cy="505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AU" sz="1200" b="1" i="1" dirty="0">
                <a:solidFill>
                  <a:schemeClr val="accent1"/>
                </a:solidFill>
              </a:rPr>
              <a:t>Favourable; perceived value is higher than price</a:t>
            </a:r>
            <a:endParaRPr lang="en-AU" sz="1200" i="1" dirty="0">
              <a:solidFill>
                <a:schemeClr val="accent1"/>
              </a:solidFill>
            </a:endParaRPr>
          </a:p>
        </p:txBody>
      </p:sp>
      <p:sp>
        <p:nvSpPr>
          <p:cNvPr id="18" name="Rectangle 17">
            <a:extLst>
              <a:ext uri="{FF2B5EF4-FFF2-40B4-BE49-F238E27FC236}">
                <a16:creationId xmlns:a16="http://schemas.microsoft.com/office/drawing/2014/main" id="{C5D38472-B807-D307-BB09-C54BC35B6E53}"/>
              </a:ext>
            </a:extLst>
          </p:cNvPr>
          <p:cNvSpPr/>
          <p:nvPr/>
        </p:nvSpPr>
        <p:spPr>
          <a:xfrm>
            <a:off x="3768049" y="2768471"/>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C, $14</a:t>
            </a:r>
          </a:p>
        </p:txBody>
      </p:sp>
      <p:sp>
        <p:nvSpPr>
          <p:cNvPr id="24" name="Rectangle 23">
            <a:extLst>
              <a:ext uri="{FF2B5EF4-FFF2-40B4-BE49-F238E27FC236}">
                <a16:creationId xmlns:a16="http://schemas.microsoft.com/office/drawing/2014/main" id="{168BB0D9-0C8B-72AC-43FD-FCE188DAF980}"/>
              </a:ext>
            </a:extLst>
          </p:cNvPr>
          <p:cNvSpPr/>
          <p:nvPr/>
        </p:nvSpPr>
        <p:spPr>
          <a:xfrm>
            <a:off x="4351305" y="4298053"/>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D, $9.50</a:t>
            </a:r>
          </a:p>
        </p:txBody>
      </p:sp>
      <p:sp>
        <p:nvSpPr>
          <p:cNvPr id="25" name="Rectangle 24">
            <a:extLst>
              <a:ext uri="{FF2B5EF4-FFF2-40B4-BE49-F238E27FC236}">
                <a16:creationId xmlns:a16="http://schemas.microsoft.com/office/drawing/2014/main" id="{6B6C4F35-D0D5-D5C7-7A46-34DFC3C30D35}"/>
              </a:ext>
            </a:extLst>
          </p:cNvPr>
          <p:cNvSpPr/>
          <p:nvPr/>
        </p:nvSpPr>
        <p:spPr>
          <a:xfrm>
            <a:off x="4806668" y="3545602"/>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A, $11</a:t>
            </a:r>
          </a:p>
        </p:txBody>
      </p:sp>
      <p:sp>
        <p:nvSpPr>
          <p:cNvPr id="26" name="Rectangle 25">
            <a:extLst>
              <a:ext uri="{FF2B5EF4-FFF2-40B4-BE49-F238E27FC236}">
                <a16:creationId xmlns:a16="http://schemas.microsoft.com/office/drawing/2014/main" id="{F5BDB28A-175B-A79E-C9CE-826BE72EFBC8}"/>
              </a:ext>
            </a:extLst>
          </p:cNvPr>
          <p:cNvSpPr/>
          <p:nvPr/>
        </p:nvSpPr>
        <p:spPr>
          <a:xfrm>
            <a:off x="1322504" y="4532374"/>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E, $9</a:t>
            </a:r>
          </a:p>
        </p:txBody>
      </p:sp>
      <p:sp>
        <p:nvSpPr>
          <p:cNvPr id="27" name="Rectangle 26">
            <a:extLst>
              <a:ext uri="{FF2B5EF4-FFF2-40B4-BE49-F238E27FC236}">
                <a16:creationId xmlns:a16="http://schemas.microsoft.com/office/drawing/2014/main" id="{216DD332-B4FC-FCCB-1306-6B5CB2787041}"/>
              </a:ext>
            </a:extLst>
          </p:cNvPr>
          <p:cNvSpPr/>
          <p:nvPr/>
        </p:nvSpPr>
        <p:spPr>
          <a:xfrm>
            <a:off x="3266299" y="4872950"/>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dirty="0">
                <a:solidFill>
                  <a:schemeClr val="tx1"/>
                </a:solidFill>
              </a:rPr>
              <a:t>Product B, $8</a:t>
            </a:r>
          </a:p>
        </p:txBody>
      </p:sp>
      <p:sp>
        <p:nvSpPr>
          <p:cNvPr id="28" name="Rectangle 27">
            <a:extLst>
              <a:ext uri="{FF2B5EF4-FFF2-40B4-BE49-F238E27FC236}">
                <a16:creationId xmlns:a16="http://schemas.microsoft.com/office/drawing/2014/main" id="{89F1427D-9BC1-ED51-8136-24F05892836B}"/>
              </a:ext>
            </a:extLst>
          </p:cNvPr>
          <p:cNvSpPr/>
          <p:nvPr/>
        </p:nvSpPr>
        <p:spPr>
          <a:xfrm>
            <a:off x="4098877" y="2455185"/>
            <a:ext cx="1576945" cy="276999"/>
          </a:xfrm>
          <a:prstGeom prst="rect">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Ins="0" rtlCol="0" anchor="t">
            <a:spAutoFit/>
          </a:bodyPr>
          <a:lstStyle/>
          <a:p>
            <a:pPr>
              <a:spcAft>
                <a:spcPts val="300"/>
              </a:spcAft>
              <a:buClr>
                <a:schemeClr val="accent1"/>
              </a:buClr>
            </a:pPr>
            <a:r>
              <a:rPr lang="en-US" sz="1200" b="1" dirty="0">
                <a:solidFill>
                  <a:schemeClr val="tx1"/>
                </a:solidFill>
              </a:rPr>
              <a:t>Our Product, $15</a:t>
            </a:r>
          </a:p>
        </p:txBody>
      </p:sp>
    </p:spTree>
    <p:extLst>
      <p:ext uri="{BB962C8B-B14F-4D97-AF65-F5344CB8AC3E}">
        <p14:creationId xmlns:p14="http://schemas.microsoft.com/office/powerpoint/2010/main" val="2305640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159" name="Rectangle 158">
            <a:extLst>
              <a:ext uri="{FF2B5EF4-FFF2-40B4-BE49-F238E27FC236}">
                <a16:creationId xmlns:a16="http://schemas.microsoft.com/office/drawing/2014/main" id="{445D3994-831E-3202-1F3A-9BB5F4F64E50}"/>
              </a:ext>
            </a:extLst>
          </p:cNvPr>
          <p:cNvSpPr/>
          <p:nvPr/>
        </p:nvSpPr>
        <p:spPr>
          <a:xfrm>
            <a:off x="458927" y="1520544"/>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Test price adjustments: </a:t>
            </a:r>
            <a:r>
              <a:rPr lang="en-US" dirty="0"/>
              <a:t>We will apply a scientific methodology to our pricing tests by comparing control vs test markets</a:t>
            </a:r>
          </a:p>
        </p:txBody>
      </p:sp>
      <p:sp>
        <p:nvSpPr>
          <p:cNvPr id="7" name="Chevron 6">
            <a:extLst>
              <a:ext uri="{FF2B5EF4-FFF2-40B4-BE49-F238E27FC236}">
                <a16:creationId xmlns:a16="http://schemas.microsoft.com/office/drawing/2014/main" id="{E88E7769-5ABB-B733-ED7E-07CD9B6FFA4E}"/>
              </a:ext>
            </a:extLst>
          </p:cNvPr>
          <p:cNvSpPr/>
          <p:nvPr/>
        </p:nvSpPr>
        <p:spPr>
          <a:xfrm>
            <a:off x="594882" y="1673417"/>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 Identify matched markets</a:t>
            </a:r>
          </a:p>
        </p:txBody>
      </p:sp>
      <p:sp>
        <p:nvSpPr>
          <p:cNvPr id="8" name="Chevron 7">
            <a:extLst>
              <a:ext uri="{FF2B5EF4-FFF2-40B4-BE49-F238E27FC236}">
                <a16:creationId xmlns:a16="http://schemas.microsoft.com/office/drawing/2014/main" id="{E5755878-E342-57CC-B3C1-CE77C94BF65C}"/>
              </a:ext>
            </a:extLst>
          </p:cNvPr>
          <p:cNvSpPr/>
          <p:nvPr/>
        </p:nvSpPr>
        <p:spPr>
          <a:xfrm>
            <a:off x="4270993" y="1673417"/>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 Specify pricing test</a:t>
            </a:r>
          </a:p>
        </p:txBody>
      </p:sp>
      <p:sp>
        <p:nvSpPr>
          <p:cNvPr id="9" name="Chevron 8">
            <a:extLst>
              <a:ext uri="{FF2B5EF4-FFF2-40B4-BE49-F238E27FC236}">
                <a16:creationId xmlns:a16="http://schemas.microsoft.com/office/drawing/2014/main" id="{1779BBC0-6E85-5829-CC64-68F6146B0819}"/>
              </a:ext>
            </a:extLst>
          </p:cNvPr>
          <p:cNvSpPr/>
          <p:nvPr/>
        </p:nvSpPr>
        <p:spPr>
          <a:xfrm>
            <a:off x="7947105" y="1673416"/>
            <a:ext cx="3646154" cy="529805"/>
          </a:xfrm>
          <a:prstGeom prst="chevron">
            <a:avLst>
              <a:gd name="adj" fmla="val 25802"/>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3. Measure test results</a:t>
            </a:r>
          </a:p>
        </p:txBody>
      </p:sp>
      <p:cxnSp>
        <p:nvCxnSpPr>
          <p:cNvPr id="11" name="Straight Connector 10">
            <a:extLst>
              <a:ext uri="{FF2B5EF4-FFF2-40B4-BE49-F238E27FC236}">
                <a16:creationId xmlns:a16="http://schemas.microsoft.com/office/drawing/2014/main" id="{9D09D001-929D-136D-E7D0-4926073AFCBF}"/>
              </a:ext>
            </a:extLst>
          </p:cNvPr>
          <p:cNvCxnSpPr>
            <a:cxnSpLocks/>
          </p:cNvCxnSpPr>
          <p:nvPr/>
        </p:nvCxnSpPr>
        <p:spPr>
          <a:xfrm>
            <a:off x="4239849" y="2341463"/>
            <a:ext cx="0" cy="368894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25E690-9FD2-08EE-30CA-1FAE87F45320}"/>
              </a:ext>
            </a:extLst>
          </p:cNvPr>
          <p:cNvCxnSpPr>
            <a:cxnSpLocks/>
          </p:cNvCxnSpPr>
          <p:nvPr/>
        </p:nvCxnSpPr>
        <p:spPr>
          <a:xfrm>
            <a:off x="7864718" y="2341463"/>
            <a:ext cx="0" cy="368894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4C9F78E-2844-74E7-7548-0CBA152AD1FD}"/>
              </a:ext>
            </a:extLst>
          </p:cNvPr>
          <p:cNvGrpSpPr/>
          <p:nvPr/>
        </p:nvGrpSpPr>
        <p:grpSpPr>
          <a:xfrm>
            <a:off x="762463" y="2518010"/>
            <a:ext cx="3149931" cy="1968064"/>
            <a:chOff x="2798961" y="1706504"/>
            <a:chExt cx="6752158" cy="4218719"/>
          </a:xfrm>
          <a:solidFill>
            <a:schemeClr val="accent5"/>
          </a:solidFill>
        </p:grpSpPr>
        <p:sp>
          <p:nvSpPr>
            <p:cNvPr id="14" name="Freeform: Shape 60">
              <a:extLst>
                <a:ext uri="{FF2B5EF4-FFF2-40B4-BE49-F238E27FC236}">
                  <a16:creationId xmlns:a16="http://schemas.microsoft.com/office/drawing/2014/main" id="{6CD5DBB6-010E-6109-6FD5-1169C2A8F4D7}"/>
                </a:ext>
              </a:extLst>
            </p:cNvPr>
            <p:cNvSpPr/>
            <p:nvPr/>
          </p:nvSpPr>
          <p:spPr>
            <a:xfrm>
              <a:off x="8983579" y="2516038"/>
              <a:ext cx="435114" cy="256969"/>
            </a:xfrm>
            <a:custGeom>
              <a:avLst/>
              <a:gdLst>
                <a:gd name="connsiteX0" fmla="*/ 423433 w 510338"/>
                <a:gd name="connsiteY0" fmla="*/ 300471 h 301395"/>
                <a:gd name="connsiteX1" fmla="*/ 420660 w 510338"/>
                <a:gd name="connsiteY1" fmla="*/ 298622 h 301395"/>
                <a:gd name="connsiteX2" fmla="*/ 420660 w 510338"/>
                <a:gd name="connsiteY2" fmla="*/ 301396 h 301395"/>
                <a:gd name="connsiteX3" fmla="*/ 423433 w 510338"/>
                <a:gd name="connsiteY3" fmla="*/ 300471 h 301395"/>
                <a:gd name="connsiteX4" fmla="*/ 395697 w 510338"/>
                <a:gd name="connsiteY4" fmla="*/ 275509 h 301395"/>
                <a:gd name="connsiteX5" fmla="*/ 402169 w 510338"/>
                <a:gd name="connsiteY5" fmla="*/ 272735 h 301395"/>
                <a:gd name="connsiteX6" fmla="*/ 402169 w 510338"/>
                <a:gd name="connsiteY6" fmla="*/ 269037 h 301395"/>
                <a:gd name="connsiteX7" fmla="*/ 395697 w 510338"/>
                <a:gd name="connsiteY7" fmla="*/ 275509 h 301395"/>
                <a:gd name="connsiteX8" fmla="*/ 510339 w 510338"/>
                <a:gd name="connsiteY8" fmla="*/ 203396 h 301395"/>
                <a:gd name="connsiteX9" fmla="*/ 509414 w 510338"/>
                <a:gd name="connsiteY9" fmla="*/ 190452 h 301395"/>
                <a:gd name="connsiteX10" fmla="*/ 507564 w 510338"/>
                <a:gd name="connsiteY10" fmla="*/ 183056 h 301395"/>
                <a:gd name="connsiteX11" fmla="*/ 510338 w 510338"/>
                <a:gd name="connsiteY11" fmla="*/ 203396 h 301395"/>
                <a:gd name="connsiteX12" fmla="*/ 106320 w 510338"/>
                <a:gd name="connsiteY12" fmla="*/ 108170 h 301395"/>
                <a:gd name="connsiteX13" fmla="*/ 99849 w 510338"/>
                <a:gd name="connsiteY13" fmla="*/ 110943 h 301395"/>
                <a:gd name="connsiteX14" fmla="*/ 47151 w 510338"/>
                <a:gd name="connsiteY14" fmla="*/ 126660 h 301395"/>
                <a:gd name="connsiteX15" fmla="*/ 28660 w 510338"/>
                <a:gd name="connsiteY15" fmla="*/ 133132 h 301395"/>
                <a:gd name="connsiteX16" fmla="*/ 7396 w 510338"/>
                <a:gd name="connsiteY16" fmla="*/ 139603 h 301395"/>
                <a:gd name="connsiteX17" fmla="*/ 0 w 510338"/>
                <a:gd name="connsiteY17" fmla="*/ 142377 h 301395"/>
                <a:gd name="connsiteX18" fmla="*/ 0 w 510338"/>
                <a:gd name="connsiteY18" fmla="*/ 145151 h 301395"/>
                <a:gd name="connsiteX19" fmla="*/ 2774 w 510338"/>
                <a:gd name="connsiteY19" fmla="*/ 193226 h 301395"/>
                <a:gd name="connsiteX20" fmla="*/ 5547 w 510338"/>
                <a:gd name="connsiteY20" fmla="*/ 237603 h 301395"/>
                <a:gd name="connsiteX21" fmla="*/ 8321 w 510338"/>
                <a:gd name="connsiteY21" fmla="*/ 278282 h 301395"/>
                <a:gd name="connsiteX22" fmla="*/ 12943 w 510338"/>
                <a:gd name="connsiteY22" fmla="*/ 281056 h 301395"/>
                <a:gd name="connsiteX23" fmla="*/ 29585 w 510338"/>
                <a:gd name="connsiteY23" fmla="*/ 276433 h 301395"/>
                <a:gd name="connsiteX24" fmla="*/ 104472 w 510338"/>
                <a:gd name="connsiteY24" fmla="*/ 254245 h 301395"/>
                <a:gd name="connsiteX25" fmla="*/ 106320 w 510338"/>
                <a:gd name="connsiteY25" fmla="*/ 258867 h 301395"/>
                <a:gd name="connsiteX26" fmla="*/ 239452 w 510338"/>
                <a:gd name="connsiteY26" fmla="*/ 208018 h 301395"/>
                <a:gd name="connsiteX27" fmla="*/ 240377 w 510338"/>
                <a:gd name="connsiteY27" fmla="*/ 209867 h 301395"/>
                <a:gd name="connsiteX28" fmla="*/ 252396 w 510338"/>
                <a:gd name="connsiteY28" fmla="*/ 205245 h 301395"/>
                <a:gd name="connsiteX29" fmla="*/ 294924 w 510338"/>
                <a:gd name="connsiteY29" fmla="*/ 188603 h 301395"/>
                <a:gd name="connsiteX30" fmla="*/ 335603 w 510338"/>
                <a:gd name="connsiteY30" fmla="*/ 237603 h 301395"/>
                <a:gd name="connsiteX31" fmla="*/ 335603 w 510338"/>
                <a:gd name="connsiteY31" fmla="*/ 237603 h 301395"/>
                <a:gd name="connsiteX32" fmla="*/ 341151 w 510338"/>
                <a:gd name="connsiteY32" fmla="*/ 232981 h 301395"/>
                <a:gd name="connsiteX33" fmla="*/ 343924 w 510338"/>
                <a:gd name="connsiteY33" fmla="*/ 219113 h 301395"/>
                <a:gd name="connsiteX34" fmla="*/ 342999 w 510338"/>
                <a:gd name="connsiteY34" fmla="*/ 241301 h 301395"/>
                <a:gd name="connsiteX35" fmla="*/ 342999 w 510338"/>
                <a:gd name="connsiteY35" fmla="*/ 241301 h 301395"/>
                <a:gd name="connsiteX36" fmla="*/ 352244 w 510338"/>
                <a:gd name="connsiteY36" fmla="*/ 241301 h 301395"/>
                <a:gd name="connsiteX37" fmla="*/ 355018 w 510338"/>
                <a:gd name="connsiteY37" fmla="*/ 252396 h 301395"/>
                <a:gd name="connsiteX38" fmla="*/ 363339 w 510338"/>
                <a:gd name="connsiteY38" fmla="*/ 268113 h 301395"/>
                <a:gd name="connsiteX39" fmla="*/ 363339 w 510338"/>
                <a:gd name="connsiteY39" fmla="*/ 268113 h 301395"/>
                <a:gd name="connsiteX40" fmla="*/ 406791 w 510338"/>
                <a:gd name="connsiteY40" fmla="*/ 215415 h 301395"/>
                <a:gd name="connsiteX41" fmla="*/ 442848 w 510338"/>
                <a:gd name="connsiteY41" fmla="*/ 227434 h 301395"/>
                <a:gd name="connsiteX42" fmla="*/ 451169 w 510338"/>
                <a:gd name="connsiteY42" fmla="*/ 208943 h 301395"/>
                <a:gd name="connsiteX43" fmla="*/ 510339 w 510338"/>
                <a:gd name="connsiteY43" fmla="*/ 177509 h 301395"/>
                <a:gd name="connsiteX44" fmla="*/ 485376 w 510338"/>
                <a:gd name="connsiteY44" fmla="*/ 128509 h 301395"/>
                <a:gd name="connsiteX45" fmla="*/ 491848 w 510338"/>
                <a:gd name="connsiteY45" fmla="*/ 159943 h 301395"/>
                <a:gd name="connsiteX46" fmla="*/ 461339 w 510338"/>
                <a:gd name="connsiteY46" fmla="*/ 183056 h 301395"/>
                <a:gd name="connsiteX47" fmla="*/ 427131 w 510338"/>
                <a:gd name="connsiteY47" fmla="*/ 185830 h 301395"/>
                <a:gd name="connsiteX48" fmla="*/ 358716 w 510338"/>
                <a:gd name="connsiteY48" fmla="*/ 112792 h 301395"/>
                <a:gd name="connsiteX49" fmla="*/ 328207 w 510338"/>
                <a:gd name="connsiteY49" fmla="*/ 66566 h 301395"/>
                <a:gd name="connsiteX50" fmla="*/ 358716 w 510338"/>
                <a:gd name="connsiteY50" fmla="*/ 34208 h 301395"/>
                <a:gd name="connsiteX51" fmla="*/ 327282 w 510338"/>
                <a:gd name="connsiteY51" fmla="*/ 32358 h 301395"/>
                <a:gd name="connsiteX52" fmla="*/ 314339 w 510338"/>
                <a:gd name="connsiteY52" fmla="*/ 1849 h 301395"/>
                <a:gd name="connsiteX53" fmla="*/ 313414 w 510338"/>
                <a:gd name="connsiteY53" fmla="*/ 0 h 301395"/>
                <a:gd name="connsiteX54" fmla="*/ 260716 w 510338"/>
                <a:gd name="connsiteY54" fmla="*/ 57321 h 301395"/>
                <a:gd name="connsiteX55" fmla="*/ 144226 w 510338"/>
                <a:gd name="connsiteY55" fmla="*/ 96151 h 301395"/>
                <a:gd name="connsiteX56" fmla="*/ 106320 w 510338"/>
                <a:gd name="connsiteY56" fmla="*/ 108170 h 301395"/>
                <a:gd name="connsiteX57" fmla="*/ 106320 w 510338"/>
                <a:gd name="connsiteY57" fmla="*/ 108170 h 30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10338" h="301395">
                  <a:moveTo>
                    <a:pt x="423433" y="300471"/>
                  </a:moveTo>
                  <a:lnTo>
                    <a:pt x="420660" y="298622"/>
                  </a:lnTo>
                  <a:lnTo>
                    <a:pt x="420660" y="301396"/>
                  </a:lnTo>
                  <a:lnTo>
                    <a:pt x="423433" y="300471"/>
                  </a:lnTo>
                  <a:close/>
                  <a:moveTo>
                    <a:pt x="395697" y="275509"/>
                  </a:moveTo>
                  <a:lnTo>
                    <a:pt x="402169" y="272735"/>
                  </a:lnTo>
                  <a:lnTo>
                    <a:pt x="402169" y="269037"/>
                  </a:lnTo>
                  <a:lnTo>
                    <a:pt x="395697" y="275509"/>
                  </a:lnTo>
                  <a:close/>
                  <a:moveTo>
                    <a:pt x="510339" y="203396"/>
                  </a:moveTo>
                  <a:lnTo>
                    <a:pt x="509414" y="190452"/>
                  </a:lnTo>
                  <a:lnTo>
                    <a:pt x="507564" y="183056"/>
                  </a:lnTo>
                  <a:lnTo>
                    <a:pt x="510338" y="203396"/>
                  </a:lnTo>
                  <a:close/>
                  <a:moveTo>
                    <a:pt x="106320" y="108170"/>
                  </a:moveTo>
                  <a:lnTo>
                    <a:pt x="99849" y="110943"/>
                  </a:lnTo>
                  <a:lnTo>
                    <a:pt x="47151" y="126660"/>
                  </a:lnTo>
                  <a:lnTo>
                    <a:pt x="28660" y="133132"/>
                  </a:lnTo>
                  <a:lnTo>
                    <a:pt x="7396" y="139603"/>
                  </a:lnTo>
                  <a:lnTo>
                    <a:pt x="0" y="142377"/>
                  </a:lnTo>
                  <a:lnTo>
                    <a:pt x="0" y="145151"/>
                  </a:lnTo>
                  <a:lnTo>
                    <a:pt x="2774" y="193226"/>
                  </a:lnTo>
                  <a:lnTo>
                    <a:pt x="5547" y="237603"/>
                  </a:lnTo>
                  <a:lnTo>
                    <a:pt x="8321" y="278282"/>
                  </a:lnTo>
                  <a:lnTo>
                    <a:pt x="12943" y="281056"/>
                  </a:lnTo>
                  <a:lnTo>
                    <a:pt x="29585" y="276433"/>
                  </a:lnTo>
                  <a:lnTo>
                    <a:pt x="104472" y="254245"/>
                  </a:lnTo>
                  <a:lnTo>
                    <a:pt x="106320" y="258867"/>
                  </a:lnTo>
                  <a:lnTo>
                    <a:pt x="239452" y="208018"/>
                  </a:lnTo>
                  <a:lnTo>
                    <a:pt x="240377" y="209867"/>
                  </a:lnTo>
                  <a:lnTo>
                    <a:pt x="252396" y="205245"/>
                  </a:lnTo>
                  <a:lnTo>
                    <a:pt x="294924" y="188603"/>
                  </a:lnTo>
                  <a:lnTo>
                    <a:pt x="335603" y="237603"/>
                  </a:lnTo>
                  <a:lnTo>
                    <a:pt x="335603" y="237603"/>
                  </a:lnTo>
                  <a:lnTo>
                    <a:pt x="341151" y="232981"/>
                  </a:lnTo>
                  <a:lnTo>
                    <a:pt x="343924" y="219113"/>
                  </a:lnTo>
                  <a:lnTo>
                    <a:pt x="342999" y="241301"/>
                  </a:lnTo>
                  <a:lnTo>
                    <a:pt x="342999" y="241301"/>
                  </a:lnTo>
                  <a:lnTo>
                    <a:pt x="352244" y="241301"/>
                  </a:lnTo>
                  <a:lnTo>
                    <a:pt x="355018" y="252396"/>
                  </a:lnTo>
                  <a:lnTo>
                    <a:pt x="363339" y="268113"/>
                  </a:lnTo>
                  <a:lnTo>
                    <a:pt x="363339" y="268113"/>
                  </a:lnTo>
                  <a:lnTo>
                    <a:pt x="406791" y="215415"/>
                  </a:lnTo>
                  <a:lnTo>
                    <a:pt x="442848" y="227434"/>
                  </a:lnTo>
                  <a:lnTo>
                    <a:pt x="451169" y="208943"/>
                  </a:lnTo>
                  <a:lnTo>
                    <a:pt x="510339" y="177509"/>
                  </a:lnTo>
                  <a:lnTo>
                    <a:pt x="485376" y="128509"/>
                  </a:lnTo>
                  <a:lnTo>
                    <a:pt x="491848" y="159943"/>
                  </a:lnTo>
                  <a:lnTo>
                    <a:pt x="461339" y="183056"/>
                  </a:lnTo>
                  <a:lnTo>
                    <a:pt x="427131" y="185830"/>
                  </a:lnTo>
                  <a:lnTo>
                    <a:pt x="358716" y="112792"/>
                  </a:lnTo>
                  <a:lnTo>
                    <a:pt x="328207" y="66566"/>
                  </a:lnTo>
                  <a:lnTo>
                    <a:pt x="358716" y="34208"/>
                  </a:lnTo>
                  <a:lnTo>
                    <a:pt x="327282" y="32358"/>
                  </a:lnTo>
                  <a:lnTo>
                    <a:pt x="314339" y="1849"/>
                  </a:lnTo>
                  <a:lnTo>
                    <a:pt x="313414" y="0"/>
                  </a:lnTo>
                  <a:lnTo>
                    <a:pt x="260716" y="57321"/>
                  </a:lnTo>
                  <a:lnTo>
                    <a:pt x="144226" y="96151"/>
                  </a:lnTo>
                  <a:lnTo>
                    <a:pt x="106320" y="108170"/>
                  </a:lnTo>
                  <a:lnTo>
                    <a:pt x="106320" y="10817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Freeform: Shape 61">
              <a:extLst>
                <a:ext uri="{FF2B5EF4-FFF2-40B4-BE49-F238E27FC236}">
                  <a16:creationId xmlns:a16="http://schemas.microsoft.com/office/drawing/2014/main" id="{D94D1C5E-059B-7C6D-70A1-C1155CA6B293}"/>
                </a:ext>
              </a:extLst>
            </p:cNvPr>
            <p:cNvSpPr/>
            <p:nvPr/>
          </p:nvSpPr>
          <p:spPr>
            <a:xfrm>
              <a:off x="6114344" y="2055700"/>
              <a:ext cx="845005" cy="975854"/>
            </a:xfrm>
            <a:custGeom>
              <a:avLst/>
              <a:gdLst>
                <a:gd name="connsiteX0" fmla="*/ 1 w 991092"/>
                <a:gd name="connsiteY0" fmla="*/ 85981 h 1144563"/>
                <a:gd name="connsiteX1" fmla="*/ 18491 w 991092"/>
                <a:gd name="connsiteY1" fmla="*/ 151622 h 1144563"/>
                <a:gd name="connsiteX2" fmla="*/ 57321 w 991092"/>
                <a:gd name="connsiteY2" fmla="*/ 388301 h 1144563"/>
                <a:gd name="connsiteX3" fmla="*/ 75812 w 991092"/>
                <a:gd name="connsiteY3" fmla="*/ 482603 h 1144563"/>
                <a:gd name="connsiteX4" fmla="*/ 81359 w 991092"/>
                <a:gd name="connsiteY4" fmla="*/ 565810 h 1144563"/>
                <a:gd name="connsiteX5" fmla="*/ 102623 w 991092"/>
                <a:gd name="connsiteY5" fmla="*/ 615735 h 1144563"/>
                <a:gd name="connsiteX6" fmla="*/ 107246 w 991092"/>
                <a:gd name="connsiteY6" fmla="*/ 658263 h 1144563"/>
                <a:gd name="connsiteX7" fmla="*/ 110944 w 991092"/>
                <a:gd name="connsiteY7" fmla="*/ 672131 h 1144563"/>
                <a:gd name="connsiteX8" fmla="*/ 110019 w 991092"/>
                <a:gd name="connsiteY8" fmla="*/ 674904 h 1144563"/>
                <a:gd name="connsiteX9" fmla="*/ 73038 w 991092"/>
                <a:gd name="connsiteY9" fmla="*/ 735923 h 1144563"/>
                <a:gd name="connsiteX10" fmla="*/ 97075 w 991092"/>
                <a:gd name="connsiteY10" fmla="*/ 776602 h 1144563"/>
                <a:gd name="connsiteX11" fmla="*/ 143302 w 991092"/>
                <a:gd name="connsiteY11" fmla="*/ 1102035 h 1144563"/>
                <a:gd name="connsiteX12" fmla="*/ 145151 w 991092"/>
                <a:gd name="connsiteY12" fmla="*/ 1144563 h 1144563"/>
                <a:gd name="connsiteX13" fmla="*/ 191377 w 991092"/>
                <a:gd name="connsiteY13" fmla="*/ 1141790 h 1144563"/>
                <a:gd name="connsiteX14" fmla="*/ 373509 w 991092"/>
                <a:gd name="connsiteY14" fmla="*/ 1131620 h 1144563"/>
                <a:gd name="connsiteX15" fmla="*/ 828376 w 991092"/>
                <a:gd name="connsiteY15" fmla="*/ 1093715 h 1144563"/>
                <a:gd name="connsiteX16" fmla="*/ 873678 w 991092"/>
                <a:gd name="connsiteY16" fmla="*/ 1089092 h 1144563"/>
                <a:gd name="connsiteX17" fmla="*/ 873678 w 991092"/>
                <a:gd name="connsiteY17" fmla="*/ 1084469 h 1144563"/>
                <a:gd name="connsiteX18" fmla="*/ 860734 w 991092"/>
                <a:gd name="connsiteY18" fmla="*/ 1013281 h 1144563"/>
                <a:gd name="connsiteX19" fmla="*/ 804338 w 991092"/>
                <a:gd name="connsiteY19" fmla="*/ 984620 h 1144563"/>
                <a:gd name="connsiteX20" fmla="*/ 759961 w 991092"/>
                <a:gd name="connsiteY20" fmla="*/ 938394 h 1144563"/>
                <a:gd name="connsiteX21" fmla="*/ 689697 w 991092"/>
                <a:gd name="connsiteY21" fmla="*/ 895866 h 1144563"/>
                <a:gd name="connsiteX22" fmla="*/ 667508 w 991092"/>
                <a:gd name="connsiteY22" fmla="*/ 894017 h 1144563"/>
                <a:gd name="connsiteX23" fmla="*/ 633301 w 991092"/>
                <a:gd name="connsiteY23" fmla="*/ 868130 h 1144563"/>
                <a:gd name="connsiteX24" fmla="*/ 642546 w 991092"/>
                <a:gd name="connsiteY24" fmla="*/ 740546 h 1144563"/>
                <a:gd name="connsiteX25" fmla="*/ 610188 w 991092"/>
                <a:gd name="connsiteY25" fmla="*/ 710961 h 1144563"/>
                <a:gd name="connsiteX26" fmla="*/ 621282 w 991092"/>
                <a:gd name="connsiteY26" fmla="*/ 659187 h 1144563"/>
                <a:gd name="connsiteX27" fmla="*/ 680452 w 991092"/>
                <a:gd name="connsiteY27" fmla="*/ 605565 h 1144563"/>
                <a:gd name="connsiteX28" fmla="*/ 670282 w 991092"/>
                <a:gd name="connsiteY28" fmla="*/ 494622 h 1144563"/>
                <a:gd name="connsiteX29" fmla="*/ 691546 w 991092"/>
                <a:gd name="connsiteY29" fmla="*/ 470584 h 1144563"/>
                <a:gd name="connsiteX30" fmla="*/ 691546 w 991092"/>
                <a:gd name="connsiteY30" fmla="*/ 470584 h 1144563"/>
                <a:gd name="connsiteX31" fmla="*/ 763659 w 991092"/>
                <a:gd name="connsiteY31" fmla="*/ 394773 h 1144563"/>
                <a:gd name="connsiteX32" fmla="*/ 845941 w 991092"/>
                <a:gd name="connsiteY32" fmla="*/ 289377 h 1144563"/>
                <a:gd name="connsiteX33" fmla="*/ 877376 w 991092"/>
                <a:gd name="connsiteY33" fmla="*/ 267188 h 1144563"/>
                <a:gd name="connsiteX34" fmla="*/ 932847 w 991092"/>
                <a:gd name="connsiteY34" fmla="*/ 240377 h 1144563"/>
                <a:gd name="connsiteX35" fmla="*/ 991092 w 991092"/>
                <a:gd name="connsiteY35" fmla="*/ 196924 h 1144563"/>
                <a:gd name="connsiteX36" fmla="*/ 952262 w 991092"/>
                <a:gd name="connsiteY36" fmla="*/ 204320 h 1144563"/>
                <a:gd name="connsiteX37" fmla="*/ 929149 w 991092"/>
                <a:gd name="connsiteY37" fmla="*/ 186754 h 1144563"/>
                <a:gd name="connsiteX38" fmla="*/ 840395 w 991092"/>
                <a:gd name="connsiteY38" fmla="*/ 198773 h 1144563"/>
                <a:gd name="connsiteX39" fmla="*/ 826527 w 991092"/>
                <a:gd name="connsiteY39" fmla="*/ 182132 h 1144563"/>
                <a:gd name="connsiteX40" fmla="*/ 747017 w 991092"/>
                <a:gd name="connsiteY40" fmla="*/ 214490 h 1144563"/>
                <a:gd name="connsiteX41" fmla="*/ 683225 w 991092"/>
                <a:gd name="connsiteY41" fmla="*/ 187679 h 1144563"/>
                <a:gd name="connsiteX42" fmla="*/ 665659 w 991092"/>
                <a:gd name="connsiteY42" fmla="*/ 166415 h 1144563"/>
                <a:gd name="connsiteX43" fmla="*/ 614810 w 991092"/>
                <a:gd name="connsiteY43" fmla="*/ 170113 h 1144563"/>
                <a:gd name="connsiteX44" fmla="*/ 580603 w 991092"/>
                <a:gd name="connsiteY44" fmla="*/ 152547 h 1144563"/>
                <a:gd name="connsiteX45" fmla="*/ 591697 w 991092"/>
                <a:gd name="connsiteY45" fmla="*/ 139603 h 1144563"/>
                <a:gd name="connsiteX46" fmla="*/ 548244 w 991092"/>
                <a:gd name="connsiteY46" fmla="*/ 125736 h 1144563"/>
                <a:gd name="connsiteX47" fmla="*/ 509414 w 991092"/>
                <a:gd name="connsiteY47" fmla="*/ 125736 h 1144563"/>
                <a:gd name="connsiteX48" fmla="*/ 447471 w 991092"/>
                <a:gd name="connsiteY48" fmla="*/ 152547 h 1144563"/>
                <a:gd name="connsiteX49" fmla="*/ 435452 w 991092"/>
                <a:gd name="connsiteY49" fmla="*/ 134056 h 1144563"/>
                <a:gd name="connsiteX50" fmla="*/ 337452 w 991092"/>
                <a:gd name="connsiteY50" fmla="*/ 120188 h 1144563"/>
                <a:gd name="connsiteX51" fmla="*/ 304169 w 991092"/>
                <a:gd name="connsiteY51" fmla="*/ 36981 h 1144563"/>
                <a:gd name="connsiteX52" fmla="*/ 300471 w 991092"/>
                <a:gd name="connsiteY52" fmla="*/ 12019 h 1144563"/>
                <a:gd name="connsiteX53" fmla="*/ 257943 w 991092"/>
                <a:gd name="connsiteY53" fmla="*/ 0 h 1144563"/>
                <a:gd name="connsiteX54" fmla="*/ 261641 w 991092"/>
                <a:gd name="connsiteY54" fmla="*/ 71189 h 1144563"/>
                <a:gd name="connsiteX55" fmla="*/ 148849 w 991092"/>
                <a:gd name="connsiteY55" fmla="*/ 79509 h 1144563"/>
                <a:gd name="connsiteX56" fmla="*/ 9245 w 991092"/>
                <a:gd name="connsiteY56" fmla="*/ 85056 h 1144563"/>
                <a:gd name="connsiteX57" fmla="*/ 0 w 991092"/>
                <a:gd name="connsiteY57" fmla="*/ 85981 h 114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991092" h="1144563">
                  <a:moveTo>
                    <a:pt x="1" y="85981"/>
                  </a:moveTo>
                  <a:lnTo>
                    <a:pt x="18491" y="151622"/>
                  </a:lnTo>
                  <a:lnTo>
                    <a:pt x="57321" y="388301"/>
                  </a:lnTo>
                  <a:lnTo>
                    <a:pt x="75812" y="482603"/>
                  </a:lnTo>
                  <a:lnTo>
                    <a:pt x="81359" y="565810"/>
                  </a:lnTo>
                  <a:lnTo>
                    <a:pt x="102623" y="615735"/>
                  </a:lnTo>
                  <a:lnTo>
                    <a:pt x="107246" y="658263"/>
                  </a:lnTo>
                  <a:lnTo>
                    <a:pt x="110944" y="672131"/>
                  </a:lnTo>
                  <a:lnTo>
                    <a:pt x="110019" y="674904"/>
                  </a:lnTo>
                  <a:lnTo>
                    <a:pt x="73038" y="735923"/>
                  </a:lnTo>
                  <a:lnTo>
                    <a:pt x="97075" y="776602"/>
                  </a:lnTo>
                  <a:lnTo>
                    <a:pt x="143302" y="1102035"/>
                  </a:lnTo>
                  <a:lnTo>
                    <a:pt x="145151" y="1144563"/>
                  </a:lnTo>
                  <a:lnTo>
                    <a:pt x="191377" y="1141790"/>
                  </a:lnTo>
                  <a:lnTo>
                    <a:pt x="373509" y="1131620"/>
                  </a:lnTo>
                  <a:lnTo>
                    <a:pt x="828376" y="1093715"/>
                  </a:lnTo>
                  <a:lnTo>
                    <a:pt x="873678" y="1089092"/>
                  </a:lnTo>
                  <a:lnTo>
                    <a:pt x="873678" y="1084469"/>
                  </a:lnTo>
                  <a:lnTo>
                    <a:pt x="860734" y="1013281"/>
                  </a:lnTo>
                  <a:lnTo>
                    <a:pt x="804338" y="984620"/>
                  </a:lnTo>
                  <a:lnTo>
                    <a:pt x="759961" y="938394"/>
                  </a:lnTo>
                  <a:lnTo>
                    <a:pt x="689697" y="895866"/>
                  </a:lnTo>
                  <a:lnTo>
                    <a:pt x="667508" y="894017"/>
                  </a:lnTo>
                  <a:lnTo>
                    <a:pt x="633301" y="868130"/>
                  </a:lnTo>
                  <a:lnTo>
                    <a:pt x="642546" y="740546"/>
                  </a:lnTo>
                  <a:lnTo>
                    <a:pt x="610188" y="710961"/>
                  </a:lnTo>
                  <a:lnTo>
                    <a:pt x="621282" y="659187"/>
                  </a:lnTo>
                  <a:lnTo>
                    <a:pt x="680452" y="605565"/>
                  </a:lnTo>
                  <a:lnTo>
                    <a:pt x="670282" y="494622"/>
                  </a:lnTo>
                  <a:lnTo>
                    <a:pt x="691546" y="470584"/>
                  </a:lnTo>
                  <a:lnTo>
                    <a:pt x="691546" y="470584"/>
                  </a:lnTo>
                  <a:lnTo>
                    <a:pt x="763659" y="394773"/>
                  </a:lnTo>
                  <a:lnTo>
                    <a:pt x="845941" y="289377"/>
                  </a:lnTo>
                  <a:lnTo>
                    <a:pt x="877376" y="267188"/>
                  </a:lnTo>
                  <a:lnTo>
                    <a:pt x="932847" y="240377"/>
                  </a:lnTo>
                  <a:lnTo>
                    <a:pt x="991092" y="196924"/>
                  </a:lnTo>
                  <a:lnTo>
                    <a:pt x="952262" y="204320"/>
                  </a:lnTo>
                  <a:lnTo>
                    <a:pt x="929149" y="186754"/>
                  </a:lnTo>
                  <a:lnTo>
                    <a:pt x="840395" y="198773"/>
                  </a:lnTo>
                  <a:lnTo>
                    <a:pt x="826527" y="182132"/>
                  </a:lnTo>
                  <a:lnTo>
                    <a:pt x="747017" y="214490"/>
                  </a:lnTo>
                  <a:lnTo>
                    <a:pt x="683225" y="187679"/>
                  </a:lnTo>
                  <a:lnTo>
                    <a:pt x="665659" y="166415"/>
                  </a:lnTo>
                  <a:lnTo>
                    <a:pt x="614810" y="170113"/>
                  </a:lnTo>
                  <a:lnTo>
                    <a:pt x="580603" y="152547"/>
                  </a:lnTo>
                  <a:lnTo>
                    <a:pt x="591697" y="139603"/>
                  </a:lnTo>
                  <a:lnTo>
                    <a:pt x="548244" y="125736"/>
                  </a:lnTo>
                  <a:lnTo>
                    <a:pt x="509414" y="125736"/>
                  </a:lnTo>
                  <a:lnTo>
                    <a:pt x="447471" y="152547"/>
                  </a:lnTo>
                  <a:lnTo>
                    <a:pt x="435452" y="134056"/>
                  </a:lnTo>
                  <a:lnTo>
                    <a:pt x="337452" y="120188"/>
                  </a:lnTo>
                  <a:lnTo>
                    <a:pt x="304169" y="36981"/>
                  </a:lnTo>
                  <a:lnTo>
                    <a:pt x="300471" y="12019"/>
                  </a:lnTo>
                  <a:lnTo>
                    <a:pt x="257943" y="0"/>
                  </a:lnTo>
                  <a:lnTo>
                    <a:pt x="261641" y="71189"/>
                  </a:lnTo>
                  <a:lnTo>
                    <a:pt x="148849" y="79509"/>
                  </a:lnTo>
                  <a:lnTo>
                    <a:pt x="9245" y="85056"/>
                  </a:lnTo>
                  <a:lnTo>
                    <a:pt x="0" y="8598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Freeform: Shape 62">
              <a:extLst>
                <a:ext uri="{FF2B5EF4-FFF2-40B4-BE49-F238E27FC236}">
                  <a16:creationId xmlns:a16="http://schemas.microsoft.com/office/drawing/2014/main" id="{E7AE7617-2BE3-F411-5BA0-312608C95887}"/>
                </a:ext>
              </a:extLst>
            </p:cNvPr>
            <p:cNvSpPr/>
            <p:nvPr/>
          </p:nvSpPr>
          <p:spPr>
            <a:xfrm>
              <a:off x="4055433" y="1958745"/>
              <a:ext cx="1319533" cy="828451"/>
            </a:xfrm>
            <a:custGeom>
              <a:avLst/>
              <a:gdLst>
                <a:gd name="connsiteX0" fmla="*/ 1530091 w 1547658"/>
                <a:gd name="connsiteY0" fmla="*/ 191377 h 971676"/>
                <a:gd name="connsiteX1" fmla="*/ 1224073 w 1547658"/>
                <a:gd name="connsiteY1" fmla="*/ 171037 h 971676"/>
                <a:gd name="connsiteX2" fmla="*/ 1001262 w 1547658"/>
                <a:gd name="connsiteY2" fmla="*/ 149773 h 971676"/>
                <a:gd name="connsiteX3" fmla="*/ 779376 w 1547658"/>
                <a:gd name="connsiteY3" fmla="*/ 123887 h 971676"/>
                <a:gd name="connsiteX4" fmla="*/ 641621 w 1547658"/>
                <a:gd name="connsiteY4" fmla="*/ 105396 h 971676"/>
                <a:gd name="connsiteX5" fmla="*/ 421584 w 1547658"/>
                <a:gd name="connsiteY5" fmla="*/ 71189 h 971676"/>
                <a:gd name="connsiteX6" fmla="*/ 311565 w 1547658"/>
                <a:gd name="connsiteY6" fmla="*/ 52698 h 971676"/>
                <a:gd name="connsiteX7" fmla="*/ 65641 w 1547658"/>
                <a:gd name="connsiteY7" fmla="*/ 5547 h 971676"/>
                <a:gd name="connsiteX8" fmla="*/ 39755 w 1547658"/>
                <a:gd name="connsiteY8" fmla="*/ 0 h 971676"/>
                <a:gd name="connsiteX9" fmla="*/ 0 w 1547658"/>
                <a:gd name="connsiteY9" fmla="*/ 188603 h 971676"/>
                <a:gd name="connsiteX10" fmla="*/ 17566 w 1547658"/>
                <a:gd name="connsiteY10" fmla="*/ 222811 h 971676"/>
                <a:gd name="connsiteX11" fmla="*/ 31434 w 1547658"/>
                <a:gd name="connsiteY11" fmla="*/ 275509 h 971676"/>
                <a:gd name="connsiteX12" fmla="*/ 23113 w 1547658"/>
                <a:gd name="connsiteY12" fmla="*/ 282905 h 971676"/>
                <a:gd name="connsiteX13" fmla="*/ 40679 w 1547658"/>
                <a:gd name="connsiteY13" fmla="*/ 330980 h 971676"/>
                <a:gd name="connsiteX14" fmla="*/ 64717 w 1547658"/>
                <a:gd name="connsiteY14" fmla="*/ 351320 h 971676"/>
                <a:gd name="connsiteX15" fmla="*/ 133132 w 1547658"/>
                <a:gd name="connsiteY15" fmla="*/ 465961 h 971676"/>
                <a:gd name="connsiteX16" fmla="*/ 139603 w 1547658"/>
                <a:gd name="connsiteY16" fmla="*/ 485376 h 971676"/>
                <a:gd name="connsiteX17" fmla="*/ 167339 w 1547658"/>
                <a:gd name="connsiteY17" fmla="*/ 483527 h 971676"/>
                <a:gd name="connsiteX18" fmla="*/ 134981 w 1547658"/>
                <a:gd name="connsiteY18" fmla="*/ 635150 h 971676"/>
                <a:gd name="connsiteX19" fmla="*/ 122037 w 1547658"/>
                <a:gd name="connsiteY19" fmla="*/ 638848 h 971676"/>
                <a:gd name="connsiteX20" fmla="*/ 104472 w 1547658"/>
                <a:gd name="connsiteY20" fmla="*/ 689697 h 971676"/>
                <a:gd name="connsiteX21" fmla="*/ 196000 w 1547658"/>
                <a:gd name="connsiteY21" fmla="*/ 696168 h 971676"/>
                <a:gd name="connsiteX22" fmla="*/ 203396 w 1547658"/>
                <a:gd name="connsiteY22" fmla="*/ 738697 h 971676"/>
                <a:gd name="connsiteX23" fmla="*/ 255169 w 1547658"/>
                <a:gd name="connsiteY23" fmla="*/ 865357 h 971676"/>
                <a:gd name="connsiteX24" fmla="*/ 264414 w 1547658"/>
                <a:gd name="connsiteY24" fmla="*/ 872753 h 971676"/>
                <a:gd name="connsiteX25" fmla="*/ 300471 w 1547658"/>
                <a:gd name="connsiteY25" fmla="*/ 946715 h 971676"/>
                <a:gd name="connsiteX26" fmla="*/ 309716 w 1547658"/>
                <a:gd name="connsiteY26" fmla="*/ 939319 h 971676"/>
                <a:gd name="connsiteX27" fmla="*/ 386452 w 1547658"/>
                <a:gd name="connsiteY27" fmla="*/ 938394 h 971676"/>
                <a:gd name="connsiteX28" fmla="*/ 483527 w 1547658"/>
                <a:gd name="connsiteY28" fmla="*/ 948564 h 971676"/>
                <a:gd name="connsiteX29" fmla="*/ 507565 w 1547658"/>
                <a:gd name="connsiteY29" fmla="*/ 917130 h 971676"/>
                <a:gd name="connsiteX30" fmla="*/ 536225 w 1547658"/>
                <a:gd name="connsiteY30" fmla="*/ 968903 h 971676"/>
                <a:gd name="connsiteX31" fmla="*/ 541772 w 1547658"/>
                <a:gd name="connsiteY31" fmla="*/ 971677 h 971676"/>
                <a:gd name="connsiteX32" fmla="*/ 542697 w 1547658"/>
                <a:gd name="connsiteY32" fmla="*/ 966130 h 971676"/>
                <a:gd name="connsiteX33" fmla="*/ 555641 w 1547658"/>
                <a:gd name="connsiteY33" fmla="*/ 875526 h 971676"/>
                <a:gd name="connsiteX34" fmla="*/ 871829 w 1547658"/>
                <a:gd name="connsiteY34" fmla="*/ 914356 h 971676"/>
                <a:gd name="connsiteX35" fmla="*/ 1124224 w 1547658"/>
                <a:gd name="connsiteY35" fmla="*/ 938394 h 971676"/>
                <a:gd name="connsiteX36" fmla="*/ 1257356 w 1547658"/>
                <a:gd name="connsiteY36" fmla="*/ 949488 h 971676"/>
                <a:gd name="connsiteX37" fmla="*/ 1494959 w 1547658"/>
                <a:gd name="connsiteY37" fmla="*/ 963356 h 971676"/>
                <a:gd name="connsiteX38" fmla="*/ 1506978 w 1547658"/>
                <a:gd name="connsiteY38" fmla="*/ 964281 h 971676"/>
                <a:gd name="connsiteX39" fmla="*/ 1509752 w 1547658"/>
                <a:gd name="connsiteY39" fmla="*/ 964281 h 971676"/>
                <a:gd name="connsiteX40" fmla="*/ 1510676 w 1547658"/>
                <a:gd name="connsiteY40" fmla="*/ 951338 h 971676"/>
                <a:gd name="connsiteX41" fmla="*/ 1513450 w 1547658"/>
                <a:gd name="connsiteY41" fmla="*/ 887545 h 971676"/>
                <a:gd name="connsiteX42" fmla="*/ 1517148 w 1547658"/>
                <a:gd name="connsiteY42" fmla="*/ 803413 h 971676"/>
                <a:gd name="connsiteX43" fmla="*/ 1518073 w 1547658"/>
                <a:gd name="connsiteY43" fmla="*/ 782149 h 971676"/>
                <a:gd name="connsiteX44" fmla="*/ 1519922 w 1547658"/>
                <a:gd name="connsiteY44" fmla="*/ 745168 h 971676"/>
                <a:gd name="connsiteX45" fmla="*/ 1534715 w 1547658"/>
                <a:gd name="connsiteY45" fmla="*/ 454867 h 971676"/>
                <a:gd name="connsiteX46" fmla="*/ 1546734 w 1547658"/>
                <a:gd name="connsiteY46" fmla="*/ 229283 h 971676"/>
                <a:gd name="connsiteX47" fmla="*/ 1547659 w 1547658"/>
                <a:gd name="connsiteY47" fmla="*/ 192302 h 971676"/>
                <a:gd name="connsiteX48" fmla="*/ 1530092 w 1547658"/>
                <a:gd name="connsiteY48" fmla="*/ 191377 h 97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47658" h="971676">
                  <a:moveTo>
                    <a:pt x="1530091" y="191377"/>
                  </a:moveTo>
                  <a:lnTo>
                    <a:pt x="1224073" y="171037"/>
                  </a:lnTo>
                  <a:lnTo>
                    <a:pt x="1001262" y="149773"/>
                  </a:lnTo>
                  <a:lnTo>
                    <a:pt x="779376" y="123887"/>
                  </a:lnTo>
                  <a:lnTo>
                    <a:pt x="641621" y="105396"/>
                  </a:lnTo>
                  <a:lnTo>
                    <a:pt x="421584" y="71189"/>
                  </a:lnTo>
                  <a:lnTo>
                    <a:pt x="311565" y="52698"/>
                  </a:lnTo>
                  <a:lnTo>
                    <a:pt x="65641" y="5547"/>
                  </a:lnTo>
                  <a:lnTo>
                    <a:pt x="39755" y="0"/>
                  </a:lnTo>
                  <a:lnTo>
                    <a:pt x="0" y="188603"/>
                  </a:lnTo>
                  <a:lnTo>
                    <a:pt x="17566" y="222811"/>
                  </a:lnTo>
                  <a:lnTo>
                    <a:pt x="31434" y="275509"/>
                  </a:lnTo>
                  <a:lnTo>
                    <a:pt x="23113" y="282905"/>
                  </a:lnTo>
                  <a:lnTo>
                    <a:pt x="40679" y="330980"/>
                  </a:lnTo>
                  <a:lnTo>
                    <a:pt x="64717" y="351320"/>
                  </a:lnTo>
                  <a:lnTo>
                    <a:pt x="133132" y="465961"/>
                  </a:lnTo>
                  <a:lnTo>
                    <a:pt x="139603" y="485376"/>
                  </a:lnTo>
                  <a:lnTo>
                    <a:pt x="167339" y="483527"/>
                  </a:lnTo>
                  <a:lnTo>
                    <a:pt x="134981" y="635150"/>
                  </a:lnTo>
                  <a:lnTo>
                    <a:pt x="122037" y="638848"/>
                  </a:lnTo>
                  <a:lnTo>
                    <a:pt x="104472" y="689697"/>
                  </a:lnTo>
                  <a:lnTo>
                    <a:pt x="196000" y="696168"/>
                  </a:lnTo>
                  <a:lnTo>
                    <a:pt x="203396" y="738697"/>
                  </a:lnTo>
                  <a:lnTo>
                    <a:pt x="255169" y="865357"/>
                  </a:lnTo>
                  <a:lnTo>
                    <a:pt x="264414" y="872753"/>
                  </a:lnTo>
                  <a:lnTo>
                    <a:pt x="300471" y="946715"/>
                  </a:lnTo>
                  <a:lnTo>
                    <a:pt x="309716" y="939319"/>
                  </a:lnTo>
                  <a:lnTo>
                    <a:pt x="386452" y="938394"/>
                  </a:lnTo>
                  <a:lnTo>
                    <a:pt x="483527" y="948564"/>
                  </a:lnTo>
                  <a:lnTo>
                    <a:pt x="507565" y="917130"/>
                  </a:lnTo>
                  <a:lnTo>
                    <a:pt x="536225" y="968903"/>
                  </a:lnTo>
                  <a:lnTo>
                    <a:pt x="541772" y="971677"/>
                  </a:lnTo>
                  <a:lnTo>
                    <a:pt x="542697" y="966130"/>
                  </a:lnTo>
                  <a:lnTo>
                    <a:pt x="555641" y="875526"/>
                  </a:lnTo>
                  <a:lnTo>
                    <a:pt x="871829" y="914356"/>
                  </a:lnTo>
                  <a:lnTo>
                    <a:pt x="1124224" y="938394"/>
                  </a:lnTo>
                  <a:lnTo>
                    <a:pt x="1257356" y="949488"/>
                  </a:lnTo>
                  <a:lnTo>
                    <a:pt x="1494959" y="963356"/>
                  </a:lnTo>
                  <a:lnTo>
                    <a:pt x="1506978" y="964281"/>
                  </a:lnTo>
                  <a:lnTo>
                    <a:pt x="1509752" y="964281"/>
                  </a:lnTo>
                  <a:lnTo>
                    <a:pt x="1510676" y="951338"/>
                  </a:lnTo>
                  <a:lnTo>
                    <a:pt x="1513450" y="887545"/>
                  </a:lnTo>
                  <a:lnTo>
                    <a:pt x="1517148" y="803413"/>
                  </a:lnTo>
                  <a:lnTo>
                    <a:pt x="1518073" y="782149"/>
                  </a:lnTo>
                  <a:lnTo>
                    <a:pt x="1519922" y="745168"/>
                  </a:lnTo>
                  <a:lnTo>
                    <a:pt x="1534715" y="454867"/>
                  </a:lnTo>
                  <a:lnTo>
                    <a:pt x="1546734" y="229283"/>
                  </a:lnTo>
                  <a:lnTo>
                    <a:pt x="1547659" y="192302"/>
                  </a:lnTo>
                  <a:lnTo>
                    <a:pt x="1530092" y="191377"/>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7" name="Freeform: Shape 63">
              <a:extLst>
                <a:ext uri="{FF2B5EF4-FFF2-40B4-BE49-F238E27FC236}">
                  <a16:creationId xmlns:a16="http://schemas.microsoft.com/office/drawing/2014/main" id="{915674C2-8815-E112-400C-3E6467CC300A}"/>
                </a:ext>
              </a:extLst>
            </p:cNvPr>
            <p:cNvSpPr/>
            <p:nvPr/>
          </p:nvSpPr>
          <p:spPr>
            <a:xfrm>
              <a:off x="5349741" y="2122701"/>
              <a:ext cx="859193" cy="513940"/>
            </a:xfrm>
            <a:custGeom>
              <a:avLst/>
              <a:gdLst>
                <a:gd name="connsiteX0" fmla="*/ 877376 w 1007733"/>
                <a:gd name="connsiteY0" fmla="*/ 7396 h 602791"/>
                <a:gd name="connsiteX1" fmla="*/ 598169 w 1007733"/>
                <a:gd name="connsiteY1" fmla="*/ 12943 h 602791"/>
                <a:gd name="connsiteX2" fmla="*/ 403094 w 1007733"/>
                <a:gd name="connsiteY2" fmla="*/ 12019 h 602791"/>
                <a:gd name="connsiteX3" fmla="*/ 235755 w 1007733"/>
                <a:gd name="connsiteY3" fmla="*/ 8321 h 602791"/>
                <a:gd name="connsiteX4" fmla="*/ 39755 w 1007733"/>
                <a:gd name="connsiteY4" fmla="*/ 925 h 602791"/>
                <a:gd name="connsiteX5" fmla="*/ 29585 w 1007733"/>
                <a:gd name="connsiteY5" fmla="*/ 0 h 602791"/>
                <a:gd name="connsiteX6" fmla="*/ 28660 w 1007733"/>
                <a:gd name="connsiteY6" fmla="*/ 36981 h 602791"/>
                <a:gd name="connsiteX7" fmla="*/ 16641 w 1007733"/>
                <a:gd name="connsiteY7" fmla="*/ 262566 h 602791"/>
                <a:gd name="connsiteX8" fmla="*/ 1849 w 1007733"/>
                <a:gd name="connsiteY8" fmla="*/ 552867 h 602791"/>
                <a:gd name="connsiteX9" fmla="*/ 0 w 1007733"/>
                <a:gd name="connsiteY9" fmla="*/ 589848 h 602791"/>
                <a:gd name="connsiteX10" fmla="*/ 36057 w 1007733"/>
                <a:gd name="connsiteY10" fmla="*/ 591697 h 602791"/>
                <a:gd name="connsiteX11" fmla="*/ 443773 w 1007733"/>
                <a:gd name="connsiteY11" fmla="*/ 602791 h 602791"/>
                <a:gd name="connsiteX12" fmla="*/ 820055 w 1007733"/>
                <a:gd name="connsiteY12" fmla="*/ 600018 h 602791"/>
                <a:gd name="connsiteX13" fmla="*/ 976300 w 1007733"/>
                <a:gd name="connsiteY13" fmla="*/ 595395 h 602791"/>
                <a:gd name="connsiteX14" fmla="*/ 1007734 w 1007733"/>
                <a:gd name="connsiteY14" fmla="*/ 593546 h 602791"/>
                <a:gd name="connsiteX15" fmla="*/ 1004036 w 1007733"/>
                <a:gd name="connsiteY15" fmla="*/ 579678 h 602791"/>
                <a:gd name="connsiteX16" fmla="*/ 999413 w 1007733"/>
                <a:gd name="connsiteY16" fmla="*/ 537150 h 602791"/>
                <a:gd name="connsiteX17" fmla="*/ 978149 w 1007733"/>
                <a:gd name="connsiteY17" fmla="*/ 487225 h 602791"/>
                <a:gd name="connsiteX18" fmla="*/ 972601 w 1007733"/>
                <a:gd name="connsiteY18" fmla="*/ 404018 h 602791"/>
                <a:gd name="connsiteX19" fmla="*/ 954111 w 1007733"/>
                <a:gd name="connsiteY19" fmla="*/ 309716 h 602791"/>
                <a:gd name="connsiteX20" fmla="*/ 915281 w 1007733"/>
                <a:gd name="connsiteY20" fmla="*/ 73038 h 602791"/>
                <a:gd name="connsiteX21" fmla="*/ 896790 w 1007733"/>
                <a:gd name="connsiteY21" fmla="*/ 7396 h 602791"/>
                <a:gd name="connsiteX22" fmla="*/ 877375 w 1007733"/>
                <a:gd name="connsiteY22" fmla="*/ 7396 h 6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7733" h="602791">
                  <a:moveTo>
                    <a:pt x="877376" y="7396"/>
                  </a:moveTo>
                  <a:lnTo>
                    <a:pt x="598169" y="12943"/>
                  </a:lnTo>
                  <a:lnTo>
                    <a:pt x="403094" y="12019"/>
                  </a:lnTo>
                  <a:lnTo>
                    <a:pt x="235755" y="8321"/>
                  </a:lnTo>
                  <a:lnTo>
                    <a:pt x="39755" y="925"/>
                  </a:lnTo>
                  <a:lnTo>
                    <a:pt x="29585" y="0"/>
                  </a:lnTo>
                  <a:lnTo>
                    <a:pt x="28660" y="36981"/>
                  </a:lnTo>
                  <a:lnTo>
                    <a:pt x="16641" y="262566"/>
                  </a:lnTo>
                  <a:lnTo>
                    <a:pt x="1849" y="552867"/>
                  </a:lnTo>
                  <a:lnTo>
                    <a:pt x="0" y="589848"/>
                  </a:lnTo>
                  <a:lnTo>
                    <a:pt x="36057" y="591697"/>
                  </a:lnTo>
                  <a:lnTo>
                    <a:pt x="443773" y="602791"/>
                  </a:lnTo>
                  <a:lnTo>
                    <a:pt x="820055" y="600018"/>
                  </a:lnTo>
                  <a:lnTo>
                    <a:pt x="976300" y="595395"/>
                  </a:lnTo>
                  <a:lnTo>
                    <a:pt x="1007734" y="593546"/>
                  </a:lnTo>
                  <a:lnTo>
                    <a:pt x="1004036" y="579678"/>
                  </a:lnTo>
                  <a:lnTo>
                    <a:pt x="999413" y="537150"/>
                  </a:lnTo>
                  <a:lnTo>
                    <a:pt x="978149" y="487225"/>
                  </a:lnTo>
                  <a:lnTo>
                    <a:pt x="972601" y="404018"/>
                  </a:lnTo>
                  <a:lnTo>
                    <a:pt x="954111" y="309716"/>
                  </a:lnTo>
                  <a:lnTo>
                    <a:pt x="915281" y="73038"/>
                  </a:lnTo>
                  <a:lnTo>
                    <a:pt x="896790" y="7396"/>
                  </a:lnTo>
                  <a:lnTo>
                    <a:pt x="877375" y="7396"/>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9" name="Freeform: Shape 65">
              <a:extLst>
                <a:ext uri="{FF2B5EF4-FFF2-40B4-BE49-F238E27FC236}">
                  <a16:creationId xmlns:a16="http://schemas.microsoft.com/office/drawing/2014/main" id="{5BF216B7-4BE1-0E54-C494-9184EDE9F630}"/>
                </a:ext>
              </a:extLst>
            </p:cNvPr>
            <p:cNvSpPr/>
            <p:nvPr/>
          </p:nvSpPr>
          <p:spPr>
            <a:xfrm>
              <a:off x="3744075" y="1936674"/>
              <a:ext cx="773274" cy="1260413"/>
            </a:xfrm>
            <a:custGeom>
              <a:avLst/>
              <a:gdLst>
                <a:gd name="connsiteX0" fmla="*/ 404018 w 906960"/>
                <a:gd name="connsiteY0" fmla="*/ 25887 h 1478317"/>
                <a:gd name="connsiteX1" fmla="*/ 321734 w 906960"/>
                <a:gd name="connsiteY1" fmla="*/ 9245 h 1478317"/>
                <a:gd name="connsiteX2" fmla="*/ 294923 w 906960"/>
                <a:gd name="connsiteY2" fmla="*/ 2774 h 1478317"/>
                <a:gd name="connsiteX3" fmla="*/ 282905 w 906960"/>
                <a:gd name="connsiteY3" fmla="*/ 0 h 1478317"/>
                <a:gd name="connsiteX4" fmla="*/ 175659 w 906960"/>
                <a:gd name="connsiteY4" fmla="*/ 482603 h 1478317"/>
                <a:gd name="connsiteX5" fmla="*/ 180282 w 906960"/>
                <a:gd name="connsiteY5" fmla="*/ 522357 h 1478317"/>
                <a:gd name="connsiteX6" fmla="*/ 176584 w 906960"/>
                <a:gd name="connsiteY6" fmla="*/ 563961 h 1478317"/>
                <a:gd name="connsiteX7" fmla="*/ 178433 w 906960"/>
                <a:gd name="connsiteY7" fmla="*/ 573206 h 1478317"/>
                <a:gd name="connsiteX8" fmla="*/ 178433 w 906960"/>
                <a:gd name="connsiteY8" fmla="*/ 574131 h 1478317"/>
                <a:gd name="connsiteX9" fmla="*/ 179358 w 906960"/>
                <a:gd name="connsiteY9" fmla="*/ 591697 h 1478317"/>
                <a:gd name="connsiteX10" fmla="*/ 210792 w 906960"/>
                <a:gd name="connsiteY10" fmla="*/ 625905 h 1478317"/>
                <a:gd name="connsiteX11" fmla="*/ 165490 w 906960"/>
                <a:gd name="connsiteY11" fmla="*/ 739621 h 1478317"/>
                <a:gd name="connsiteX12" fmla="*/ 69339 w 906960"/>
                <a:gd name="connsiteY12" fmla="*/ 865357 h 1478317"/>
                <a:gd name="connsiteX13" fmla="*/ 66566 w 906960"/>
                <a:gd name="connsiteY13" fmla="*/ 888470 h 1478317"/>
                <a:gd name="connsiteX14" fmla="*/ 91528 w 906960"/>
                <a:gd name="connsiteY14" fmla="*/ 947640 h 1478317"/>
                <a:gd name="connsiteX15" fmla="*/ 3698 w 906960"/>
                <a:gd name="connsiteY15" fmla="*/ 1311903 h 1478317"/>
                <a:gd name="connsiteX16" fmla="*/ 0 w 906960"/>
                <a:gd name="connsiteY16" fmla="*/ 1331318 h 1478317"/>
                <a:gd name="connsiteX17" fmla="*/ 25887 w 906960"/>
                <a:gd name="connsiteY17" fmla="*/ 1336865 h 1478317"/>
                <a:gd name="connsiteX18" fmla="*/ 287528 w 906960"/>
                <a:gd name="connsiteY18" fmla="*/ 1388639 h 1478317"/>
                <a:gd name="connsiteX19" fmla="*/ 391999 w 906960"/>
                <a:gd name="connsiteY19" fmla="*/ 1408054 h 1478317"/>
                <a:gd name="connsiteX20" fmla="*/ 418810 w 906960"/>
                <a:gd name="connsiteY20" fmla="*/ 1412676 h 1478317"/>
                <a:gd name="connsiteX21" fmla="*/ 444697 w 906960"/>
                <a:gd name="connsiteY21" fmla="*/ 1417299 h 1478317"/>
                <a:gd name="connsiteX22" fmla="*/ 577829 w 906960"/>
                <a:gd name="connsiteY22" fmla="*/ 1438563 h 1478317"/>
                <a:gd name="connsiteX23" fmla="*/ 816357 w 906960"/>
                <a:gd name="connsiteY23" fmla="*/ 1474620 h 1478317"/>
                <a:gd name="connsiteX24" fmla="*/ 843168 w 906960"/>
                <a:gd name="connsiteY24" fmla="*/ 1478318 h 1478317"/>
                <a:gd name="connsiteX25" fmla="*/ 846866 w 906960"/>
                <a:gd name="connsiteY25" fmla="*/ 1447808 h 1478317"/>
                <a:gd name="connsiteX26" fmla="*/ 855186 w 906960"/>
                <a:gd name="connsiteY26" fmla="*/ 1387714 h 1478317"/>
                <a:gd name="connsiteX27" fmla="*/ 886621 w 906960"/>
                <a:gd name="connsiteY27" fmla="*/ 1147337 h 1478317"/>
                <a:gd name="connsiteX28" fmla="*/ 903262 w 906960"/>
                <a:gd name="connsiteY28" fmla="*/ 1028074 h 1478317"/>
                <a:gd name="connsiteX29" fmla="*/ 906960 w 906960"/>
                <a:gd name="connsiteY29" fmla="*/ 997564 h 1478317"/>
                <a:gd name="connsiteX30" fmla="*/ 901413 w 906960"/>
                <a:gd name="connsiteY30" fmla="*/ 994791 h 1478317"/>
                <a:gd name="connsiteX31" fmla="*/ 872753 w 906960"/>
                <a:gd name="connsiteY31" fmla="*/ 943017 h 1478317"/>
                <a:gd name="connsiteX32" fmla="*/ 848715 w 906960"/>
                <a:gd name="connsiteY32" fmla="*/ 974451 h 1478317"/>
                <a:gd name="connsiteX33" fmla="*/ 751640 w 906960"/>
                <a:gd name="connsiteY33" fmla="*/ 964281 h 1478317"/>
                <a:gd name="connsiteX34" fmla="*/ 674904 w 906960"/>
                <a:gd name="connsiteY34" fmla="*/ 965206 h 1478317"/>
                <a:gd name="connsiteX35" fmla="*/ 665659 w 906960"/>
                <a:gd name="connsiteY35" fmla="*/ 972602 h 1478317"/>
                <a:gd name="connsiteX36" fmla="*/ 629602 w 906960"/>
                <a:gd name="connsiteY36" fmla="*/ 898640 h 1478317"/>
                <a:gd name="connsiteX37" fmla="*/ 620357 w 906960"/>
                <a:gd name="connsiteY37" fmla="*/ 891244 h 1478317"/>
                <a:gd name="connsiteX38" fmla="*/ 568584 w 906960"/>
                <a:gd name="connsiteY38" fmla="*/ 764584 h 1478317"/>
                <a:gd name="connsiteX39" fmla="*/ 561187 w 906960"/>
                <a:gd name="connsiteY39" fmla="*/ 722056 h 1478317"/>
                <a:gd name="connsiteX40" fmla="*/ 469659 w 906960"/>
                <a:gd name="connsiteY40" fmla="*/ 715584 h 1478317"/>
                <a:gd name="connsiteX41" fmla="*/ 487225 w 906960"/>
                <a:gd name="connsiteY41" fmla="*/ 664735 h 1478317"/>
                <a:gd name="connsiteX42" fmla="*/ 500169 w 906960"/>
                <a:gd name="connsiteY42" fmla="*/ 661037 h 1478317"/>
                <a:gd name="connsiteX43" fmla="*/ 532527 w 906960"/>
                <a:gd name="connsiteY43" fmla="*/ 509415 h 1478317"/>
                <a:gd name="connsiteX44" fmla="*/ 504791 w 906960"/>
                <a:gd name="connsiteY44" fmla="*/ 511264 h 1478317"/>
                <a:gd name="connsiteX45" fmla="*/ 498320 w 906960"/>
                <a:gd name="connsiteY45" fmla="*/ 491849 h 1478317"/>
                <a:gd name="connsiteX46" fmla="*/ 429905 w 906960"/>
                <a:gd name="connsiteY46" fmla="*/ 377207 h 1478317"/>
                <a:gd name="connsiteX47" fmla="*/ 405867 w 906960"/>
                <a:gd name="connsiteY47" fmla="*/ 356868 h 1478317"/>
                <a:gd name="connsiteX48" fmla="*/ 388301 w 906960"/>
                <a:gd name="connsiteY48" fmla="*/ 308792 h 1478317"/>
                <a:gd name="connsiteX49" fmla="*/ 396622 w 906960"/>
                <a:gd name="connsiteY49" fmla="*/ 301396 h 1478317"/>
                <a:gd name="connsiteX50" fmla="*/ 382754 w 906960"/>
                <a:gd name="connsiteY50" fmla="*/ 248698 h 1478317"/>
                <a:gd name="connsiteX51" fmla="*/ 365188 w 906960"/>
                <a:gd name="connsiteY51" fmla="*/ 214491 h 1478317"/>
                <a:gd name="connsiteX52" fmla="*/ 404942 w 906960"/>
                <a:gd name="connsiteY52" fmla="*/ 25887 h 1478317"/>
                <a:gd name="connsiteX53" fmla="*/ 404018 w 906960"/>
                <a:gd name="connsiteY53" fmla="*/ 25887 h 14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06960" h="1478317">
                  <a:moveTo>
                    <a:pt x="404018" y="25887"/>
                  </a:moveTo>
                  <a:lnTo>
                    <a:pt x="321734" y="9245"/>
                  </a:lnTo>
                  <a:lnTo>
                    <a:pt x="294923" y="2774"/>
                  </a:lnTo>
                  <a:lnTo>
                    <a:pt x="282905" y="0"/>
                  </a:lnTo>
                  <a:lnTo>
                    <a:pt x="175659" y="482603"/>
                  </a:lnTo>
                  <a:lnTo>
                    <a:pt x="180282" y="522357"/>
                  </a:lnTo>
                  <a:lnTo>
                    <a:pt x="176584" y="563961"/>
                  </a:lnTo>
                  <a:lnTo>
                    <a:pt x="178433" y="573206"/>
                  </a:lnTo>
                  <a:lnTo>
                    <a:pt x="178433" y="574131"/>
                  </a:lnTo>
                  <a:lnTo>
                    <a:pt x="179358" y="591697"/>
                  </a:lnTo>
                  <a:lnTo>
                    <a:pt x="210792" y="625905"/>
                  </a:lnTo>
                  <a:lnTo>
                    <a:pt x="165490" y="739621"/>
                  </a:lnTo>
                  <a:lnTo>
                    <a:pt x="69339" y="865357"/>
                  </a:lnTo>
                  <a:lnTo>
                    <a:pt x="66566" y="888470"/>
                  </a:lnTo>
                  <a:lnTo>
                    <a:pt x="91528" y="947640"/>
                  </a:lnTo>
                  <a:lnTo>
                    <a:pt x="3698" y="1311903"/>
                  </a:lnTo>
                  <a:lnTo>
                    <a:pt x="0" y="1331318"/>
                  </a:lnTo>
                  <a:lnTo>
                    <a:pt x="25887" y="1336865"/>
                  </a:lnTo>
                  <a:lnTo>
                    <a:pt x="287528" y="1388639"/>
                  </a:lnTo>
                  <a:lnTo>
                    <a:pt x="391999" y="1408054"/>
                  </a:lnTo>
                  <a:lnTo>
                    <a:pt x="418810" y="1412676"/>
                  </a:lnTo>
                  <a:lnTo>
                    <a:pt x="444697" y="1417299"/>
                  </a:lnTo>
                  <a:lnTo>
                    <a:pt x="577829" y="1438563"/>
                  </a:lnTo>
                  <a:lnTo>
                    <a:pt x="816357" y="1474620"/>
                  </a:lnTo>
                  <a:lnTo>
                    <a:pt x="843168" y="1478318"/>
                  </a:lnTo>
                  <a:lnTo>
                    <a:pt x="846866" y="1447808"/>
                  </a:lnTo>
                  <a:lnTo>
                    <a:pt x="855186" y="1387714"/>
                  </a:lnTo>
                  <a:lnTo>
                    <a:pt x="886621" y="1147337"/>
                  </a:lnTo>
                  <a:lnTo>
                    <a:pt x="903262" y="1028074"/>
                  </a:lnTo>
                  <a:lnTo>
                    <a:pt x="906960" y="997564"/>
                  </a:lnTo>
                  <a:lnTo>
                    <a:pt x="901413" y="994791"/>
                  </a:lnTo>
                  <a:lnTo>
                    <a:pt x="872753" y="943017"/>
                  </a:lnTo>
                  <a:lnTo>
                    <a:pt x="848715" y="974451"/>
                  </a:lnTo>
                  <a:lnTo>
                    <a:pt x="751640" y="964281"/>
                  </a:lnTo>
                  <a:lnTo>
                    <a:pt x="674904" y="965206"/>
                  </a:lnTo>
                  <a:lnTo>
                    <a:pt x="665659" y="972602"/>
                  </a:lnTo>
                  <a:lnTo>
                    <a:pt x="629602" y="898640"/>
                  </a:lnTo>
                  <a:lnTo>
                    <a:pt x="620357" y="891244"/>
                  </a:lnTo>
                  <a:lnTo>
                    <a:pt x="568584" y="764584"/>
                  </a:lnTo>
                  <a:lnTo>
                    <a:pt x="561187" y="722056"/>
                  </a:lnTo>
                  <a:lnTo>
                    <a:pt x="469659" y="715584"/>
                  </a:lnTo>
                  <a:lnTo>
                    <a:pt x="487225" y="664735"/>
                  </a:lnTo>
                  <a:lnTo>
                    <a:pt x="500169" y="661037"/>
                  </a:lnTo>
                  <a:lnTo>
                    <a:pt x="532527" y="509415"/>
                  </a:lnTo>
                  <a:lnTo>
                    <a:pt x="504791" y="511264"/>
                  </a:lnTo>
                  <a:lnTo>
                    <a:pt x="498320" y="491849"/>
                  </a:lnTo>
                  <a:lnTo>
                    <a:pt x="429905" y="377207"/>
                  </a:lnTo>
                  <a:lnTo>
                    <a:pt x="405867" y="356868"/>
                  </a:lnTo>
                  <a:lnTo>
                    <a:pt x="388301" y="308792"/>
                  </a:lnTo>
                  <a:lnTo>
                    <a:pt x="396622" y="301396"/>
                  </a:lnTo>
                  <a:lnTo>
                    <a:pt x="382754" y="248698"/>
                  </a:lnTo>
                  <a:lnTo>
                    <a:pt x="365188" y="214491"/>
                  </a:lnTo>
                  <a:lnTo>
                    <a:pt x="404942" y="25887"/>
                  </a:lnTo>
                  <a:lnTo>
                    <a:pt x="404018" y="25887"/>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Freeform: Shape 66">
              <a:extLst>
                <a:ext uri="{FF2B5EF4-FFF2-40B4-BE49-F238E27FC236}">
                  <a16:creationId xmlns:a16="http://schemas.microsoft.com/office/drawing/2014/main" id="{3E55837E-BC02-4577-0147-1F3900BFFE06}"/>
                </a:ext>
              </a:extLst>
            </p:cNvPr>
            <p:cNvSpPr/>
            <p:nvPr/>
          </p:nvSpPr>
          <p:spPr>
            <a:xfrm>
              <a:off x="3122932" y="1786118"/>
              <a:ext cx="862346" cy="639271"/>
            </a:xfrm>
            <a:custGeom>
              <a:avLst/>
              <a:gdLst>
                <a:gd name="connsiteX0" fmla="*/ 18490 w 1011431"/>
                <a:gd name="connsiteY0" fmla="*/ 432678 h 749790"/>
                <a:gd name="connsiteX1" fmla="*/ 19415 w 1011431"/>
                <a:gd name="connsiteY1" fmla="*/ 416961 h 749790"/>
                <a:gd name="connsiteX2" fmla="*/ 17566 w 1011431"/>
                <a:gd name="connsiteY2" fmla="*/ 417885 h 749790"/>
                <a:gd name="connsiteX3" fmla="*/ 18491 w 1011431"/>
                <a:gd name="connsiteY3" fmla="*/ 432678 h 749790"/>
                <a:gd name="connsiteX4" fmla="*/ 215415 w 1011431"/>
                <a:gd name="connsiteY4" fmla="*/ 348546 h 749790"/>
                <a:gd name="connsiteX5" fmla="*/ 220962 w 1011431"/>
                <a:gd name="connsiteY5" fmla="*/ 339301 h 749790"/>
                <a:gd name="connsiteX6" fmla="*/ 214490 w 1011431"/>
                <a:gd name="connsiteY6" fmla="*/ 338376 h 749790"/>
                <a:gd name="connsiteX7" fmla="*/ 215415 w 1011431"/>
                <a:gd name="connsiteY7" fmla="*/ 348546 h 749790"/>
                <a:gd name="connsiteX8" fmla="*/ 197849 w 1011431"/>
                <a:gd name="connsiteY8" fmla="*/ 331905 h 749790"/>
                <a:gd name="connsiteX9" fmla="*/ 203396 w 1011431"/>
                <a:gd name="connsiteY9" fmla="*/ 313414 h 749790"/>
                <a:gd name="connsiteX10" fmla="*/ 197849 w 1011431"/>
                <a:gd name="connsiteY10" fmla="*/ 311565 h 749790"/>
                <a:gd name="connsiteX11" fmla="*/ 197849 w 1011431"/>
                <a:gd name="connsiteY11" fmla="*/ 331905 h 749790"/>
                <a:gd name="connsiteX12" fmla="*/ 265339 w 1011431"/>
                <a:gd name="connsiteY12" fmla="*/ 305093 h 749790"/>
                <a:gd name="connsiteX13" fmla="*/ 264414 w 1011431"/>
                <a:gd name="connsiteY13" fmla="*/ 286603 h 749790"/>
                <a:gd name="connsiteX14" fmla="*/ 248697 w 1011431"/>
                <a:gd name="connsiteY14" fmla="*/ 310640 h 749790"/>
                <a:gd name="connsiteX15" fmla="*/ 265339 w 1011431"/>
                <a:gd name="connsiteY15" fmla="*/ 305093 h 749790"/>
                <a:gd name="connsiteX16" fmla="*/ 267188 w 1011431"/>
                <a:gd name="connsiteY16" fmla="*/ 266263 h 749790"/>
                <a:gd name="connsiteX17" fmla="*/ 269962 w 1011431"/>
                <a:gd name="connsiteY17" fmla="*/ 247773 h 749790"/>
                <a:gd name="connsiteX18" fmla="*/ 268113 w 1011431"/>
                <a:gd name="connsiteY18" fmla="*/ 243150 h 749790"/>
                <a:gd name="connsiteX19" fmla="*/ 267188 w 1011431"/>
                <a:gd name="connsiteY19" fmla="*/ 266263 h 749790"/>
                <a:gd name="connsiteX20" fmla="*/ 269962 w 1011431"/>
                <a:gd name="connsiteY20" fmla="*/ 175660 h 749790"/>
                <a:gd name="connsiteX21" fmla="*/ 269037 w 1011431"/>
                <a:gd name="connsiteY21" fmla="*/ 165490 h 749790"/>
                <a:gd name="connsiteX22" fmla="*/ 265339 w 1011431"/>
                <a:gd name="connsiteY22" fmla="*/ 164565 h 749790"/>
                <a:gd name="connsiteX23" fmla="*/ 269961 w 1011431"/>
                <a:gd name="connsiteY23" fmla="*/ 175660 h 749790"/>
                <a:gd name="connsiteX24" fmla="*/ 299547 w 1011431"/>
                <a:gd name="connsiteY24" fmla="*/ 114641 h 749790"/>
                <a:gd name="connsiteX25" fmla="*/ 291226 w 1011431"/>
                <a:gd name="connsiteY25" fmla="*/ 113716 h 749790"/>
                <a:gd name="connsiteX26" fmla="*/ 274584 w 1011431"/>
                <a:gd name="connsiteY26" fmla="*/ 139603 h 749790"/>
                <a:gd name="connsiteX27" fmla="*/ 299547 w 1011431"/>
                <a:gd name="connsiteY27" fmla="*/ 114641 h 749790"/>
                <a:gd name="connsiteX28" fmla="*/ 276433 w 1011431"/>
                <a:gd name="connsiteY28" fmla="*/ 89679 h 749790"/>
                <a:gd name="connsiteX29" fmla="*/ 281056 w 1011431"/>
                <a:gd name="connsiteY29" fmla="*/ 85981 h 749790"/>
                <a:gd name="connsiteX30" fmla="*/ 281981 w 1011431"/>
                <a:gd name="connsiteY30" fmla="*/ 83207 h 749790"/>
                <a:gd name="connsiteX31" fmla="*/ 276434 w 1011431"/>
                <a:gd name="connsiteY31" fmla="*/ 89679 h 749790"/>
                <a:gd name="connsiteX32" fmla="*/ 271811 w 1011431"/>
                <a:gd name="connsiteY32" fmla="*/ 92452 h 749790"/>
                <a:gd name="connsiteX33" fmla="*/ 269037 w 1011431"/>
                <a:gd name="connsiteY33" fmla="*/ 73962 h 749790"/>
                <a:gd name="connsiteX34" fmla="*/ 260716 w 1011431"/>
                <a:gd name="connsiteY34" fmla="*/ 89679 h 749790"/>
                <a:gd name="connsiteX35" fmla="*/ 271811 w 1011431"/>
                <a:gd name="connsiteY35" fmla="*/ 92452 h 749790"/>
                <a:gd name="connsiteX36" fmla="*/ 267188 w 1011431"/>
                <a:gd name="connsiteY36" fmla="*/ 66566 h 749790"/>
                <a:gd name="connsiteX37" fmla="*/ 258867 w 1011431"/>
                <a:gd name="connsiteY37" fmla="*/ 62867 h 749790"/>
                <a:gd name="connsiteX38" fmla="*/ 265339 w 1011431"/>
                <a:gd name="connsiteY38" fmla="*/ 72113 h 749790"/>
                <a:gd name="connsiteX39" fmla="*/ 267188 w 1011431"/>
                <a:gd name="connsiteY39" fmla="*/ 66566 h 749790"/>
                <a:gd name="connsiteX40" fmla="*/ 294924 w 1011431"/>
                <a:gd name="connsiteY40" fmla="*/ 82282 h 749790"/>
                <a:gd name="connsiteX41" fmla="*/ 294924 w 1011431"/>
                <a:gd name="connsiteY41" fmla="*/ 70264 h 749790"/>
                <a:gd name="connsiteX42" fmla="*/ 292150 w 1011431"/>
                <a:gd name="connsiteY42" fmla="*/ 74886 h 749790"/>
                <a:gd name="connsiteX43" fmla="*/ 294924 w 1011431"/>
                <a:gd name="connsiteY43" fmla="*/ 82282 h 749790"/>
                <a:gd name="connsiteX44" fmla="*/ 303245 w 1011431"/>
                <a:gd name="connsiteY44" fmla="*/ 70264 h 749790"/>
                <a:gd name="connsiteX45" fmla="*/ 299547 w 1011431"/>
                <a:gd name="connsiteY45" fmla="*/ 67490 h 749790"/>
                <a:gd name="connsiteX46" fmla="*/ 298622 w 1011431"/>
                <a:gd name="connsiteY46" fmla="*/ 67490 h 749790"/>
                <a:gd name="connsiteX47" fmla="*/ 303244 w 1011431"/>
                <a:gd name="connsiteY47" fmla="*/ 70264 h 749790"/>
                <a:gd name="connsiteX48" fmla="*/ 250546 w 1011431"/>
                <a:gd name="connsiteY48" fmla="*/ 49924 h 749790"/>
                <a:gd name="connsiteX49" fmla="*/ 245924 w 1011431"/>
                <a:gd name="connsiteY49" fmla="*/ 46226 h 749790"/>
                <a:gd name="connsiteX50" fmla="*/ 244075 w 1011431"/>
                <a:gd name="connsiteY50" fmla="*/ 45301 h 749790"/>
                <a:gd name="connsiteX51" fmla="*/ 250546 w 1011431"/>
                <a:gd name="connsiteY51" fmla="*/ 49924 h 749790"/>
                <a:gd name="connsiteX52" fmla="*/ 284754 w 1011431"/>
                <a:gd name="connsiteY52" fmla="*/ 46226 h 749790"/>
                <a:gd name="connsiteX53" fmla="*/ 259792 w 1011431"/>
                <a:gd name="connsiteY53" fmla="*/ 52698 h 749790"/>
                <a:gd name="connsiteX54" fmla="*/ 266264 w 1011431"/>
                <a:gd name="connsiteY54" fmla="*/ 54547 h 749790"/>
                <a:gd name="connsiteX55" fmla="*/ 284754 w 1011431"/>
                <a:gd name="connsiteY55" fmla="*/ 46226 h 749790"/>
                <a:gd name="connsiteX56" fmla="*/ 264415 w 1011431"/>
                <a:gd name="connsiteY56" fmla="*/ 44377 h 749790"/>
                <a:gd name="connsiteX57" fmla="*/ 259792 w 1011431"/>
                <a:gd name="connsiteY57" fmla="*/ 38830 h 749790"/>
                <a:gd name="connsiteX58" fmla="*/ 258867 w 1011431"/>
                <a:gd name="connsiteY58" fmla="*/ 39754 h 749790"/>
                <a:gd name="connsiteX59" fmla="*/ 264414 w 1011431"/>
                <a:gd name="connsiteY59" fmla="*/ 44377 h 749790"/>
                <a:gd name="connsiteX60" fmla="*/ 283830 w 1011431"/>
                <a:gd name="connsiteY60" fmla="*/ 33283 h 749790"/>
                <a:gd name="connsiteX61" fmla="*/ 280131 w 1011431"/>
                <a:gd name="connsiteY61" fmla="*/ 33283 h 749790"/>
                <a:gd name="connsiteX62" fmla="*/ 284754 w 1011431"/>
                <a:gd name="connsiteY62" fmla="*/ 35132 h 749790"/>
                <a:gd name="connsiteX63" fmla="*/ 283829 w 1011431"/>
                <a:gd name="connsiteY63" fmla="*/ 33283 h 749790"/>
                <a:gd name="connsiteX64" fmla="*/ 102622 w 1011431"/>
                <a:gd name="connsiteY64" fmla="*/ 507565 h 749790"/>
                <a:gd name="connsiteX65" fmla="*/ 135905 w 1011431"/>
                <a:gd name="connsiteY65" fmla="*/ 543621 h 749790"/>
                <a:gd name="connsiteX66" fmla="*/ 130358 w 1011431"/>
                <a:gd name="connsiteY66" fmla="*/ 612961 h 749790"/>
                <a:gd name="connsiteX67" fmla="*/ 136830 w 1011431"/>
                <a:gd name="connsiteY67" fmla="*/ 630527 h 749790"/>
                <a:gd name="connsiteX68" fmla="*/ 186754 w 1011431"/>
                <a:gd name="connsiteY68" fmla="*/ 657338 h 749790"/>
                <a:gd name="connsiteX69" fmla="*/ 327282 w 1011431"/>
                <a:gd name="connsiteY69" fmla="*/ 670281 h 749790"/>
                <a:gd name="connsiteX70" fmla="*/ 332829 w 1011431"/>
                <a:gd name="connsiteY70" fmla="*/ 686923 h 749790"/>
                <a:gd name="connsiteX71" fmla="*/ 399395 w 1011431"/>
                <a:gd name="connsiteY71" fmla="*/ 687848 h 749790"/>
                <a:gd name="connsiteX72" fmla="*/ 462263 w 1011431"/>
                <a:gd name="connsiteY72" fmla="*/ 696168 h 749790"/>
                <a:gd name="connsiteX73" fmla="*/ 564885 w 1011431"/>
                <a:gd name="connsiteY73" fmla="*/ 685074 h 749790"/>
                <a:gd name="connsiteX74" fmla="*/ 615735 w 1011431"/>
                <a:gd name="connsiteY74" fmla="*/ 693395 h 749790"/>
                <a:gd name="connsiteX75" fmla="*/ 629602 w 1011431"/>
                <a:gd name="connsiteY75" fmla="*/ 686923 h 749790"/>
                <a:gd name="connsiteX76" fmla="*/ 889394 w 1011431"/>
                <a:gd name="connsiteY76" fmla="*/ 746093 h 749790"/>
                <a:gd name="connsiteX77" fmla="*/ 906960 w 1011431"/>
                <a:gd name="connsiteY77" fmla="*/ 749791 h 749790"/>
                <a:gd name="connsiteX78" fmla="*/ 905111 w 1011431"/>
                <a:gd name="connsiteY78" fmla="*/ 740546 h 749790"/>
                <a:gd name="connsiteX79" fmla="*/ 908809 w 1011431"/>
                <a:gd name="connsiteY79" fmla="*/ 698942 h 749790"/>
                <a:gd name="connsiteX80" fmla="*/ 904187 w 1011431"/>
                <a:gd name="connsiteY80" fmla="*/ 659187 h 749790"/>
                <a:gd name="connsiteX81" fmla="*/ 1011432 w 1011431"/>
                <a:gd name="connsiteY81" fmla="*/ 176585 h 749790"/>
                <a:gd name="connsiteX82" fmla="*/ 996639 w 1011431"/>
                <a:gd name="connsiteY82" fmla="*/ 173811 h 749790"/>
                <a:gd name="connsiteX83" fmla="*/ 780300 w 1011431"/>
                <a:gd name="connsiteY83" fmla="*/ 122962 h 749790"/>
                <a:gd name="connsiteX84" fmla="*/ 591697 w 1011431"/>
                <a:gd name="connsiteY84" fmla="*/ 74887 h 749790"/>
                <a:gd name="connsiteX85" fmla="*/ 378131 w 1011431"/>
                <a:gd name="connsiteY85" fmla="*/ 15717 h 749790"/>
                <a:gd name="connsiteX86" fmla="*/ 314339 w 1011431"/>
                <a:gd name="connsiteY86" fmla="*/ 0 h 749790"/>
                <a:gd name="connsiteX87" fmla="*/ 329131 w 1011431"/>
                <a:gd name="connsiteY87" fmla="*/ 80434 h 749790"/>
                <a:gd name="connsiteX88" fmla="*/ 315263 w 1011431"/>
                <a:gd name="connsiteY88" fmla="*/ 106321 h 749790"/>
                <a:gd name="connsiteX89" fmla="*/ 290301 w 1011431"/>
                <a:gd name="connsiteY89" fmla="*/ 93377 h 749790"/>
                <a:gd name="connsiteX90" fmla="*/ 314339 w 1011431"/>
                <a:gd name="connsiteY90" fmla="*/ 205245 h 749790"/>
                <a:gd name="connsiteX91" fmla="*/ 288452 w 1011431"/>
                <a:gd name="connsiteY91" fmla="*/ 242226 h 749790"/>
                <a:gd name="connsiteX92" fmla="*/ 276433 w 1011431"/>
                <a:gd name="connsiteY92" fmla="*/ 276433 h 749790"/>
                <a:gd name="connsiteX93" fmla="*/ 276433 w 1011431"/>
                <a:gd name="connsiteY93" fmla="*/ 311565 h 749790"/>
                <a:gd name="connsiteX94" fmla="*/ 221886 w 1011431"/>
                <a:gd name="connsiteY94" fmla="*/ 349471 h 749790"/>
                <a:gd name="connsiteX95" fmla="*/ 198773 w 1011431"/>
                <a:gd name="connsiteY95" fmla="*/ 334678 h 749790"/>
                <a:gd name="connsiteX96" fmla="*/ 176584 w 1011431"/>
                <a:gd name="connsiteY96" fmla="*/ 345773 h 749790"/>
                <a:gd name="connsiteX97" fmla="*/ 217264 w 1011431"/>
                <a:gd name="connsiteY97" fmla="*/ 293075 h 749790"/>
                <a:gd name="connsiteX98" fmla="*/ 207094 w 1011431"/>
                <a:gd name="connsiteY98" fmla="*/ 329131 h 749790"/>
                <a:gd name="connsiteX99" fmla="*/ 230207 w 1011431"/>
                <a:gd name="connsiteY99" fmla="*/ 304169 h 749790"/>
                <a:gd name="connsiteX100" fmla="*/ 248698 w 1011431"/>
                <a:gd name="connsiteY100" fmla="*/ 307867 h 749790"/>
                <a:gd name="connsiteX101" fmla="*/ 243150 w 1011431"/>
                <a:gd name="connsiteY101" fmla="*/ 261641 h 749790"/>
                <a:gd name="connsiteX102" fmla="*/ 255169 w 1011431"/>
                <a:gd name="connsiteY102" fmla="*/ 263490 h 749790"/>
                <a:gd name="connsiteX103" fmla="*/ 280131 w 1011431"/>
                <a:gd name="connsiteY103" fmla="*/ 208018 h 749790"/>
                <a:gd name="connsiteX104" fmla="*/ 271811 w 1011431"/>
                <a:gd name="connsiteY104" fmla="*/ 199698 h 749790"/>
                <a:gd name="connsiteX105" fmla="*/ 239452 w 1011431"/>
                <a:gd name="connsiteY105" fmla="*/ 241301 h 749790"/>
                <a:gd name="connsiteX106" fmla="*/ 218188 w 1011431"/>
                <a:gd name="connsiteY106" fmla="*/ 242226 h 749790"/>
                <a:gd name="connsiteX107" fmla="*/ 241301 w 1011431"/>
                <a:gd name="connsiteY107" fmla="*/ 216339 h 749790"/>
                <a:gd name="connsiteX108" fmla="*/ 267188 w 1011431"/>
                <a:gd name="connsiteY108" fmla="*/ 209867 h 749790"/>
                <a:gd name="connsiteX109" fmla="*/ 257943 w 1011431"/>
                <a:gd name="connsiteY109" fmla="*/ 162717 h 749790"/>
                <a:gd name="connsiteX110" fmla="*/ 232056 w 1011431"/>
                <a:gd name="connsiteY110" fmla="*/ 156245 h 749790"/>
                <a:gd name="connsiteX111" fmla="*/ 219113 w 1011431"/>
                <a:gd name="connsiteY111" fmla="*/ 134056 h 749790"/>
                <a:gd name="connsiteX112" fmla="*/ 203396 w 1011431"/>
                <a:gd name="connsiteY112" fmla="*/ 142377 h 749790"/>
                <a:gd name="connsiteX113" fmla="*/ 118339 w 1011431"/>
                <a:gd name="connsiteY113" fmla="*/ 105396 h 749790"/>
                <a:gd name="connsiteX114" fmla="*/ 43453 w 1011431"/>
                <a:gd name="connsiteY114" fmla="*/ 47151 h 749790"/>
                <a:gd name="connsiteX115" fmla="*/ 23113 w 1011431"/>
                <a:gd name="connsiteY115" fmla="*/ 103547 h 749790"/>
                <a:gd name="connsiteX116" fmla="*/ 21264 w 1011431"/>
                <a:gd name="connsiteY116" fmla="*/ 127585 h 749790"/>
                <a:gd name="connsiteX117" fmla="*/ 36981 w 1011431"/>
                <a:gd name="connsiteY117" fmla="*/ 170113 h 749790"/>
                <a:gd name="connsiteX118" fmla="*/ 26811 w 1011431"/>
                <a:gd name="connsiteY118" fmla="*/ 307867 h 749790"/>
                <a:gd name="connsiteX119" fmla="*/ 19415 w 1011431"/>
                <a:gd name="connsiteY119" fmla="*/ 329131 h 749790"/>
                <a:gd name="connsiteX120" fmla="*/ 61019 w 1011431"/>
                <a:gd name="connsiteY120" fmla="*/ 332829 h 749790"/>
                <a:gd name="connsiteX121" fmla="*/ 19415 w 1011431"/>
                <a:gd name="connsiteY121" fmla="*/ 362414 h 749790"/>
                <a:gd name="connsiteX122" fmla="*/ 41604 w 1011431"/>
                <a:gd name="connsiteY122" fmla="*/ 373509 h 749790"/>
                <a:gd name="connsiteX123" fmla="*/ 24038 w 1011431"/>
                <a:gd name="connsiteY123" fmla="*/ 432678 h 749790"/>
                <a:gd name="connsiteX124" fmla="*/ 15717 w 1011431"/>
                <a:gd name="connsiteY124" fmla="*/ 386452 h 749790"/>
                <a:gd name="connsiteX125" fmla="*/ 0 w 1011431"/>
                <a:gd name="connsiteY125" fmla="*/ 440074 h 749790"/>
                <a:gd name="connsiteX126" fmla="*/ 21264 w 1011431"/>
                <a:gd name="connsiteY126" fmla="*/ 465961 h 749790"/>
                <a:gd name="connsiteX127" fmla="*/ 44377 w 1011431"/>
                <a:gd name="connsiteY127" fmla="*/ 464112 h 749790"/>
                <a:gd name="connsiteX128" fmla="*/ 72113 w 1011431"/>
                <a:gd name="connsiteY128" fmla="*/ 480754 h 749790"/>
                <a:gd name="connsiteX129" fmla="*/ 85981 w 1011431"/>
                <a:gd name="connsiteY129" fmla="*/ 507565 h 749790"/>
                <a:gd name="connsiteX130" fmla="*/ 102622 w 1011431"/>
                <a:gd name="connsiteY130" fmla="*/ 507565 h 749790"/>
                <a:gd name="connsiteX131" fmla="*/ 102622 w 1011431"/>
                <a:gd name="connsiteY131" fmla="*/ 507565 h 74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1431" h="749790">
                  <a:moveTo>
                    <a:pt x="18490" y="432678"/>
                  </a:moveTo>
                  <a:lnTo>
                    <a:pt x="19415" y="416961"/>
                  </a:lnTo>
                  <a:lnTo>
                    <a:pt x="17566" y="417885"/>
                  </a:lnTo>
                  <a:lnTo>
                    <a:pt x="18491" y="432678"/>
                  </a:lnTo>
                  <a:close/>
                  <a:moveTo>
                    <a:pt x="215415" y="348546"/>
                  </a:moveTo>
                  <a:lnTo>
                    <a:pt x="220962" y="339301"/>
                  </a:lnTo>
                  <a:lnTo>
                    <a:pt x="214490" y="338376"/>
                  </a:lnTo>
                  <a:lnTo>
                    <a:pt x="215415" y="348546"/>
                  </a:lnTo>
                  <a:close/>
                  <a:moveTo>
                    <a:pt x="197849" y="331905"/>
                  </a:moveTo>
                  <a:lnTo>
                    <a:pt x="203396" y="313414"/>
                  </a:lnTo>
                  <a:lnTo>
                    <a:pt x="197849" y="311565"/>
                  </a:lnTo>
                  <a:lnTo>
                    <a:pt x="197849" y="331905"/>
                  </a:lnTo>
                  <a:close/>
                  <a:moveTo>
                    <a:pt x="265339" y="305093"/>
                  </a:moveTo>
                  <a:lnTo>
                    <a:pt x="264414" y="286603"/>
                  </a:lnTo>
                  <a:lnTo>
                    <a:pt x="248697" y="310640"/>
                  </a:lnTo>
                  <a:lnTo>
                    <a:pt x="265339" y="305093"/>
                  </a:lnTo>
                  <a:close/>
                  <a:moveTo>
                    <a:pt x="267188" y="266263"/>
                  </a:moveTo>
                  <a:lnTo>
                    <a:pt x="269962" y="247773"/>
                  </a:lnTo>
                  <a:lnTo>
                    <a:pt x="268113" y="243150"/>
                  </a:lnTo>
                  <a:lnTo>
                    <a:pt x="267188" y="266263"/>
                  </a:lnTo>
                  <a:close/>
                  <a:moveTo>
                    <a:pt x="269962" y="175660"/>
                  </a:moveTo>
                  <a:lnTo>
                    <a:pt x="269037" y="165490"/>
                  </a:lnTo>
                  <a:lnTo>
                    <a:pt x="265339" y="164565"/>
                  </a:lnTo>
                  <a:lnTo>
                    <a:pt x="269961" y="175660"/>
                  </a:lnTo>
                  <a:close/>
                  <a:moveTo>
                    <a:pt x="299547" y="114641"/>
                  </a:moveTo>
                  <a:lnTo>
                    <a:pt x="291226" y="113716"/>
                  </a:lnTo>
                  <a:lnTo>
                    <a:pt x="274584" y="139603"/>
                  </a:lnTo>
                  <a:lnTo>
                    <a:pt x="299547" y="114641"/>
                  </a:lnTo>
                  <a:close/>
                  <a:moveTo>
                    <a:pt x="276433" y="89679"/>
                  </a:moveTo>
                  <a:lnTo>
                    <a:pt x="281056" y="85981"/>
                  </a:lnTo>
                  <a:lnTo>
                    <a:pt x="281981" y="83207"/>
                  </a:lnTo>
                  <a:lnTo>
                    <a:pt x="276434" y="89679"/>
                  </a:lnTo>
                  <a:close/>
                  <a:moveTo>
                    <a:pt x="271811" y="92452"/>
                  </a:moveTo>
                  <a:lnTo>
                    <a:pt x="269037" y="73962"/>
                  </a:lnTo>
                  <a:lnTo>
                    <a:pt x="260716" y="89679"/>
                  </a:lnTo>
                  <a:lnTo>
                    <a:pt x="271811" y="92452"/>
                  </a:lnTo>
                  <a:close/>
                  <a:moveTo>
                    <a:pt x="267188" y="66566"/>
                  </a:moveTo>
                  <a:lnTo>
                    <a:pt x="258867" y="62867"/>
                  </a:lnTo>
                  <a:lnTo>
                    <a:pt x="265339" y="72113"/>
                  </a:lnTo>
                  <a:lnTo>
                    <a:pt x="267188" y="66566"/>
                  </a:lnTo>
                  <a:close/>
                  <a:moveTo>
                    <a:pt x="294924" y="82282"/>
                  </a:moveTo>
                  <a:lnTo>
                    <a:pt x="294924" y="70264"/>
                  </a:lnTo>
                  <a:lnTo>
                    <a:pt x="292150" y="74886"/>
                  </a:lnTo>
                  <a:lnTo>
                    <a:pt x="294924" y="82282"/>
                  </a:lnTo>
                  <a:close/>
                  <a:moveTo>
                    <a:pt x="303245" y="70264"/>
                  </a:moveTo>
                  <a:lnTo>
                    <a:pt x="299547" y="67490"/>
                  </a:lnTo>
                  <a:lnTo>
                    <a:pt x="298622" y="67490"/>
                  </a:lnTo>
                  <a:lnTo>
                    <a:pt x="303244" y="70264"/>
                  </a:lnTo>
                  <a:close/>
                  <a:moveTo>
                    <a:pt x="250546" y="49924"/>
                  </a:moveTo>
                  <a:lnTo>
                    <a:pt x="245924" y="46226"/>
                  </a:lnTo>
                  <a:lnTo>
                    <a:pt x="244075" y="45301"/>
                  </a:lnTo>
                  <a:lnTo>
                    <a:pt x="250546" y="49924"/>
                  </a:lnTo>
                  <a:close/>
                  <a:moveTo>
                    <a:pt x="284754" y="46226"/>
                  </a:moveTo>
                  <a:lnTo>
                    <a:pt x="259792" y="52698"/>
                  </a:lnTo>
                  <a:lnTo>
                    <a:pt x="266264" y="54547"/>
                  </a:lnTo>
                  <a:lnTo>
                    <a:pt x="284754" y="46226"/>
                  </a:lnTo>
                  <a:close/>
                  <a:moveTo>
                    <a:pt x="264415" y="44377"/>
                  </a:moveTo>
                  <a:lnTo>
                    <a:pt x="259792" y="38830"/>
                  </a:lnTo>
                  <a:lnTo>
                    <a:pt x="258867" y="39754"/>
                  </a:lnTo>
                  <a:lnTo>
                    <a:pt x="264414" y="44377"/>
                  </a:lnTo>
                  <a:close/>
                  <a:moveTo>
                    <a:pt x="283830" y="33283"/>
                  </a:moveTo>
                  <a:lnTo>
                    <a:pt x="280131" y="33283"/>
                  </a:lnTo>
                  <a:lnTo>
                    <a:pt x="284754" y="35132"/>
                  </a:lnTo>
                  <a:lnTo>
                    <a:pt x="283829" y="33283"/>
                  </a:lnTo>
                  <a:close/>
                  <a:moveTo>
                    <a:pt x="102622" y="507565"/>
                  </a:moveTo>
                  <a:lnTo>
                    <a:pt x="135905" y="543621"/>
                  </a:lnTo>
                  <a:lnTo>
                    <a:pt x="130358" y="612961"/>
                  </a:lnTo>
                  <a:lnTo>
                    <a:pt x="136830" y="630527"/>
                  </a:lnTo>
                  <a:lnTo>
                    <a:pt x="186754" y="657338"/>
                  </a:lnTo>
                  <a:lnTo>
                    <a:pt x="327282" y="670281"/>
                  </a:lnTo>
                  <a:lnTo>
                    <a:pt x="332829" y="686923"/>
                  </a:lnTo>
                  <a:lnTo>
                    <a:pt x="399395" y="687848"/>
                  </a:lnTo>
                  <a:lnTo>
                    <a:pt x="462263" y="696168"/>
                  </a:lnTo>
                  <a:lnTo>
                    <a:pt x="564885" y="685074"/>
                  </a:lnTo>
                  <a:lnTo>
                    <a:pt x="615735" y="693395"/>
                  </a:lnTo>
                  <a:lnTo>
                    <a:pt x="629602" y="686923"/>
                  </a:lnTo>
                  <a:lnTo>
                    <a:pt x="889394" y="746093"/>
                  </a:lnTo>
                  <a:lnTo>
                    <a:pt x="906960" y="749791"/>
                  </a:lnTo>
                  <a:lnTo>
                    <a:pt x="905111" y="740546"/>
                  </a:lnTo>
                  <a:lnTo>
                    <a:pt x="908809" y="698942"/>
                  </a:lnTo>
                  <a:lnTo>
                    <a:pt x="904187" y="659187"/>
                  </a:lnTo>
                  <a:lnTo>
                    <a:pt x="1011432" y="176585"/>
                  </a:lnTo>
                  <a:lnTo>
                    <a:pt x="996639" y="173811"/>
                  </a:lnTo>
                  <a:lnTo>
                    <a:pt x="780300" y="122962"/>
                  </a:lnTo>
                  <a:lnTo>
                    <a:pt x="591697" y="74887"/>
                  </a:lnTo>
                  <a:lnTo>
                    <a:pt x="378131" y="15717"/>
                  </a:lnTo>
                  <a:lnTo>
                    <a:pt x="314339" y="0"/>
                  </a:lnTo>
                  <a:lnTo>
                    <a:pt x="329131" y="80434"/>
                  </a:lnTo>
                  <a:lnTo>
                    <a:pt x="315263" y="106321"/>
                  </a:lnTo>
                  <a:lnTo>
                    <a:pt x="290301" y="93377"/>
                  </a:lnTo>
                  <a:lnTo>
                    <a:pt x="314339" y="205245"/>
                  </a:lnTo>
                  <a:lnTo>
                    <a:pt x="288452" y="242226"/>
                  </a:lnTo>
                  <a:lnTo>
                    <a:pt x="276433" y="276433"/>
                  </a:lnTo>
                  <a:lnTo>
                    <a:pt x="276433" y="311565"/>
                  </a:lnTo>
                  <a:lnTo>
                    <a:pt x="221886" y="349471"/>
                  </a:lnTo>
                  <a:lnTo>
                    <a:pt x="198773" y="334678"/>
                  </a:lnTo>
                  <a:lnTo>
                    <a:pt x="176584" y="345773"/>
                  </a:lnTo>
                  <a:lnTo>
                    <a:pt x="217264" y="293075"/>
                  </a:lnTo>
                  <a:lnTo>
                    <a:pt x="207094" y="329131"/>
                  </a:lnTo>
                  <a:lnTo>
                    <a:pt x="230207" y="304169"/>
                  </a:lnTo>
                  <a:lnTo>
                    <a:pt x="248698" y="307867"/>
                  </a:lnTo>
                  <a:lnTo>
                    <a:pt x="243150" y="261641"/>
                  </a:lnTo>
                  <a:lnTo>
                    <a:pt x="255169" y="263490"/>
                  </a:lnTo>
                  <a:lnTo>
                    <a:pt x="280131" y="208018"/>
                  </a:lnTo>
                  <a:lnTo>
                    <a:pt x="271811" y="199698"/>
                  </a:lnTo>
                  <a:lnTo>
                    <a:pt x="239452" y="241301"/>
                  </a:lnTo>
                  <a:lnTo>
                    <a:pt x="218188" y="242226"/>
                  </a:lnTo>
                  <a:lnTo>
                    <a:pt x="241301" y="216339"/>
                  </a:lnTo>
                  <a:lnTo>
                    <a:pt x="267188" y="209867"/>
                  </a:lnTo>
                  <a:lnTo>
                    <a:pt x="257943" y="162717"/>
                  </a:lnTo>
                  <a:lnTo>
                    <a:pt x="232056" y="156245"/>
                  </a:lnTo>
                  <a:lnTo>
                    <a:pt x="219113" y="134056"/>
                  </a:lnTo>
                  <a:lnTo>
                    <a:pt x="203396" y="142377"/>
                  </a:lnTo>
                  <a:lnTo>
                    <a:pt x="118339" y="105396"/>
                  </a:lnTo>
                  <a:lnTo>
                    <a:pt x="43453" y="47151"/>
                  </a:lnTo>
                  <a:lnTo>
                    <a:pt x="23113" y="103547"/>
                  </a:lnTo>
                  <a:lnTo>
                    <a:pt x="21264" y="127585"/>
                  </a:lnTo>
                  <a:lnTo>
                    <a:pt x="36981" y="170113"/>
                  </a:lnTo>
                  <a:lnTo>
                    <a:pt x="26811" y="307867"/>
                  </a:lnTo>
                  <a:lnTo>
                    <a:pt x="19415" y="329131"/>
                  </a:lnTo>
                  <a:lnTo>
                    <a:pt x="61019" y="332829"/>
                  </a:lnTo>
                  <a:lnTo>
                    <a:pt x="19415" y="362414"/>
                  </a:lnTo>
                  <a:lnTo>
                    <a:pt x="41604" y="373509"/>
                  </a:lnTo>
                  <a:lnTo>
                    <a:pt x="24038" y="432678"/>
                  </a:lnTo>
                  <a:lnTo>
                    <a:pt x="15717" y="386452"/>
                  </a:lnTo>
                  <a:lnTo>
                    <a:pt x="0" y="440074"/>
                  </a:lnTo>
                  <a:lnTo>
                    <a:pt x="21264" y="465961"/>
                  </a:lnTo>
                  <a:lnTo>
                    <a:pt x="44377" y="464112"/>
                  </a:lnTo>
                  <a:lnTo>
                    <a:pt x="72113" y="480754"/>
                  </a:lnTo>
                  <a:lnTo>
                    <a:pt x="85981" y="507565"/>
                  </a:lnTo>
                  <a:lnTo>
                    <a:pt x="102622" y="507565"/>
                  </a:lnTo>
                  <a:lnTo>
                    <a:pt x="102622" y="50756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Freeform: Shape 67">
              <a:extLst>
                <a:ext uri="{FF2B5EF4-FFF2-40B4-BE49-F238E27FC236}">
                  <a16:creationId xmlns:a16="http://schemas.microsoft.com/office/drawing/2014/main" id="{59172969-328D-1F70-6FBD-10D4C22868E8}"/>
                </a:ext>
              </a:extLst>
            </p:cNvPr>
            <p:cNvSpPr/>
            <p:nvPr/>
          </p:nvSpPr>
          <p:spPr>
            <a:xfrm>
              <a:off x="3752745" y="3956961"/>
              <a:ext cx="868652" cy="1019997"/>
            </a:xfrm>
            <a:custGeom>
              <a:avLst/>
              <a:gdLst>
                <a:gd name="connsiteX0" fmla="*/ 994791 w 1018827"/>
                <a:gd name="connsiteY0" fmla="*/ 104472 h 1196337"/>
                <a:gd name="connsiteX1" fmla="*/ 683225 w 1018827"/>
                <a:gd name="connsiteY1" fmla="*/ 65642 h 1196337"/>
                <a:gd name="connsiteX2" fmla="*/ 515886 w 1018827"/>
                <a:gd name="connsiteY2" fmla="*/ 41604 h 1196337"/>
                <a:gd name="connsiteX3" fmla="*/ 277359 w 1018827"/>
                <a:gd name="connsiteY3" fmla="*/ 3698 h 1196337"/>
                <a:gd name="connsiteX4" fmla="*/ 253321 w 1018827"/>
                <a:gd name="connsiteY4" fmla="*/ 0 h 1196337"/>
                <a:gd name="connsiteX5" fmla="*/ 253321 w 1018827"/>
                <a:gd name="connsiteY5" fmla="*/ 1849 h 1196337"/>
                <a:gd name="connsiteX6" fmla="*/ 212642 w 1018827"/>
                <a:gd name="connsiteY6" fmla="*/ 181207 h 1196337"/>
                <a:gd name="connsiteX7" fmla="*/ 191378 w 1018827"/>
                <a:gd name="connsiteY7" fmla="*/ 180283 h 1196337"/>
                <a:gd name="connsiteX8" fmla="*/ 159019 w 1018827"/>
                <a:gd name="connsiteY8" fmla="*/ 151622 h 1196337"/>
                <a:gd name="connsiteX9" fmla="*/ 118340 w 1018827"/>
                <a:gd name="connsiteY9" fmla="*/ 185830 h 1196337"/>
                <a:gd name="connsiteX10" fmla="*/ 117415 w 1018827"/>
                <a:gd name="connsiteY10" fmla="*/ 332829 h 1196337"/>
                <a:gd name="connsiteX11" fmla="*/ 102623 w 1018827"/>
                <a:gd name="connsiteY11" fmla="*/ 364263 h 1196337"/>
                <a:gd name="connsiteX12" fmla="*/ 102623 w 1018827"/>
                <a:gd name="connsiteY12" fmla="*/ 367037 h 1196337"/>
                <a:gd name="connsiteX13" fmla="*/ 102623 w 1018827"/>
                <a:gd name="connsiteY13" fmla="*/ 367962 h 1196337"/>
                <a:gd name="connsiteX14" fmla="*/ 100774 w 1018827"/>
                <a:gd name="connsiteY14" fmla="*/ 391075 h 1196337"/>
                <a:gd name="connsiteX15" fmla="*/ 133132 w 1018827"/>
                <a:gd name="connsiteY15" fmla="*/ 477980 h 1196337"/>
                <a:gd name="connsiteX16" fmla="*/ 161792 w 1018827"/>
                <a:gd name="connsiteY16" fmla="*/ 516810 h 1196337"/>
                <a:gd name="connsiteX17" fmla="*/ 110019 w 1018827"/>
                <a:gd name="connsiteY17" fmla="*/ 547320 h 1196337"/>
                <a:gd name="connsiteX18" fmla="*/ 89679 w 1018827"/>
                <a:gd name="connsiteY18" fmla="*/ 585225 h 1196337"/>
                <a:gd name="connsiteX19" fmla="*/ 56396 w 1018827"/>
                <a:gd name="connsiteY19" fmla="*/ 666583 h 1196337"/>
                <a:gd name="connsiteX20" fmla="*/ 39755 w 1018827"/>
                <a:gd name="connsiteY20" fmla="*/ 670282 h 1196337"/>
                <a:gd name="connsiteX21" fmla="*/ 38830 w 1018827"/>
                <a:gd name="connsiteY21" fmla="*/ 737772 h 1196337"/>
                <a:gd name="connsiteX22" fmla="*/ 67490 w 1018827"/>
                <a:gd name="connsiteY22" fmla="*/ 759036 h 1196337"/>
                <a:gd name="connsiteX23" fmla="*/ 52698 w 1018827"/>
                <a:gd name="connsiteY23" fmla="*/ 799715 h 1196337"/>
                <a:gd name="connsiteX24" fmla="*/ 19415 w 1018827"/>
                <a:gd name="connsiteY24" fmla="*/ 801564 h 1196337"/>
                <a:gd name="connsiteX25" fmla="*/ 19415 w 1018827"/>
                <a:gd name="connsiteY25" fmla="*/ 801564 h 1196337"/>
                <a:gd name="connsiteX26" fmla="*/ 0 w 1018827"/>
                <a:gd name="connsiteY26" fmla="*/ 837621 h 1196337"/>
                <a:gd name="connsiteX27" fmla="*/ 66566 w 1018827"/>
                <a:gd name="connsiteY27" fmla="*/ 879225 h 1196337"/>
                <a:gd name="connsiteX28" fmla="*/ 192301 w 1018827"/>
                <a:gd name="connsiteY28" fmla="*/ 949489 h 1196337"/>
                <a:gd name="connsiteX29" fmla="*/ 580602 w 1018827"/>
                <a:gd name="connsiteY29" fmla="*/ 1155658 h 1196337"/>
                <a:gd name="connsiteX30" fmla="*/ 909734 w 1018827"/>
                <a:gd name="connsiteY30" fmla="*/ 1196337 h 1196337"/>
                <a:gd name="connsiteX31" fmla="*/ 913432 w 1018827"/>
                <a:gd name="connsiteY31" fmla="*/ 1196337 h 1196337"/>
                <a:gd name="connsiteX32" fmla="*/ 939319 w 1018827"/>
                <a:gd name="connsiteY32" fmla="*/ 923602 h 1196337"/>
                <a:gd name="connsiteX33" fmla="*/ 945790 w 1018827"/>
                <a:gd name="connsiteY33" fmla="*/ 856111 h 1196337"/>
                <a:gd name="connsiteX34" fmla="*/ 1015130 w 1018827"/>
                <a:gd name="connsiteY34" fmla="*/ 140528 h 1196337"/>
                <a:gd name="connsiteX35" fmla="*/ 1018828 w 1018827"/>
                <a:gd name="connsiteY35" fmla="*/ 107245 h 1196337"/>
                <a:gd name="connsiteX36" fmla="*/ 994790 w 1018827"/>
                <a:gd name="connsiteY36" fmla="*/ 104472 h 119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8827" h="1196337">
                  <a:moveTo>
                    <a:pt x="994791" y="104472"/>
                  </a:moveTo>
                  <a:lnTo>
                    <a:pt x="683225" y="65642"/>
                  </a:lnTo>
                  <a:lnTo>
                    <a:pt x="515886" y="41604"/>
                  </a:lnTo>
                  <a:lnTo>
                    <a:pt x="277359" y="3698"/>
                  </a:lnTo>
                  <a:lnTo>
                    <a:pt x="253321" y="0"/>
                  </a:lnTo>
                  <a:lnTo>
                    <a:pt x="253321" y="1849"/>
                  </a:lnTo>
                  <a:lnTo>
                    <a:pt x="212642" y="181207"/>
                  </a:lnTo>
                  <a:lnTo>
                    <a:pt x="191378" y="180283"/>
                  </a:lnTo>
                  <a:lnTo>
                    <a:pt x="159019" y="151622"/>
                  </a:lnTo>
                  <a:lnTo>
                    <a:pt x="118340" y="185830"/>
                  </a:lnTo>
                  <a:lnTo>
                    <a:pt x="117415" y="332829"/>
                  </a:lnTo>
                  <a:lnTo>
                    <a:pt x="102623" y="364263"/>
                  </a:lnTo>
                  <a:lnTo>
                    <a:pt x="102623" y="367037"/>
                  </a:lnTo>
                  <a:lnTo>
                    <a:pt x="102623" y="367962"/>
                  </a:lnTo>
                  <a:lnTo>
                    <a:pt x="100774" y="391075"/>
                  </a:lnTo>
                  <a:lnTo>
                    <a:pt x="133132" y="477980"/>
                  </a:lnTo>
                  <a:lnTo>
                    <a:pt x="161792" y="516810"/>
                  </a:lnTo>
                  <a:lnTo>
                    <a:pt x="110019" y="547320"/>
                  </a:lnTo>
                  <a:lnTo>
                    <a:pt x="89679" y="585225"/>
                  </a:lnTo>
                  <a:lnTo>
                    <a:pt x="56396" y="666583"/>
                  </a:lnTo>
                  <a:lnTo>
                    <a:pt x="39755" y="670282"/>
                  </a:lnTo>
                  <a:lnTo>
                    <a:pt x="38830" y="737772"/>
                  </a:lnTo>
                  <a:lnTo>
                    <a:pt x="67490" y="759036"/>
                  </a:lnTo>
                  <a:lnTo>
                    <a:pt x="52698" y="799715"/>
                  </a:lnTo>
                  <a:lnTo>
                    <a:pt x="19415" y="801564"/>
                  </a:lnTo>
                  <a:lnTo>
                    <a:pt x="19415" y="801564"/>
                  </a:lnTo>
                  <a:lnTo>
                    <a:pt x="0" y="837621"/>
                  </a:lnTo>
                  <a:lnTo>
                    <a:pt x="66566" y="879225"/>
                  </a:lnTo>
                  <a:lnTo>
                    <a:pt x="192301" y="949489"/>
                  </a:lnTo>
                  <a:lnTo>
                    <a:pt x="580602" y="1155658"/>
                  </a:lnTo>
                  <a:lnTo>
                    <a:pt x="909734" y="1196337"/>
                  </a:lnTo>
                  <a:lnTo>
                    <a:pt x="913432" y="1196337"/>
                  </a:lnTo>
                  <a:lnTo>
                    <a:pt x="939319" y="923602"/>
                  </a:lnTo>
                  <a:lnTo>
                    <a:pt x="945790" y="856111"/>
                  </a:lnTo>
                  <a:lnTo>
                    <a:pt x="1015130" y="140528"/>
                  </a:lnTo>
                  <a:lnTo>
                    <a:pt x="1018828" y="107245"/>
                  </a:lnTo>
                  <a:lnTo>
                    <a:pt x="994790" y="104472"/>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Freeform: Shape 68">
              <a:extLst>
                <a:ext uri="{FF2B5EF4-FFF2-40B4-BE49-F238E27FC236}">
                  <a16:creationId xmlns:a16="http://schemas.microsoft.com/office/drawing/2014/main" id="{CB0E73F5-03C3-9DF9-E269-C29ABBADE725}"/>
                </a:ext>
              </a:extLst>
            </p:cNvPr>
            <p:cNvSpPr/>
            <p:nvPr/>
          </p:nvSpPr>
          <p:spPr>
            <a:xfrm>
              <a:off x="2798961" y="2851045"/>
              <a:ext cx="1091727" cy="1789329"/>
            </a:xfrm>
            <a:custGeom>
              <a:avLst/>
              <a:gdLst>
                <a:gd name="connsiteX0" fmla="*/ 530678 w 1280468"/>
                <a:gd name="connsiteY0" fmla="*/ 1914694 h 2098674"/>
                <a:gd name="connsiteX1" fmla="*/ 534376 w 1280468"/>
                <a:gd name="connsiteY1" fmla="*/ 1935033 h 2098674"/>
                <a:gd name="connsiteX2" fmla="*/ 534376 w 1280468"/>
                <a:gd name="connsiteY2" fmla="*/ 1938731 h 2098674"/>
                <a:gd name="connsiteX3" fmla="*/ 530678 w 1280468"/>
                <a:gd name="connsiteY3" fmla="*/ 1914694 h 2098674"/>
                <a:gd name="connsiteX4" fmla="*/ 394773 w 1280468"/>
                <a:gd name="connsiteY4" fmla="*/ 1835185 h 2098674"/>
                <a:gd name="connsiteX5" fmla="*/ 401244 w 1280468"/>
                <a:gd name="connsiteY5" fmla="*/ 1849053 h 2098674"/>
                <a:gd name="connsiteX6" fmla="*/ 404942 w 1280468"/>
                <a:gd name="connsiteY6" fmla="*/ 1848128 h 2098674"/>
                <a:gd name="connsiteX7" fmla="*/ 394773 w 1280468"/>
                <a:gd name="connsiteY7" fmla="*/ 1835184 h 2098674"/>
                <a:gd name="connsiteX8" fmla="*/ 556565 w 1280468"/>
                <a:gd name="connsiteY8" fmla="*/ 1832411 h 2098674"/>
                <a:gd name="connsiteX9" fmla="*/ 559338 w 1280468"/>
                <a:gd name="connsiteY9" fmla="*/ 1856449 h 2098674"/>
                <a:gd name="connsiteX10" fmla="*/ 575980 w 1280468"/>
                <a:gd name="connsiteY10" fmla="*/ 1868467 h 2098674"/>
                <a:gd name="connsiteX11" fmla="*/ 556565 w 1280468"/>
                <a:gd name="connsiteY11" fmla="*/ 1832411 h 2098674"/>
                <a:gd name="connsiteX12" fmla="*/ 444697 w 1280468"/>
                <a:gd name="connsiteY12" fmla="*/ 1701128 h 2098674"/>
                <a:gd name="connsiteX13" fmla="*/ 434527 w 1280468"/>
                <a:gd name="connsiteY13" fmla="*/ 1698355 h 2098674"/>
                <a:gd name="connsiteX14" fmla="*/ 442848 w 1280468"/>
                <a:gd name="connsiteY14" fmla="*/ 1702053 h 2098674"/>
                <a:gd name="connsiteX15" fmla="*/ 444697 w 1280468"/>
                <a:gd name="connsiteY15" fmla="*/ 1701128 h 2098674"/>
                <a:gd name="connsiteX16" fmla="*/ 342075 w 1280468"/>
                <a:gd name="connsiteY16" fmla="*/ 1673392 h 2098674"/>
                <a:gd name="connsiteX17" fmla="*/ 317112 w 1280468"/>
                <a:gd name="connsiteY17" fmla="*/ 1688185 h 2098674"/>
                <a:gd name="connsiteX18" fmla="*/ 323584 w 1280468"/>
                <a:gd name="connsiteY18" fmla="*/ 1694657 h 2098674"/>
                <a:gd name="connsiteX19" fmla="*/ 342075 w 1280468"/>
                <a:gd name="connsiteY19" fmla="*/ 1673392 h 2098674"/>
                <a:gd name="connsiteX20" fmla="*/ 293999 w 1280468"/>
                <a:gd name="connsiteY20" fmla="*/ 1655826 h 2098674"/>
                <a:gd name="connsiteX21" fmla="*/ 292150 w 1280468"/>
                <a:gd name="connsiteY21" fmla="*/ 1663223 h 2098674"/>
                <a:gd name="connsiteX22" fmla="*/ 300471 w 1280468"/>
                <a:gd name="connsiteY22" fmla="*/ 1665072 h 2098674"/>
                <a:gd name="connsiteX23" fmla="*/ 293999 w 1280468"/>
                <a:gd name="connsiteY23" fmla="*/ 1655826 h 2098674"/>
                <a:gd name="connsiteX24" fmla="*/ 375358 w 1280468"/>
                <a:gd name="connsiteY24" fmla="*/ 1674317 h 2098674"/>
                <a:gd name="connsiteX25" fmla="*/ 416037 w 1280468"/>
                <a:gd name="connsiteY25" fmla="*/ 1697430 h 2098674"/>
                <a:gd name="connsiteX26" fmla="*/ 423433 w 1280468"/>
                <a:gd name="connsiteY26" fmla="*/ 1690958 h 2098674"/>
                <a:gd name="connsiteX27" fmla="*/ 375358 w 1280468"/>
                <a:gd name="connsiteY27" fmla="*/ 1674317 h 2098674"/>
                <a:gd name="connsiteX28" fmla="*/ 60094 w 1280468"/>
                <a:gd name="connsiteY28" fmla="*/ 859809 h 2098674"/>
                <a:gd name="connsiteX29" fmla="*/ 59169 w 1280468"/>
                <a:gd name="connsiteY29" fmla="*/ 860734 h 2098674"/>
                <a:gd name="connsiteX30" fmla="*/ 60094 w 1280468"/>
                <a:gd name="connsiteY30" fmla="*/ 859809 h 2098674"/>
                <a:gd name="connsiteX31" fmla="*/ 60094 w 1280468"/>
                <a:gd name="connsiteY31" fmla="*/ 859809 h 2098674"/>
                <a:gd name="connsiteX32" fmla="*/ 159018 w 1280468"/>
                <a:gd name="connsiteY32" fmla="*/ 864432 h 2098674"/>
                <a:gd name="connsiteX33" fmla="*/ 158094 w 1280468"/>
                <a:gd name="connsiteY33" fmla="*/ 861658 h 2098674"/>
                <a:gd name="connsiteX34" fmla="*/ 158094 w 1280468"/>
                <a:gd name="connsiteY34" fmla="*/ 865357 h 2098674"/>
                <a:gd name="connsiteX35" fmla="*/ 159018 w 1280468"/>
                <a:gd name="connsiteY35" fmla="*/ 864432 h 2098674"/>
                <a:gd name="connsiteX36" fmla="*/ 692470 w 1280468"/>
                <a:gd name="connsiteY36" fmla="*/ 162717 h 2098674"/>
                <a:gd name="connsiteX37" fmla="*/ 656414 w 1280468"/>
                <a:gd name="connsiteY37" fmla="*/ 153471 h 2098674"/>
                <a:gd name="connsiteX38" fmla="*/ 260716 w 1280468"/>
                <a:gd name="connsiteY38" fmla="*/ 44377 h 2098674"/>
                <a:gd name="connsiteX39" fmla="*/ 113717 w 1280468"/>
                <a:gd name="connsiteY39" fmla="*/ 0 h 2098674"/>
                <a:gd name="connsiteX40" fmla="*/ 113717 w 1280468"/>
                <a:gd name="connsiteY40" fmla="*/ 3698 h 2098674"/>
                <a:gd name="connsiteX41" fmla="*/ 105396 w 1280468"/>
                <a:gd name="connsiteY41" fmla="*/ 95226 h 2098674"/>
                <a:gd name="connsiteX42" fmla="*/ 66566 w 1280468"/>
                <a:gd name="connsiteY42" fmla="*/ 203396 h 2098674"/>
                <a:gd name="connsiteX43" fmla="*/ 1849 w 1280468"/>
                <a:gd name="connsiteY43" fmla="*/ 283829 h 2098674"/>
                <a:gd name="connsiteX44" fmla="*/ 0 w 1280468"/>
                <a:gd name="connsiteY44" fmla="*/ 324509 h 2098674"/>
                <a:gd name="connsiteX45" fmla="*/ 31434 w 1280468"/>
                <a:gd name="connsiteY45" fmla="*/ 380905 h 2098674"/>
                <a:gd name="connsiteX46" fmla="*/ 47151 w 1280468"/>
                <a:gd name="connsiteY46" fmla="*/ 454867 h 2098674"/>
                <a:gd name="connsiteX47" fmla="*/ 24962 w 1280468"/>
                <a:gd name="connsiteY47" fmla="*/ 514961 h 2098674"/>
                <a:gd name="connsiteX48" fmla="*/ 28660 w 1280468"/>
                <a:gd name="connsiteY48" fmla="*/ 575055 h 2098674"/>
                <a:gd name="connsiteX49" fmla="*/ 17566 w 1280468"/>
                <a:gd name="connsiteY49" fmla="*/ 600017 h 2098674"/>
                <a:gd name="connsiteX50" fmla="*/ 55471 w 1280468"/>
                <a:gd name="connsiteY50" fmla="*/ 682300 h 2098674"/>
                <a:gd name="connsiteX51" fmla="*/ 79509 w 1280468"/>
                <a:gd name="connsiteY51" fmla="*/ 713734 h 2098674"/>
                <a:gd name="connsiteX52" fmla="*/ 77660 w 1280468"/>
                <a:gd name="connsiteY52" fmla="*/ 803413 h 2098674"/>
                <a:gd name="connsiteX53" fmla="*/ 134981 w 1280468"/>
                <a:gd name="connsiteY53" fmla="*/ 857960 h 2098674"/>
                <a:gd name="connsiteX54" fmla="*/ 168264 w 1280468"/>
                <a:gd name="connsiteY54" fmla="*/ 802489 h 2098674"/>
                <a:gd name="connsiteX55" fmla="*/ 204320 w 1280468"/>
                <a:gd name="connsiteY55" fmla="*/ 831149 h 2098674"/>
                <a:gd name="connsiteX56" fmla="*/ 218188 w 1280468"/>
                <a:gd name="connsiteY56" fmla="*/ 818206 h 2098674"/>
                <a:gd name="connsiteX57" fmla="*/ 168264 w 1280468"/>
                <a:gd name="connsiteY57" fmla="*/ 827451 h 2098674"/>
                <a:gd name="connsiteX58" fmla="*/ 167339 w 1280468"/>
                <a:gd name="connsiteY58" fmla="*/ 874602 h 2098674"/>
                <a:gd name="connsiteX59" fmla="*/ 177509 w 1280468"/>
                <a:gd name="connsiteY59" fmla="*/ 933772 h 2098674"/>
                <a:gd name="connsiteX60" fmla="*/ 149773 w 1280468"/>
                <a:gd name="connsiteY60" fmla="*/ 906960 h 2098674"/>
                <a:gd name="connsiteX61" fmla="*/ 134056 w 1280468"/>
                <a:gd name="connsiteY61" fmla="*/ 870904 h 2098674"/>
                <a:gd name="connsiteX62" fmla="*/ 129433 w 1280468"/>
                <a:gd name="connsiteY62" fmla="*/ 920828 h 2098674"/>
                <a:gd name="connsiteX63" fmla="*/ 142377 w 1280468"/>
                <a:gd name="connsiteY63" fmla="*/ 1019752 h 2098674"/>
                <a:gd name="connsiteX64" fmla="*/ 194150 w 1280468"/>
                <a:gd name="connsiteY64" fmla="*/ 1083545 h 2098674"/>
                <a:gd name="connsiteX65" fmla="*/ 159943 w 1280468"/>
                <a:gd name="connsiteY65" fmla="*/ 1127922 h 2098674"/>
                <a:gd name="connsiteX66" fmla="*/ 165490 w 1280468"/>
                <a:gd name="connsiteY66" fmla="*/ 1184318 h 2098674"/>
                <a:gd name="connsiteX67" fmla="*/ 202471 w 1280468"/>
                <a:gd name="connsiteY67" fmla="*/ 1241639 h 2098674"/>
                <a:gd name="connsiteX68" fmla="*/ 267188 w 1280468"/>
                <a:gd name="connsiteY68" fmla="*/ 1419148 h 2098674"/>
                <a:gd name="connsiteX69" fmla="*/ 287527 w 1280468"/>
                <a:gd name="connsiteY69" fmla="*/ 1430242 h 2098674"/>
                <a:gd name="connsiteX70" fmla="*/ 281056 w 1280468"/>
                <a:gd name="connsiteY70" fmla="*/ 1553204 h 2098674"/>
                <a:gd name="connsiteX71" fmla="*/ 291225 w 1280468"/>
                <a:gd name="connsiteY71" fmla="*/ 1567997 h 2098674"/>
                <a:gd name="connsiteX72" fmla="*/ 429904 w 1280468"/>
                <a:gd name="connsiteY72" fmla="*/ 1617921 h 2098674"/>
                <a:gd name="connsiteX73" fmla="*/ 472433 w 1280468"/>
                <a:gd name="connsiteY73" fmla="*/ 1663223 h 2098674"/>
                <a:gd name="connsiteX74" fmla="*/ 487225 w 1280468"/>
                <a:gd name="connsiteY74" fmla="*/ 1692807 h 2098674"/>
                <a:gd name="connsiteX75" fmla="*/ 527904 w 1280468"/>
                <a:gd name="connsiteY75" fmla="*/ 1715921 h 2098674"/>
                <a:gd name="connsiteX76" fmla="*/ 572281 w 1280468"/>
                <a:gd name="connsiteY76" fmla="*/ 1724241 h 2098674"/>
                <a:gd name="connsiteX77" fmla="*/ 590772 w 1280468"/>
                <a:gd name="connsiteY77" fmla="*/ 1775090 h 2098674"/>
                <a:gd name="connsiteX78" fmla="*/ 627753 w 1280468"/>
                <a:gd name="connsiteY78" fmla="*/ 1792656 h 2098674"/>
                <a:gd name="connsiteX79" fmla="*/ 683224 w 1280468"/>
                <a:gd name="connsiteY79" fmla="*/ 1858298 h 2098674"/>
                <a:gd name="connsiteX80" fmla="*/ 734998 w 1280468"/>
                <a:gd name="connsiteY80" fmla="*/ 1944279 h 2098674"/>
                <a:gd name="connsiteX81" fmla="*/ 731300 w 1280468"/>
                <a:gd name="connsiteY81" fmla="*/ 2023788 h 2098674"/>
                <a:gd name="connsiteX82" fmla="*/ 759960 w 1280468"/>
                <a:gd name="connsiteY82" fmla="*/ 2061693 h 2098674"/>
                <a:gd name="connsiteX83" fmla="*/ 1138091 w 1280468"/>
                <a:gd name="connsiteY83" fmla="*/ 2098675 h 2098674"/>
                <a:gd name="connsiteX84" fmla="*/ 1138091 w 1280468"/>
                <a:gd name="connsiteY84" fmla="*/ 2098675 h 2098674"/>
                <a:gd name="connsiteX85" fmla="*/ 1171374 w 1280468"/>
                <a:gd name="connsiteY85" fmla="*/ 2096826 h 2098674"/>
                <a:gd name="connsiteX86" fmla="*/ 1186167 w 1280468"/>
                <a:gd name="connsiteY86" fmla="*/ 2056146 h 2098674"/>
                <a:gd name="connsiteX87" fmla="*/ 1157507 w 1280468"/>
                <a:gd name="connsiteY87" fmla="*/ 2034882 h 2098674"/>
                <a:gd name="connsiteX88" fmla="*/ 1158431 w 1280468"/>
                <a:gd name="connsiteY88" fmla="*/ 1967392 h 2098674"/>
                <a:gd name="connsiteX89" fmla="*/ 1175073 w 1280468"/>
                <a:gd name="connsiteY89" fmla="*/ 1963694 h 2098674"/>
                <a:gd name="connsiteX90" fmla="*/ 1208356 w 1280468"/>
                <a:gd name="connsiteY90" fmla="*/ 1882335 h 2098674"/>
                <a:gd name="connsiteX91" fmla="*/ 1228695 w 1280468"/>
                <a:gd name="connsiteY91" fmla="*/ 1844430 h 2098674"/>
                <a:gd name="connsiteX92" fmla="*/ 1280469 w 1280468"/>
                <a:gd name="connsiteY92" fmla="*/ 1813920 h 2098674"/>
                <a:gd name="connsiteX93" fmla="*/ 1251808 w 1280468"/>
                <a:gd name="connsiteY93" fmla="*/ 1775090 h 2098674"/>
                <a:gd name="connsiteX94" fmla="*/ 1219450 w 1280468"/>
                <a:gd name="connsiteY94" fmla="*/ 1688185 h 2098674"/>
                <a:gd name="connsiteX95" fmla="*/ 1221299 w 1280468"/>
                <a:gd name="connsiteY95" fmla="*/ 1665072 h 2098674"/>
                <a:gd name="connsiteX96" fmla="*/ 1221299 w 1280468"/>
                <a:gd name="connsiteY96" fmla="*/ 1664147 h 2098674"/>
                <a:gd name="connsiteX97" fmla="*/ 1197261 w 1280468"/>
                <a:gd name="connsiteY97" fmla="*/ 1631789 h 2098674"/>
                <a:gd name="connsiteX98" fmla="*/ 1123299 w 1280468"/>
                <a:gd name="connsiteY98" fmla="*/ 1532864 h 2098674"/>
                <a:gd name="connsiteX99" fmla="*/ 979998 w 1280468"/>
                <a:gd name="connsiteY99" fmla="*/ 1331317 h 2098674"/>
                <a:gd name="connsiteX100" fmla="*/ 780300 w 1280468"/>
                <a:gd name="connsiteY100" fmla="*/ 1044714 h 2098674"/>
                <a:gd name="connsiteX101" fmla="*/ 667508 w 1280468"/>
                <a:gd name="connsiteY101" fmla="*/ 888469 h 2098674"/>
                <a:gd name="connsiteX102" fmla="*/ 558414 w 1280468"/>
                <a:gd name="connsiteY102" fmla="*/ 731300 h 2098674"/>
                <a:gd name="connsiteX103" fmla="*/ 684149 w 1280468"/>
                <a:gd name="connsiteY103" fmla="*/ 197848 h 2098674"/>
                <a:gd name="connsiteX104" fmla="*/ 692470 w 1280468"/>
                <a:gd name="connsiteY104" fmla="*/ 162716 h 209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80468" h="2098674">
                  <a:moveTo>
                    <a:pt x="530678" y="1914694"/>
                  </a:moveTo>
                  <a:lnTo>
                    <a:pt x="534376" y="1935033"/>
                  </a:lnTo>
                  <a:lnTo>
                    <a:pt x="534376" y="1938731"/>
                  </a:lnTo>
                  <a:lnTo>
                    <a:pt x="530678" y="1914694"/>
                  </a:lnTo>
                  <a:close/>
                  <a:moveTo>
                    <a:pt x="394773" y="1835185"/>
                  </a:moveTo>
                  <a:lnTo>
                    <a:pt x="401244" y="1849053"/>
                  </a:lnTo>
                  <a:lnTo>
                    <a:pt x="404942" y="1848128"/>
                  </a:lnTo>
                  <a:lnTo>
                    <a:pt x="394773" y="1835184"/>
                  </a:lnTo>
                  <a:close/>
                  <a:moveTo>
                    <a:pt x="556565" y="1832411"/>
                  </a:moveTo>
                  <a:lnTo>
                    <a:pt x="559338" y="1856449"/>
                  </a:lnTo>
                  <a:lnTo>
                    <a:pt x="575980" y="1868467"/>
                  </a:lnTo>
                  <a:lnTo>
                    <a:pt x="556565" y="1832411"/>
                  </a:lnTo>
                  <a:close/>
                  <a:moveTo>
                    <a:pt x="444697" y="1701128"/>
                  </a:moveTo>
                  <a:lnTo>
                    <a:pt x="434527" y="1698355"/>
                  </a:lnTo>
                  <a:lnTo>
                    <a:pt x="442848" y="1702053"/>
                  </a:lnTo>
                  <a:lnTo>
                    <a:pt x="444697" y="1701128"/>
                  </a:lnTo>
                  <a:close/>
                  <a:moveTo>
                    <a:pt x="342075" y="1673392"/>
                  </a:moveTo>
                  <a:lnTo>
                    <a:pt x="317112" y="1688185"/>
                  </a:lnTo>
                  <a:lnTo>
                    <a:pt x="323584" y="1694657"/>
                  </a:lnTo>
                  <a:lnTo>
                    <a:pt x="342075" y="1673392"/>
                  </a:lnTo>
                  <a:close/>
                  <a:moveTo>
                    <a:pt x="293999" y="1655826"/>
                  </a:moveTo>
                  <a:lnTo>
                    <a:pt x="292150" y="1663223"/>
                  </a:lnTo>
                  <a:lnTo>
                    <a:pt x="300471" y="1665072"/>
                  </a:lnTo>
                  <a:lnTo>
                    <a:pt x="293999" y="1655826"/>
                  </a:lnTo>
                  <a:close/>
                  <a:moveTo>
                    <a:pt x="375358" y="1674317"/>
                  </a:moveTo>
                  <a:lnTo>
                    <a:pt x="416037" y="1697430"/>
                  </a:lnTo>
                  <a:lnTo>
                    <a:pt x="423433" y="1690958"/>
                  </a:lnTo>
                  <a:lnTo>
                    <a:pt x="375358" y="1674317"/>
                  </a:lnTo>
                  <a:close/>
                  <a:moveTo>
                    <a:pt x="60094" y="859809"/>
                  </a:moveTo>
                  <a:lnTo>
                    <a:pt x="59169" y="860734"/>
                  </a:lnTo>
                  <a:lnTo>
                    <a:pt x="60094" y="859809"/>
                  </a:lnTo>
                  <a:lnTo>
                    <a:pt x="60094" y="859809"/>
                  </a:lnTo>
                  <a:close/>
                  <a:moveTo>
                    <a:pt x="159018" y="864432"/>
                  </a:moveTo>
                  <a:lnTo>
                    <a:pt x="158094" y="861658"/>
                  </a:lnTo>
                  <a:lnTo>
                    <a:pt x="158094" y="865357"/>
                  </a:lnTo>
                  <a:lnTo>
                    <a:pt x="159018" y="864432"/>
                  </a:lnTo>
                  <a:close/>
                  <a:moveTo>
                    <a:pt x="692470" y="162717"/>
                  </a:moveTo>
                  <a:lnTo>
                    <a:pt x="656414" y="153471"/>
                  </a:lnTo>
                  <a:lnTo>
                    <a:pt x="260716" y="44377"/>
                  </a:lnTo>
                  <a:lnTo>
                    <a:pt x="113717" y="0"/>
                  </a:lnTo>
                  <a:lnTo>
                    <a:pt x="113717" y="3698"/>
                  </a:lnTo>
                  <a:lnTo>
                    <a:pt x="105396" y="95226"/>
                  </a:lnTo>
                  <a:lnTo>
                    <a:pt x="66566" y="203396"/>
                  </a:lnTo>
                  <a:lnTo>
                    <a:pt x="1849" y="283829"/>
                  </a:lnTo>
                  <a:lnTo>
                    <a:pt x="0" y="324509"/>
                  </a:lnTo>
                  <a:lnTo>
                    <a:pt x="31434" y="380905"/>
                  </a:lnTo>
                  <a:lnTo>
                    <a:pt x="47151" y="454867"/>
                  </a:lnTo>
                  <a:lnTo>
                    <a:pt x="24962" y="514961"/>
                  </a:lnTo>
                  <a:lnTo>
                    <a:pt x="28660" y="575055"/>
                  </a:lnTo>
                  <a:lnTo>
                    <a:pt x="17566" y="600017"/>
                  </a:lnTo>
                  <a:lnTo>
                    <a:pt x="55471" y="682300"/>
                  </a:lnTo>
                  <a:lnTo>
                    <a:pt x="79509" y="713734"/>
                  </a:lnTo>
                  <a:lnTo>
                    <a:pt x="77660" y="803413"/>
                  </a:lnTo>
                  <a:lnTo>
                    <a:pt x="134981" y="857960"/>
                  </a:lnTo>
                  <a:lnTo>
                    <a:pt x="168264" y="802489"/>
                  </a:lnTo>
                  <a:lnTo>
                    <a:pt x="204320" y="831149"/>
                  </a:lnTo>
                  <a:lnTo>
                    <a:pt x="218188" y="818206"/>
                  </a:lnTo>
                  <a:lnTo>
                    <a:pt x="168264" y="827451"/>
                  </a:lnTo>
                  <a:lnTo>
                    <a:pt x="167339" y="874602"/>
                  </a:lnTo>
                  <a:lnTo>
                    <a:pt x="177509" y="933772"/>
                  </a:lnTo>
                  <a:lnTo>
                    <a:pt x="149773" y="906960"/>
                  </a:lnTo>
                  <a:lnTo>
                    <a:pt x="134056" y="870904"/>
                  </a:lnTo>
                  <a:lnTo>
                    <a:pt x="129433" y="920828"/>
                  </a:lnTo>
                  <a:lnTo>
                    <a:pt x="142377" y="1019752"/>
                  </a:lnTo>
                  <a:lnTo>
                    <a:pt x="194150" y="1083545"/>
                  </a:lnTo>
                  <a:lnTo>
                    <a:pt x="159943" y="1127922"/>
                  </a:lnTo>
                  <a:lnTo>
                    <a:pt x="165490" y="1184318"/>
                  </a:lnTo>
                  <a:lnTo>
                    <a:pt x="202471" y="1241639"/>
                  </a:lnTo>
                  <a:lnTo>
                    <a:pt x="267188" y="1419148"/>
                  </a:lnTo>
                  <a:lnTo>
                    <a:pt x="287527" y="1430242"/>
                  </a:lnTo>
                  <a:lnTo>
                    <a:pt x="281056" y="1553204"/>
                  </a:lnTo>
                  <a:lnTo>
                    <a:pt x="291225" y="1567997"/>
                  </a:lnTo>
                  <a:lnTo>
                    <a:pt x="429904" y="1617921"/>
                  </a:lnTo>
                  <a:lnTo>
                    <a:pt x="472433" y="1663223"/>
                  </a:lnTo>
                  <a:lnTo>
                    <a:pt x="487225" y="1692807"/>
                  </a:lnTo>
                  <a:lnTo>
                    <a:pt x="527904" y="1715921"/>
                  </a:lnTo>
                  <a:lnTo>
                    <a:pt x="572281" y="1724241"/>
                  </a:lnTo>
                  <a:lnTo>
                    <a:pt x="590772" y="1775090"/>
                  </a:lnTo>
                  <a:lnTo>
                    <a:pt x="627753" y="1792656"/>
                  </a:lnTo>
                  <a:lnTo>
                    <a:pt x="683224" y="1858298"/>
                  </a:lnTo>
                  <a:lnTo>
                    <a:pt x="734998" y="1944279"/>
                  </a:lnTo>
                  <a:lnTo>
                    <a:pt x="731300" y="2023788"/>
                  </a:lnTo>
                  <a:lnTo>
                    <a:pt x="759960" y="2061693"/>
                  </a:lnTo>
                  <a:lnTo>
                    <a:pt x="1138091" y="2098675"/>
                  </a:lnTo>
                  <a:lnTo>
                    <a:pt x="1138091" y="2098675"/>
                  </a:lnTo>
                  <a:lnTo>
                    <a:pt x="1171374" y="2096826"/>
                  </a:lnTo>
                  <a:lnTo>
                    <a:pt x="1186167" y="2056146"/>
                  </a:lnTo>
                  <a:lnTo>
                    <a:pt x="1157507" y="2034882"/>
                  </a:lnTo>
                  <a:lnTo>
                    <a:pt x="1158431" y="1967392"/>
                  </a:lnTo>
                  <a:lnTo>
                    <a:pt x="1175073" y="1963694"/>
                  </a:lnTo>
                  <a:lnTo>
                    <a:pt x="1208356" y="1882335"/>
                  </a:lnTo>
                  <a:lnTo>
                    <a:pt x="1228695" y="1844430"/>
                  </a:lnTo>
                  <a:lnTo>
                    <a:pt x="1280469" y="1813920"/>
                  </a:lnTo>
                  <a:lnTo>
                    <a:pt x="1251808" y="1775090"/>
                  </a:lnTo>
                  <a:lnTo>
                    <a:pt x="1219450" y="1688185"/>
                  </a:lnTo>
                  <a:lnTo>
                    <a:pt x="1221299" y="1665072"/>
                  </a:lnTo>
                  <a:lnTo>
                    <a:pt x="1221299" y="1664147"/>
                  </a:lnTo>
                  <a:lnTo>
                    <a:pt x="1197261" y="1631789"/>
                  </a:lnTo>
                  <a:lnTo>
                    <a:pt x="1123299" y="1532864"/>
                  </a:lnTo>
                  <a:lnTo>
                    <a:pt x="979998" y="1331317"/>
                  </a:lnTo>
                  <a:lnTo>
                    <a:pt x="780300" y="1044714"/>
                  </a:lnTo>
                  <a:lnTo>
                    <a:pt x="667508" y="888469"/>
                  </a:lnTo>
                  <a:lnTo>
                    <a:pt x="558414" y="731300"/>
                  </a:lnTo>
                  <a:lnTo>
                    <a:pt x="684149" y="197848"/>
                  </a:lnTo>
                  <a:lnTo>
                    <a:pt x="692470" y="162716"/>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Freeform: Shape 69">
              <a:extLst>
                <a:ext uri="{FF2B5EF4-FFF2-40B4-BE49-F238E27FC236}">
                  <a16:creationId xmlns:a16="http://schemas.microsoft.com/office/drawing/2014/main" id="{4202ECF3-7FBB-7F88-40CD-716FA1C6E350}"/>
                </a:ext>
              </a:extLst>
            </p:cNvPr>
            <p:cNvSpPr/>
            <p:nvPr/>
          </p:nvSpPr>
          <p:spPr>
            <a:xfrm>
              <a:off x="4621397" y="3390996"/>
              <a:ext cx="936442" cy="718097"/>
            </a:xfrm>
            <a:custGeom>
              <a:avLst/>
              <a:gdLst>
                <a:gd name="connsiteX0" fmla="*/ 1094639 w 1098337"/>
                <a:gd name="connsiteY0" fmla="*/ 250548 h 842244"/>
                <a:gd name="connsiteX1" fmla="*/ 1098337 w 1098337"/>
                <a:gd name="connsiteY1" fmla="*/ 69340 h 842244"/>
                <a:gd name="connsiteX2" fmla="*/ 1053960 w 1098337"/>
                <a:gd name="connsiteY2" fmla="*/ 67491 h 842244"/>
                <a:gd name="connsiteX3" fmla="*/ 828376 w 1098337"/>
                <a:gd name="connsiteY3" fmla="*/ 59171 h 842244"/>
                <a:gd name="connsiteX4" fmla="*/ 806187 w 1098337"/>
                <a:gd name="connsiteY4" fmla="*/ 58246 h 842244"/>
                <a:gd name="connsiteX5" fmla="*/ 787696 w 1098337"/>
                <a:gd name="connsiteY5" fmla="*/ 57321 h 842244"/>
                <a:gd name="connsiteX6" fmla="*/ 513112 w 1098337"/>
                <a:gd name="connsiteY6" fmla="*/ 39755 h 842244"/>
                <a:gd name="connsiteX7" fmla="*/ 330056 w 1098337"/>
                <a:gd name="connsiteY7" fmla="*/ 24962 h 842244"/>
                <a:gd name="connsiteX8" fmla="*/ 101698 w 1098337"/>
                <a:gd name="connsiteY8" fmla="*/ 2774 h 842244"/>
                <a:gd name="connsiteX9" fmla="*/ 79509 w 1098337"/>
                <a:gd name="connsiteY9" fmla="*/ 0 h 842244"/>
                <a:gd name="connsiteX10" fmla="*/ 76736 w 1098337"/>
                <a:gd name="connsiteY10" fmla="*/ 24038 h 842244"/>
                <a:gd name="connsiteX11" fmla="*/ 26811 w 1098337"/>
                <a:gd name="connsiteY11" fmla="*/ 505716 h 842244"/>
                <a:gd name="connsiteX12" fmla="*/ 9245 w 1098337"/>
                <a:gd name="connsiteY12" fmla="*/ 673980 h 842244"/>
                <a:gd name="connsiteX13" fmla="*/ 1849 w 1098337"/>
                <a:gd name="connsiteY13" fmla="*/ 747017 h 842244"/>
                <a:gd name="connsiteX14" fmla="*/ 0 w 1098337"/>
                <a:gd name="connsiteY14" fmla="*/ 771055 h 842244"/>
                <a:gd name="connsiteX15" fmla="*/ 28660 w 1098337"/>
                <a:gd name="connsiteY15" fmla="*/ 773829 h 842244"/>
                <a:gd name="connsiteX16" fmla="*/ 494622 w 1098337"/>
                <a:gd name="connsiteY16" fmla="*/ 814508 h 842244"/>
                <a:gd name="connsiteX17" fmla="*/ 699866 w 1098337"/>
                <a:gd name="connsiteY17" fmla="*/ 827451 h 842244"/>
                <a:gd name="connsiteX18" fmla="*/ 904187 w 1098337"/>
                <a:gd name="connsiteY18" fmla="*/ 836696 h 842244"/>
                <a:gd name="connsiteX19" fmla="*/ 933772 w 1098337"/>
                <a:gd name="connsiteY19" fmla="*/ 837621 h 842244"/>
                <a:gd name="connsiteX20" fmla="*/ 952262 w 1098337"/>
                <a:gd name="connsiteY20" fmla="*/ 838546 h 842244"/>
                <a:gd name="connsiteX21" fmla="*/ 991092 w 1098337"/>
                <a:gd name="connsiteY21" fmla="*/ 839471 h 842244"/>
                <a:gd name="connsiteX22" fmla="*/ 1009583 w 1098337"/>
                <a:gd name="connsiteY22" fmla="*/ 840396 h 842244"/>
                <a:gd name="connsiteX23" fmla="*/ 1067828 w 1098337"/>
                <a:gd name="connsiteY23" fmla="*/ 842245 h 842244"/>
                <a:gd name="connsiteX24" fmla="*/ 1082620 w 1098337"/>
                <a:gd name="connsiteY24" fmla="*/ 842245 h 842244"/>
                <a:gd name="connsiteX25" fmla="*/ 1082620 w 1098337"/>
                <a:gd name="connsiteY25" fmla="*/ 823754 h 842244"/>
                <a:gd name="connsiteX26" fmla="*/ 1092790 w 1098337"/>
                <a:gd name="connsiteY26" fmla="*/ 334680 h 842244"/>
                <a:gd name="connsiteX27" fmla="*/ 1093715 w 1098337"/>
                <a:gd name="connsiteY27" fmla="*/ 280133 h 842244"/>
                <a:gd name="connsiteX28" fmla="*/ 1093715 w 1098337"/>
                <a:gd name="connsiteY28" fmla="*/ 262567 h 842244"/>
                <a:gd name="connsiteX29" fmla="*/ 1094640 w 1098337"/>
                <a:gd name="connsiteY29" fmla="*/ 250548 h 84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8337" h="842244">
                  <a:moveTo>
                    <a:pt x="1094639" y="250548"/>
                  </a:moveTo>
                  <a:lnTo>
                    <a:pt x="1098337" y="69340"/>
                  </a:lnTo>
                  <a:lnTo>
                    <a:pt x="1053960" y="67491"/>
                  </a:lnTo>
                  <a:lnTo>
                    <a:pt x="828376" y="59171"/>
                  </a:lnTo>
                  <a:lnTo>
                    <a:pt x="806187" y="58246"/>
                  </a:lnTo>
                  <a:lnTo>
                    <a:pt x="787696" y="57321"/>
                  </a:lnTo>
                  <a:lnTo>
                    <a:pt x="513112" y="39755"/>
                  </a:lnTo>
                  <a:lnTo>
                    <a:pt x="330056" y="24962"/>
                  </a:lnTo>
                  <a:lnTo>
                    <a:pt x="101698" y="2774"/>
                  </a:lnTo>
                  <a:lnTo>
                    <a:pt x="79509" y="0"/>
                  </a:lnTo>
                  <a:lnTo>
                    <a:pt x="76736" y="24038"/>
                  </a:lnTo>
                  <a:lnTo>
                    <a:pt x="26811" y="505716"/>
                  </a:lnTo>
                  <a:lnTo>
                    <a:pt x="9245" y="673980"/>
                  </a:lnTo>
                  <a:lnTo>
                    <a:pt x="1849" y="747017"/>
                  </a:lnTo>
                  <a:lnTo>
                    <a:pt x="0" y="771055"/>
                  </a:lnTo>
                  <a:lnTo>
                    <a:pt x="28660" y="773829"/>
                  </a:lnTo>
                  <a:lnTo>
                    <a:pt x="494622" y="814508"/>
                  </a:lnTo>
                  <a:lnTo>
                    <a:pt x="699866" y="827451"/>
                  </a:lnTo>
                  <a:lnTo>
                    <a:pt x="904187" y="836696"/>
                  </a:lnTo>
                  <a:lnTo>
                    <a:pt x="933772" y="837621"/>
                  </a:lnTo>
                  <a:lnTo>
                    <a:pt x="952262" y="838546"/>
                  </a:lnTo>
                  <a:lnTo>
                    <a:pt x="991092" y="839471"/>
                  </a:lnTo>
                  <a:lnTo>
                    <a:pt x="1009583" y="840396"/>
                  </a:lnTo>
                  <a:lnTo>
                    <a:pt x="1067828" y="842245"/>
                  </a:lnTo>
                  <a:lnTo>
                    <a:pt x="1082620" y="842245"/>
                  </a:lnTo>
                  <a:lnTo>
                    <a:pt x="1082620" y="823754"/>
                  </a:lnTo>
                  <a:lnTo>
                    <a:pt x="1092790" y="334680"/>
                  </a:lnTo>
                  <a:lnTo>
                    <a:pt x="1093715" y="280133"/>
                  </a:lnTo>
                  <a:lnTo>
                    <a:pt x="1093715" y="262567"/>
                  </a:lnTo>
                  <a:lnTo>
                    <a:pt x="1094640" y="250548"/>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4" name="Freeform: Shape 70">
              <a:extLst>
                <a:ext uri="{FF2B5EF4-FFF2-40B4-BE49-F238E27FC236}">
                  <a16:creationId xmlns:a16="http://schemas.microsoft.com/office/drawing/2014/main" id="{674DAAE2-5098-A91E-299A-A803CF184024}"/>
                </a:ext>
              </a:extLst>
            </p:cNvPr>
            <p:cNvSpPr/>
            <p:nvPr/>
          </p:nvSpPr>
          <p:spPr>
            <a:xfrm>
              <a:off x="3275064" y="2989777"/>
              <a:ext cx="826087" cy="1280119"/>
            </a:xfrm>
            <a:custGeom>
              <a:avLst/>
              <a:gdLst>
                <a:gd name="connsiteX0" fmla="*/ 818206 w 968903"/>
                <a:gd name="connsiteY0" fmla="*/ 1104809 h 1501430"/>
                <a:gd name="connsiteX1" fmla="*/ 914357 w 968903"/>
                <a:gd name="connsiteY1" fmla="*/ 506640 h 1501430"/>
                <a:gd name="connsiteX2" fmla="*/ 963356 w 968903"/>
                <a:gd name="connsiteY2" fmla="*/ 207094 h 1501430"/>
                <a:gd name="connsiteX3" fmla="*/ 968904 w 968903"/>
                <a:gd name="connsiteY3" fmla="*/ 177509 h 1501430"/>
                <a:gd name="connsiteX4" fmla="*/ 942092 w 968903"/>
                <a:gd name="connsiteY4" fmla="*/ 172886 h 1501430"/>
                <a:gd name="connsiteX5" fmla="*/ 837621 w 968903"/>
                <a:gd name="connsiteY5" fmla="*/ 153471 h 1501430"/>
                <a:gd name="connsiteX6" fmla="*/ 575980 w 968903"/>
                <a:gd name="connsiteY6" fmla="*/ 101698 h 1501430"/>
                <a:gd name="connsiteX7" fmla="*/ 550093 w 968903"/>
                <a:gd name="connsiteY7" fmla="*/ 96151 h 1501430"/>
                <a:gd name="connsiteX8" fmla="*/ 524206 w 968903"/>
                <a:gd name="connsiteY8" fmla="*/ 90603 h 1501430"/>
                <a:gd name="connsiteX9" fmla="*/ 393848 w 968903"/>
                <a:gd name="connsiteY9" fmla="*/ 61943 h 1501430"/>
                <a:gd name="connsiteX10" fmla="*/ 159943 w 968903"/>
                <a:gd name="connsiteY10" fmla="*/ 6472 h 1501430"/>
                <a:gd name="connsiteX11" fmla="*/ 134056 w 968903"/>
                <a:gd name="connsiteY11" fmla="*/ 0 h 1501430"/>
                <a:gd name="connsiteX12" fmla="*/ 125735 w 968903"/>
                <a:gd name="connsiteY12" fmla="*/ 35132 h 1501430"/>
                <a:gd name="connsiteX13" fmla="*/ 0 w 968903"/>
                <a:gd name="connsiteY13" fmla="*/ 568583 h 1501430"/>
                <a:gd name="connsiteX14" fmla="*/ 109094 w 968903"/>
                <a:gd name="connsiteY14" fmla="*/ 725753 h 1501430"/>
                <a:gd name="connsiteX15" fmla="*/ 221886 w 968903"/>
                <a:gd name="connsiteY15" fmla="*/ 881998 h 1501430"/>
                <a:gd name="connsiteX16" fmla="*/ 421584 w 968903"/>
                <a:gd name="connsiteY16" fmla="*/ 1168601 h 1501430"/>
                <a:gd name="connsiteX17" fmla="*/ 564885 w 968903"/>
                <a:gd name="connsiteY17" fmla="*/ 1370148 h 1501430"/>
                <a:gd name="connsiteX18" fmla="*/ 638848 w 968903"/>
                <a:gd name="connsiteY18" fmla="*/ 1469072 h 1501430"/>
                <a:gd name="connsiteX19" fmla="*/ 662885 w 968903"/>
                <a:gd name="connsiteY19" fmla="*/ 1501431 h 1501430"/>
                <a:gd name="connsiteX20" fmla="*/ 662885 w 968903"/>
                <a:gd name="connsiteY20" fmla="*/ 1498657 h 1501430"/>
                <a:gd name="connsiteX21" fmla="*/ 677678 w 968903"/>
                <a:gd name="connsiteY21" fmla="*/ 1467223 h 1501430"/>
                <a:gd name="connsiteX22" fmla="*/ 678603 w 968903"/>
                <a:gd name="connsiteY22" fmla="*/ 1320223 h 1501430"/>
                <a:gd name="connsiteX23" fmla="*/ 719282 w 968903"/>
                <a:gd name="connsiteY23" fmla="*/ 1286016 h 1501430"/>
                <a:gd name="connsiteX24" fmla="*/ 751640 w 968903"/>
                <a:gd name="connsiteY24" fmla="*/ 1314676 h 1501430"/>
                <a:gd name="connsiteX25" fmla="*/ 772904 w 968903"/>
                <a:gd name="connsiteY25" fmla="*/ 1315601 h 1501430"/>
                <a:gd name="connsiteX26" fmla="*/ 813583 w 968903"/>
                <a:gd name="connsiteY26" fmla="*/ 1136243 h 1501430"/>
                <a:gd name="connsiteX27" fmla="*/ 813583 w 968903"/>
                <a:gd name="connsiteY27" fmla="*/ 1134394 h 1501430"/>
                <a:gd name="connsiteX28" fmla="*/ 818206 w 968903"/>
                <a:gd name="connsiteY28" fmla="*/ 1104809 h 150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8903" h="1501430">
                  <a:moveTo>
                    <a:pt x="818206" y="1104809"/>
                  </a:moveTo>
                  <a:lnTo>
                    <a:pt x="914357" y="506640"/>
                  </a:lnTo>
                  <a:lnTo>
                    <a:pt x="963356" y="207094"/>
                  </a:lnTo>
                  <a:lnTo>
                    <a:pt x="968904" y="177509"/>
                  </a:lnTo>
                  <a:lnTo>
                    <a:pt x="942092" y="172886"/>
                  </a:lnTo>
                  <a:lnTo>
                    <a:pt x="837621" y="153471"/>
                  </a:lnTo>
                  <a:lnTo>
                    <a:pt x="575980" y="101698"/>
                  </a:lnTo>
                  <a:lnTo>
                    <a:pt x="550093" y="96151"/>
                  </a:lnTo>
                  <a:lnTo>
                    <a:pt x="524206" y="90603"/>
                  </a:lnTo>
                  <a:lnTo>
                    <a:pt x="393848" y="61943"/>
                  </a:lnTo>
                  <a:lnTo>
                    <a:pt x="159943" y="6472"/>
                  </a:lnTo>
                  <a:lnTo>
                    <a:pt x="134056" y="0"/>
                  </a:lnTo>
                  <a:lnTo>
                    <a:pt x="125735" y="35132"/>
                  </a:lnTo>
                  <a:lnTo>
                    <a:pt x="0" y="568583"/>
                  </a:lnTo>
                  <a:lnTo>
                    <a:pt x="109094" y="725753"/>
                  </a:lnTo>
                  <a:lnTo>
                    <a:pt x="221886" y="881998"/>
                  </a:lnTo>
                  <a:lnTo>
                    <a:pt x="421584" y="1168601"/>
                  </a:lnTo>
                  <a:lnTo>
                    <a:pt x="564885" y="1370148"/>
                  </a:lnTo>
                  <a:lnTo>
                    <a:pt x="638848" y="1469072"/>
                  </a:lnTo>
                  <a:lnTo>
                    <a:pt x="662885" y="1501431"/>
                  </a:lnTo>
                  <a:lnTo>
                    <a:pt x="662885" y="1498657"/>
                  </a:lnTo>
                  <a:lnTo>
                    <a:pt x="677678" y="1467223"/>
                  </a:lnTo>
                  <a:lnTo>
                    <a:pt x="678603" y="1320223"/>
                  </a:lnTo>
                  <a:lnTo>
                    <a:pt x="719282" y="1286016"/>
                  </a:lnTo>
                  <a:lnTo>
                    <a:pt x="751640" y="1314676"/>
                  </a:lnTo>
                  <a:lnTo>
                    <a:pt x="772904" y="1315601"/>
                  </a:lnTo>
                  <a:lnTo>
                    <a:pt x="813583" y="1136243"/>
                  </a:lnTo>
                  <a:lnTo>
                    <a:pt x="813583" y="1134394"/>
                  </a:lnTo>
                  <a:lnTo>
                    <a:pt x="818206" y="1104809"/>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Freeform: Shape 71">
              <a:extLst>
                <a:ext uri="{FF2B5EF4-FFF2-40B4-BE49-F238E27FC236}">
                  <a16:creationId xmlns:a16="http://schemas.microsoft.com/office/drawing/2014/main" id="{D1B84FAE-1202-A1C4-B370-FE504D5ED75E}"/>
                </a:ext>
              </a:extLst>
            </p:cNvPr>
            <p:cNvSpPr/>
            <p:nvPr/>
          </p:nvSpPr>
          <p:spPr>
            <a:xfrm>
              <a:off x="4531538" y="4048398"/>
              <a:ext cx="885994" cy="939595"/>
            </a:xfrm>
            <a:custGeom>
              <a:avLst/>
              <a:gdLst>
                <a:gd name="connsiteX0" fmla="*/ 1036393 w 1039167"/>
                <a:gd name="connsiteY0" fmla="*/ 138679 h 1102035"/>
                <a:gd name="connsiteX1" fmla="*/ 1037318 w 1039167"/>
                <a:gd name="connsiteY1" fmla="*/ 114642 h 1102035"/>
                <a:gd name="connsiteX2" fmla="*/ 1038243 w 1039167"/>
                <a:gd name="connsiteY2" fmla="*/ 90604 h 1102035"/>
                <a:gd name="connsiteX3" fmla="*/ 1039168 w 1039167"/>
                <a:gd name="connsiteY3" fmla="*/ 66566 h 1102035"/>
                <a:gd name="connsiteX4" fmla="*/ 1009583 w 1039167"/>
                <a:gd name="connsiteY4" fmla="*/ 65641 h 1102035"/>
                <a:gd name="connsiteX5" fmla="*/ 805263 w 1039167"/>
                <a:gd name="connsiteY5" fmla="*/ 56396 h 1102035"/>
                <a:gd name="connsiteX6" fmla="*/ 600018 w 1039167"/>
                <a:gd name="connsiteY6" fmla="*/ 43453 h 1102035"/>
                <a:gd name="connsiteX7" fmla="*/ 134056 w 1039167"/>
                <a:gd name="connsiteY7" fmla="*/ 2774 h 1102035"/>
                <a:gd name="connsiteX8" fmla="*/ 105396 w 1039167"/>
                <a:gd name="connsiteY8" fmla="*/ 0 h 1102035"/>
                <a:gd name="connsiteX9" fmla="*/ 101698 w 1039167"/>
                <a:gd name="connsiteY9" fmla="*/ 33283 h 1102035"/>
                <a:gd name="connsiteX10" fmla="*/ 32358 w 1039167"/>
                <a:gd name="connsiteY10" fmla="*/ 748866 h 1102035"/>
                <a:gd name="connsiteX11" fmla="*/ 25887 w 1039167"/>
                <a:gd name="connsiteY11" fmla="*/ 816357 h 1102035"/>
                <a:gd name="connsiteX12" fmla="*/ 0 w 1039167"/>
                <a:gd name="connsiteY12" fmla="*/ 1089092 h 1102035"/>
                <a:gd name="connsiteX13" fmla="*/ 3698 w 1039167"/>
                <a:gd name="connsiteY13" fmla="*/ 1090017 h 1102035"/>
                <a:gd name="connsiteX14" fmla="*/ 131283 w 1039167"/>
                <a:gd name="connsiteY14" fmla="*/ 1102036 h 1102035"/>
                <a:gd name="connsiteX15" fmla="*/ 143302 w 1039167"/>
                <a:gd name="connsiteY15" fmla="*/ 1037319 h 1102035"/>
                <a:gd name="connsiteX16" fmla="*/ 166415 w 1039167"/>
                <a:gd name="connsiteY16" fmla="*/ 1018828 h 1102035"/>
                <a:gd name="connsiteX17" fmla="*/ 425282 w 1039167"/>
                <a:gd name="connsiteY17" fmla="*/ 1041941 h 1102035"/>
                <a:gd name="connsiteX18" fmla="*/ 427131 w 1039167"/>
                <a:gd name="connsiteY18" fmla="*/ 1041941 h 1102035"/>
                <a:gd name="connsiteX19" fmla="*/ 404018 w 1039167"/>
                <a:gd name="connsiteY19" fmla="*/ 996639 h 1102035"/>
                <a:gd name="connsiteX20" fmla="*/ 521433 w 1039167"/>
                <a:gd name="connsiteY20" fmla="*/ 1004960 h 1102035"/>
                <a:gd name="connsiteX21" fmla="*/ 814508 w 1039167"/>
                <a:gd name="connsiteY21" fmla="*/ 1021602 h 1102035"/>
                <a:gd name="connsiteX22" fmla="*/ 997564 w 1039167"/>
                <a:gd name="connsiteY22" fmla="*/ 1029923 h 1102035"/>
                <a:gd name="connsiteX23" fmla="*/ 1028998 w 1039167"/>
                <a:gd name="connsiteY23" fmla="*/ 162717 h 1102035"/>
                <a:gd name="connsiteX24" fmla="*/ 1035470 w 1039167"/>
                <a:gd name="connsiteY24" fmla="*/ 163642 h 1102035"/>
                <a:gd name="connsiteX25" fmla="*/ 1036394 w 1039167"/>
                <a:gd name="connsiteY25" fmla="*/ 138680 h 1102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39167" h="1102035">
                  <a:moveTo>
                    <a:pt x="1036393" y="138679"/>
                  </a:moveTo>
                  <a:lnTo>
                    <a:pt x="1037318" y="114642"/>
                  </a:lnTo>
                  <a:lnTo>
                    <a:pt x="1038243" y="90604"/>
                  </a:lnTo>
                  <a:lnTo>
                    <a:pt x="1039168" y="66566"/>
                  </a:lnTo>
                  <a:lnTo>
                    <a:pt x="1009583" y="65641"/>
                  </a:lnTo>
                  <a:lnTo>
                    <a:pt x="805263" y="56396"/>
                  </a:lnTo>
                  <a:lnTo>
                    <a:pt x="600018" y="43453"/>
                  </a:lnTo>
                  <a:lnTo>
                    <a:pt x="134056" y="2774"/>
                  </a:lnTo>
                  <a:lnTo>
                    <a:pt x="105396" y="0"/>
                  </a:lnTo>
                  <a:lnTo>
                    <a:pt x="101698" y="33283"/>
                  </a:lnTo>
                  <a:lnTo>
                    <a:pt x="32358" y="748866"/>
                  </a:lnTo>
                  <a:lnTo>
                    <a:pt x="25887" y="816357"/>
                  </a:lnTo>
                  <a:lnTo>
                    <a:pt x="0" y="1089092"/>
                  </a:lnTo>
                  <a:lnTo>
                    <a:pt x="3698" y="1090017"/>
                  </a:lnTo>
                  <a:lnTo>
                    <a:pt x="131283" y="1102036"/>
                  </a:lnTo>
                  <a:lnTo>
                    <a:pt x="143302" y="1037319"/>
                  </a:lnTo>
                  <a:lnTo>
                    <a:pt x="166415" y="1018828"/>
                  </a:lnTo>
                  <a:lnTo>
                    <a:pt x="425282" y="1041941"/>
                  </a:lnTo>
                  <a:lnTo>
                    <a:pt x="427131" y="1041941"/>
                  </a:lnTo>
                  <a:lnTo>
                    <a:pt x="404018" y="996639"/>
                  </a:lnTo>
                  <a:lnTo>
                    <a:pt x="521433" y="1004960"/>
                  </a:lnTo>
                  <a:lnTo>
                    <a:pt x="814508" y="1021602"/>
                  </a:lnTo>
                  <a:lnTo>
                    <a:pt x="997564" y="1029923"/>
                  </a:lnTo>
                  <a:lnTo>
                    <a:pt x="1028998" y="162717"/>
                  </a:lnTo>
                  <a:lnTo>
                    <a:pt x="1035470" y="163642"/>
                  </a:lnTo>
                  <a:lnTo>
                    <a:pt x="1036394" y="13868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6" name="Freeform: Shape 72">
              <a:extLst>
                <a:ext uri="{FF2B5EF4-FFF2-40B4-BE49-F238E27FC236}">
                  <a16:creationId xmlns:a16="http://schemas.microsoft.com/office/drawing/2014/main" id="{0FA04E5C-D418-24C3-7B46-590A46542DBD}"/>
                </a:ext>
              </a:extLst>
            </p:cNvPr>
            <p:cNvSpPr/>
            <p:nvPr/>
          </p:nvSpPr>
          <p:spPr>
            <a:xfrm>
              <a:off x="2885668" y="2196797"/>
              <a:ext cx="1038127" cy="874959"/>
            </a:xfrm>
            <a:custGeom>
              <a:avLst/>
              <a:gdLst>
                <a:gd name="connsiteX0" fmla="*/ 12019 w 1217601"/>
                <a:gd name="connsiteY0" fmla="*/ 767357 h 1026224"/>
                <a:gd name="connsiteX1" fmla="*/ 159019 w 1217601"/>
                <a:gd name="connsiteY1" fmla="*/ 811734 h 1026224"/>
                <a:gd name="connsiteX2" fmla="*/ 554716 w 1217601"/>
                <a:gd name="connsiteY2" fmla="*/ 920828 h 1026224"/>
                <a:gd name="connsiteX3" fmla="*/ 590773 w 1217601"/>
                <a:gd name="connsiteY3" fmla="*/ 930073 h 1026224"/>
                <a:gd name="connsiteX4" fmla="*/ 616659 w 1217601"/>
                <a:gd name="connsiteY4" fmla="*/ 936545 h 1026224"/>
                <a:gd name="connsiteX5" fmla="*/ 850564 w 1217601"/>
                <a:gd name="connsiteY5" fmla="*/ 992017 h 1026224"/>
                <a:gd name="connsiteX6" fmla="*/ 980923 w 1217601"/>
                <a:gd name="connsiteY6" fmla="*/ 1020677 h 1026224"/>
                <a:gd name="connsiteX7" fmla="*/ 1006809 w 1217601"/>
                <a:gd name="connsiteY7" fmla="*/ 1026224 h 1026224"/>
                <a:gd name="connsiteX8" fmla="*/ 1010507 w 1217601"/>
                <a:gd name="connsiteY8" fmla="*/ 1006809 h 1026224"/>
                <a:gd name="connsiteX9" fmla="*/ 1098338 w 1217601"/>
                <a:gd name="connsiteY9" fmla="*/ 642546 h 1026224"/>
                <a:gd name="connsiteX10" fmla="*/ 1073375 w 1217601"/>
                <a:gd name="connsiteY10" fmla="*/ 583376 h 1026224"/>
                <a:gd name="connsiteX11" fmla="*/ 1076149 w 1217601"/>
                <a:gd name="connsiteY11" fmla="*/ 560263 h 1026224"/>
                <a:gd name="connsiteX12" fmla="*/ 1172300 w 1217601"/>
                <a:gd name="connsiteY12" fmla="*/ 434527 h 1026224"/>
                <a:gd name="connsiteX13" fmla="*/ 1217601 w 1217601"/>
                <a:gd name="connsiteY13" fmla="*/ 320811 h 1026224"/>
                <a:gd name="connsiteX14" fmla="*/ 1186167 w 1217601"/>
                <a:gd name="connsiteY14" fmla="*/ 286603 h 1026224"/>
                <a:gd name="connsiteX15" fmla="*/ 1185243 w 1217601"/>
                <a:gd name="connsiteY15" fmla="*/ 269037 h 1026224"/>
                <a:gd name="connsiteX16" fmla="*/ 1185243 w 1217601"/>
                <a:gd name="connsiteY16" fmla="*/ 268112 h 1026224"/>
                <a:gd name="connsiteX17" fmla="*/ 1167677 w 1217601"/>
                <a:gd name="connsiteY17" fmla="*/ 264414 h 1026224"/>
                <a:gd name="connsiteX18" fmla="*/ 907885 w 1217601"/>
                <a:gd name="connsiteY18" fmla="*/ 205245 h 1026224"/>
                <a:gd name="connsiteX19" fmla="*/ 894017 w 1217601"/>
                <a:gd name="connsiteY19" fmla="*/ 211716 h 1026224"/>
                <a:gd name="connsiteX20" fmla="*/ 843168 w 1217601"/>
                <a:gd name="connsiteY20" fmla="*/ 203395 h 1026224"/>
                <a:gd name="connsiteX21" fmla="*/ 740546 w 1217601"/>
                <a:gd name="connsiteY21" fmla="*/ 214490 h 1026224"/>
                <a:gd name="connsiteX22" fmla="*/ 677678 w 1217601"/>
                <a:gd name="connsiteY22" fmla="*/ 206169 h 1026224"/>
                <a:gd name="connsiteX23" fmla="*/ 611112 w 1217601"/>
                <a:gd name="connsiteY23" fmla="*/ 205244 h 1026224"/>
                <a:gd name="connsiteX24" fmla="*/ 605565 w 1217601"/>
                <a:gd name="connsiteY24" fmla="*/ 188603 h 1026224"/>
                <a:gd name="connsiteX25" fmla="*/ 465037 w 1217601"/>
                <a:gd name="connsiteY25" fmla="*/ 175659 h 1026224"/>
                <a:gd name="connsiteX26" fmla="*/ 415112 w 1217601"/>
                <a:gd name="connsiteY26" fmla="*/ 148848 h 1026224"/>
                <a:gd name="connsiteX27" fmla="*/ 408640 w 1217601"/>
                <a:gd name="connsiteY27" fmla="*/ 131282 h 1026224"/>
                <a:gd name="connsiteX28" fmla="*/ 414188 w 1217601"/>
                <a:gd name="connsiteY28" fmla="*/ 61943 h 1026224"/>
                <a:gd name="connsiteX29" fmla="*/ 380905 w 1217601"/>
                <a:gd name="connsiteY29" fmla="*/ 25886 h 1026224"/>
                <a:gd name="connsiteX30" fmla="*/ 378131 w 1217601"/>
                <a:gd name="connsiteY30" fmla="*/ 26811 h 1026224"/>
                <a:gd name="connsiteX31" fmla="*/ 371659 w 1217601"/>
                <a:gd name="connsiteY31" fmla="*/ 31433 h 1026224"/>
                <a:gd name="connsiteX32" fmla="*/ 325433 w 1217601"/>
                <a:gd name="connsiteY32" fmla="*/ 7395 h 1026224"/>
                <a:gd name="connsiteX33" fmla="*/ 297697 w 1217601"/>
                <a:gd name="connsiteY33" fmla="*/ 15716 h 1026224"/>
                <a:gd name="connsiteX34" fmla="*/ 279207 w 1217601"/>
                <a:gd name="connsiteY34" fmla="*/ 6471 h 1026224"/>
                <a:gd name="connsiteX35" fmla="*/ 259792 w 1217601"/>
                <a:gd name="connsiteY35" fmla="*/ 85980 h 1026224"/>
                <a:gd name="connsiteX36" fmla="*/ 246848 w 1217601"/>
                <a:gd name="connsiteY36" fmla="*/ 108169 h 1026224"/>
                <a:gd name="connsiteX37" fmla="*/ 189528 w 1217601"/>
                <a:gd name="connsiteY37" fmla="*/ 247772 h 1026224"/>
                <a:gd name="connsiteX38" fmla="*/ 172886 w 1217601"/>
                <a:gd name="connsiteY38" fmla="*/ 324508 h 1026224"/>
                <a:gd name="connsiteX39" fmla="*/ 162717 w 1217601"/>
                <a:gd name="connsiteY39" fmla="*/ 325433 h 1026224"/>
                <a:gd name="connsiteX40" fmla="*/ 109094 w 1217601"/>
                <a:gd name="connsiteY40" fmla="*/ 453018 h 1026224"/>
                <a:gd name="connsiteX41" fmla="*/ 73038 w 1217601"/>
                <a:gd name="connsiteY41" fmla="*/ 507565 h 1026224"/>
                <a:gd name="connsiteX42" fmla="*/ 60094 w 1217601"/>
                <a:gd name="connsiteY42" fmla="*/ 516810 h 1026224"/>
                <a:gd name="connsiteX43" fmla="*/ 26811 w 1217601"/>
                <a:gd name="connsiteY43" fmla="*/ 581527 h 1026224"/>
                <a:gd name="connsiteX44" fmla="*/ 20339 w 1217601"/>
                <a:gd name="connsiteY44" fmla="*/ 649942 h 1026224"/>
                <a:gd name="connsiteX45" fmla="*/ 0 w 1217601"/>
                <a:gd name="connsiteY45" fmla="*/ 710960 h 1026224"/>
                <a:gd name="connsiteX46" fmla="*/ 12019 w 1217601"/>
                <a:gd name="connsiteY46" fmla="*/ 766432 h 1026224"/>
                <a:gd name="connsiteX47" fmla="*/ 12019 w 1217601"/>
                <a:gd name="connsiteY47" fmla="*/ 767357 h 1026224"/>
                <a:gd name="connsiteX48" fmla="*/ 350396 w 1217601"/>
                <a:gd name="connsiteY48" fmla="*/ 8321 h 1026224"/>
                <a:gd name="connsiteX49" fmla="*/ 347622 w 1217601"/>
                <a:gd name="connsiteY49" fmla="*/ 0 h 1026224"/>
                <a:gd name="connsiteX50" fmla="*/ 346697 w 1217601"/>
                <a:gd name="connsiteY50" fmla="*/ 6472 h 1026224"/>
                <a:gd name="connsiteX51" fmla="*/ 350395 w 1217601"/>
                <a:gd name="connsiteY51" fmla="*/ 8321 h 102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7601" h="1026224">
                  <a:moveTo>
                    <a:pt x="12019" y="767357"/>
                  </a:moveTo>
                  <a:lnTo>
                    <a:pt x="159019" y="811734"/>
                  </a:lnTo>
                  <a:lnTo>
                    <a:pt x="554716" y="920828"/>
                  </a:lnTo>
                  <a:lnTo>
                    <a:pt x="590773" y="930073"/>
                  </a:lnTo>
                  <a:lnTo>
                    <a:pt x="616659" y="936545"/>
                  </a:lnTo>
                  <a:lnTo>
                    <a:pt x="850564" y="992017"/>
                  </a:lnTo>
                  <a:lnTo>
                    <a:pt x="980923" y="1020677"/>
                  </a:lnTo>
                  <a:lnTo>
                    <a:pt x="1006809" y="1026224"/>
                  </a:lnTo>
                  <a:lnTo>
                    <a:pt x="1010507" y="1006809"/>
                  </a:lnTo>
                  <a:lnTo>
                    <a:pt x="1098338" y="642546"/>
                  </a:lnTo>
                  <a:lnTo>
                    <a:pt x="1073375" y="583376"/>
                  </a:lnTo>
                  <a:lnTo>
                    <a:pt x="1076149" y="560263"/>
                  </a:lnTo>
                  <a:lnTo>
                    <a:pt x="1172300" y="434527"/>
                  </a:lnTo>
                  <a:lnTo>
                    <a:pt x="1217601" y="320811"/>
                  </a:lnTo>
                  <a:lnTo>
                    <a:pt x="1186167" y="286603"/>
                  </a:lnTo>
                  <a:lnTo>
                    <a:pt x="1185243" y="269037"/>
                  </a:lnTo>
                  <a:lnTo>
                    <a:pt x="1185243" y="268112"/>
                  </a:lnTo>
                  <a:lnTo>
                    <a:pt x="1167677" y="264414"/>
                  </a:lnTo>
                  <a:lnTo>
                    <a:pt x="907885" y="205245"/>
                  </a:lnTo>
                  <a:lnTo>
                    <a:pt x="894017" y="211716"/>
                  </a:lnTo>
                  <a:lnTo>
                    <a:pt x="843168" y="203395"/>
                  </a:lnTo>
                  <a:lnTo>
                    <a:pt x="740546" y="214490"/>
                  </a:lnTo>
                  <a:lnTo>
                    <a:pt x="677678" y="206169"/>
                  </a:lnTo>
                  <a:lnTo>
                    <a:pt x="611112" y="205244"/>
                  </a:lnTo>
                  <a:lnTo>
                    <a:pt x="605565" y="188603"/>
                  </a:lnTo>
                  <a:lnTo>
                    <a:pt x="465037" y="175659"/>
                  </a:lnTo>
                  <a:lnTo>
                    <a:pt x="415112" y="148848"/>
                  </a:lnTo>
                  <a:lnTo>
                    <a:pt x="408640" y="131282"/>
                  </a:lnTo>
                  <a:lnTo>
                    <a:pt x="414188" y="61943"/>
                  </a:lnTo>
                  <a:lnTo>
                    <a:pt x="380905" y="25886"/>
                  </a:lnTo>
                  <a:lnTo>
                    <a:pt x="378131" y="26811"/>
                  </a:lnTo>
                  <a:lnTo>
                    <a:pt x="371659" y="31433"/>
                  </a:lnTo>
                  <a:lnTo>
                    <a:pt x="325433" y="7395"/>
                  </a:lnTo>
                  <a:lnTo>
                    <a:pt x="297697" y="15716"/>
                  </a:lnTo>
                  <a:lnTo>
                    <a:pt x="279207" y="6471"/>
                  </a:lnTo>
                  <a:lnTo>
                    <a:pt x="259792" y="85980"/>
                  </a:lnTo>
                  <a:lnTo>
                    <a:pt x="246848" y="108169"/>
                  </a:lnTo>
                  <a:lnTo>
                    <a:pt x="189528" y="247772"/>
                  </a:lnTo>
                  <a:lnTo>
                    <a:pt x="172886" y="324508"/>
                  </a:lnTo>
                  <a:lnTo>
                    <a:pt x="162717" y="325433"/>
                  </a:lnTo>
                  <a:lnTo>
                    <a:pt x="109094" y="453018"/>
                  </a:lnTo>
                  <a:lnTo>
                    <a:pt x="73038" y="507565"/>
                  </a:lnTo>
                  <a:lnTo>
                    <a:pt x="60094" y="516810"/>
                  </a:lnTo>
                  <a:lnTo>
                    <a:pt x="26811" y="581527"/>
                  </a:lnTo>
                  <a:lnTo>
                    <a:pt x="20339" y="649942"/>
                  </a:lnTo>
                  <a:lnTo>
                    <a:pt x="0" y="710960"/>
                  </a:lnTo>
                  <a:lnTo>
                    <a:pt x="12019" y="766432"/>
                  </a:lnTo>
                  <a:lnTo>
                    <a:pt x="12019" y="767357"/>
                  </a:lnTo>
                  <a:close/>
                  <a:moveTo>
                    <a:pt x="350396" y="8321"/>
                  </a:moveTo>
                  <a:lnTo>
                    <a:pt x="347622" y="0"/>
                  </a:lnTo>
                  <a:lnTo>
                    <a:pt x="346697" y="6472"/>
                  </a:lnTo>
                  <a:lnTo>
                    <a:pt x="350395" y="832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7" name="Freeform: Shape 73">
              <a:extLst>
                <a:ext uri="{FF2B5EF4-FFF2-40B4-BE49-F238E27FC236}">
                  <a16:creationId xmlns:a16="http://schemas.microsoft.com/office/drawing/2014/main" id="{B1B51D35-92B4-F52F-9A15-62FC04AED303}"/>
                </a:ext>
              </a:extLst>
            </p:cNvPr>
            <p:cNvSpPr/>
            <p:nvPr/>
          </p:nvSpPr>
          <p:spPr>
            <a:xfrm>
              <a:off x="3968725" y="3141121"/>
              <a:ext cx="720462" cy="907276"/>
            </a:xfrm>
            <a:custGeom>
              <a:avLst/>
              <a:gdLst>
                <a:gd name="connsiteX0" fmla="*/ 552867 w 845017"/>
                <a:gd name="connsiteY0" fmla="*/ 61943 h 1064129"/>
                <a:gd name="connsiteX1" fmla="*/ 314339 w 845017"/>
                <a:gd name="connsiteY1" fmla="*/ 25887 h 1064129"/>
                <a:gd name="connsiteX2" fmla="*/ 181207 w 845017"/>
                <a:gd name="connsiteY2" fmla="*/ 4623 h 1064129"/>
                <a:gd name="connsiteX3" fmla="*/ 155320 w 845017"/>
                <a:gd name="connsiteY3" fmla="*/ 0 h 1064129"/>
                <a:gd name="connsiteX4" fmla="*/ 149773 w 845017"/>
                <a:gd name="connsiteY4" fmla="*/ 29585 h 1064129"/>
                <a:gd name="connsiteX5" fmla="*/ 100774 w 845017"/>
                <a:gd name="connsiteY5" fmla="*/ 329131 h 1064129"/>
                <a:gd name="connsiteX6" fmla="*/ 4623 w 845017"/>
                <a:gd name="connsiteY6" fmla="*/ 927300 h 1064129"/>
                <a:gd name="connsiteX7" fmla="*/ 0 w 845017"/>
                <a:gd name="connsiteY7" fmla="*/ 956885 h 1064129"/>
                <a:gd name="connsiteX8" fmla="*/ 24038 w 845017"/>
                <a:gd name="connsiteY8" fmla="*/ 960583 h 1064129"/>
                <a:gd name="connsiteX9" fmla="*/ 262565 w 845017"/>
                <a:gd name="connsiteY9" fmla="*/ 998488 h 1064129"/>
                <a:gd name="connsiteX10" fmla="*/ 429905 w 845017"/>
                <a:gd name="connsiteY10" fmla="*/ 1022526 h 1064129"/>
                <a:gd name="connsiteX11" fmla="*/ 741470 w 845017"/>
                <a:gd name="connsiteY11" fmla="*/ 1061356 h 1064129"/>
                <a:gd name="connsiteX12" fmla="*/ 765508 w 845017"/>
                <a:gd name="connsiteY12" fmla="*/ 1064130 h 1064129"/>
                <a:gd name="connsiteX13" fmla="*/ 767357 w 845017"/>
                <a:gd name="connsiteY13" fmla="*/ 1040092 h 1064129"/>
                <a:gd name="connsiteX14" fmla="*/ 774753 w 845017"/>
                <a:gd name="connsiteY14" fmla="*/ 967055 h 1064129"/>
                <a:gd name="connsiteX15" fmla="*/ 792319 w 845017"/>
                <a:gd name="connsiteY15" fmla="*/ 798791 h 1064129"/>
                <a:gd name="connsiteX16" fmla="*/ 842243 w 845017"/>
                <a:gd name="connsiteY16" fmla="*/ 317112 h 1064129"/>
                <a:gd name="connsiteX17" fmla="*/ 845017 w 845017"/>
                <a:gd name="connsiteY17" fmla="*/ 293075 h 1064129"/>
                <a:gd name="connsiteX18" fmla="*/ 826527 w 845017"/>
                <a:gd name="connsiteY18" fmla="*/ 291226 h 1064129"/>
                <a:gd name="connsiteX19" fmla="*/ 590772 w 845017"/>
                <a:gd name="connsiteY19" fmla="*/ 262565 h 1064129"/>
                <a:gd name="connsiteX20" fmla="*/ 554716 w 845017"/>
                <a:gd name="connsiteY20" fmla="*/ 257943 h 1064129"/>
                <a:gd name="connsiteX21" fmla="*/ 577829 w 845017"/>
                <a:gd name="connsiteY21" fmla="*/ 77660 h 1064129"/>
                <a:gd name="connsiteX22" fmla="*/ 579678 w 845017"/>
                <a:gd name="connsiteY22" fmla="*/ 65641 h 1064129"/>
                <a:gd name="connsiteX23" fmla="*/ 552867 w 845017"/>
                <a:gd name="connsiteY23" fmla="*/ 61943 h 106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5017" h="1064129">
                  <a:moveTo>
                    <a:pt x="552867" y="61943"/>
                  </a:moveTo>
                  <a:lnTo>
                    <a:pt x="314339" y="25887"/>
                  </a:lnTo>
                  <a:lnTo>
                    <a:pt x="181207" y="4623"/>
                  </a:lnTo>
                  <a:lnTo>
                    <a:pt x="155320" y="0"/>
                  </a:lnTo>
                  <a:lnTo>
                    <a:pt x="149773" y="29585"/>
                  </a:lnTo>
                  <a:lnTo>
                    <a:pt x="100774" y="329131"/>
                  </a:lnTo>
                  <a:lnTo>
                    <a:pt x="4623" y="927300"/>
                  </a:lnTo>
                  <a:lnTo>
                    <a:pt x="0" y="956885"/>
                  </a:lnTo>
                  <a:lnTo>
                    <a:pt x="24038" y="960583"/>
                  </a:lnTo>
                  <a:lnTo>
                    <a:pt x="262565" y="998488"/>
                  </a:lnTo>
                  <a:lnTo>
                    <a:pt x="429905" y="1022526"/>
                  </a:lnTo>
                  <a:lnTo>
                    <a:pt x="741470" y="1061356"/>
                  </a:lnTo>
                  <a:lnTo>
                    <a:pt x="765508" y="1064130"/>
                  </a:lnTo>
                  <a:lnTo>
                    <a:pt x="767357" y="1040092"/>
                  </a:lnTo>
                  <a:lnTo>
                    <a:pt x="774753" y="967055"/>
                  </a:lnTo>
                  <a:lnTo>
                    <a:pt x="792319" y="798791"/>
                  </a:lnTo>
                  <a:lnTo>
                    <a:pt x="842243" y="317112"/>
                  </a:lnTo>
                  <a:lnTo>
                    <a:pt x="845017" y="293075"/>
                  </a:lnTo>
                  <a:lnTo>
                    <a:pt x="826527" y="291226"/>
                  </a:lnTo>
                  <a:lnTo>
                    <a:pt x="590772" y="262565"/>
                  </a:lnTo>
                  <a:lnTo>
                    <a:pt x="554716" y="257943"/>
                  </a:lnTo>
                  <a:lnTo>
                    <a:pt x="577829" y="77660"/>
                  </a:lnTo>
                  <a:lnTo>
                    <a:pt x="579678" y="65641"/>
                  </a:lnTo>
                  <a:lnTo>
                    <a:pt x="552867" y="61943"/>
                  </a:lnTo>
                  <a:close/>
                </a:path>
              </a:pathLst>
            </a:custGeom>
            <a:solidFill>
              <a:schemeClr val="accent1"/>
            </a:solid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8" name="Freeform: Shape 74">
              <a:extLst>
                <a:ext uri="{FF2B5EF4-FFF2-40B4-BE49-F238E27FC236}">
                  <a16:creationId xmlns:a16="http://schemas.microsoft.com/office/drawing/2014/main" id="{1CDABAE5-4CD1-D969-D910-0CAF914A9FBB}"/>
                </a:ext>
              </a:extLst>
            </p:cNvPr>
            <p:cNvSpPr/>
            <p:nvPr/>
          </p:nvSpPr>
          <p:spPr>
            <a:xfrm>
              <a:off x="4441676" y="2705218"/>
              <a:ext cx="898606" cy="735438"/>
            </a:xfrm>
            <a:custGeom>
              <a:avLst/>
              <a:gdLst>
                <a:gd name="connsiteX0" fmla="*/ 1036394 w 1053960"/>
                <a:gd name="connsiteY0" fmla="*/ 451169 h 862583"/>
                <a:gd name="connsiteX1" fmla="*/ 1043790 w 1053960"/>
                <a:gd name="connsiteY1" fmla="*/ 306943 h 862583"/>
                <a:gd name="connsiteX2" fmla="*/ 1053035 w 1053960"/>
                <a:gd name="connsiteY2" fmla="*/ 112793 h 862583"/>
                <a:gd name="connsiteX3" fmla="*/ 1053960 w 1053960"/>
                <a:gd name="connsiteY3" fmla="*/ 88755 h 862583"/>
                <a:gd name="connsiteX4" fmla="*/ 1041941 w 1053960"/>
                <a:gd name="connsiteY4" fmla="*/ 87830 h 862583"/>
                <a:gd name="connsiteX5" fmla="*/ 804338 w 1053960"/>
                <a:gd name="connsiteY5" fmla="*/ 73962 h 862583"/>
                <a:gd name="connsiteX6" fmla="*/ 671206 w 1053960"/>
                <a:gd name="connsiteY6" fmla="*/ 62868 h 862583"/>
                <a:gd name="connsiteX7" fmla="*/ 418810 w 1053960"/>
                <a:gd name="connsiteY7" fmla="*/ 38830 h 862583"/>
                <a:gd name="connsiteX8" fmla="*/ 102623 w 1053960"/>
                <a:gd name="connsiteY8" fmla="*/ 0 h 862583"/>
                <a:gd name="connsiteX9" fmla="*/ 89679 w 1053960"/>
                <a:gd name="connsiteY9" fmla="*/ 90604 h 862583"/>
                <a:gd name="connsiteX10" fmla="*/ 88754 w 1053960"/>
                <a:gd name="connsiteY10" fmla="*/ 96151 h 862583"/>
                <a:gd name="connsiteX11" fmla="*/ 85056 w 1053960"/>
                <a:gd name="connsiteY11" fmla="*/ 126660 h 862583"/>
                <a:gd name="connsiteX12" fmla="*/ 68415 w 1053960"/>
                <a:gd name="connsiteY12" fmla="*/ 245924 h 862583"/>
                <a:gd name="connsiteX13" fmla="*/ 36981 w 1053960"/>
                <a:gd name="connsiteY13" fmla="*/ 486301 h 862583"/>
                <a:gd name="connsiteX14" fmla="*/ 28660 w 1053960"/>
                <a:gd name="connsiteY14" fmla="*/ 546395 h 862583"/>
                <a:gd name="connsiteX15" fmla="*/ 24962 w 1053960"/>
                <a:gd name="connsiteY15" fmla="*/ 576904 h 862583"/>
                <a:gd name="connsiteX16" fmla="*/ 23113 w 1053960"/>
                <a:gd name="connsiteY16" fmla="*/ 588923 h 862583"/>
                <a:gd name="connsiteX17" fmla="*/ 0 w 1053960"/>
                <a:gd name="connsiteY17" fmla="*/ 769206 h 862583"/>
                <a:gd name="connsiteX18" fmla="*/ 36057 w 1053960"/>
                <a:gd name="connsiteY18" fmla="*/ 773829 h 862583"/>
                <a:gd name="connsiteX19" fmla="*/ 271811 w 1053960"/>
                <a:gd name="connsiteY19" fmla="*/ 802489 h 862583"/>
                <a:gd name="connsiteX20" fmla="*/ 290301 w 1053960"/>
                <a:gd name="connsiteY20" fmla="*/ 804338 h 862583"/>
                <a:gd name="connsiteX21" fmla="*/ 312490 w 1053960"/>
                <a:gd name="connsiteY21" fmla="*/ 807111 h 862583"/>
                <a:gd name="connsiteX22" fmla="*/ 540848 w 1053960"/>
                <a:gd name="connsiteY22" fmla="*/ 829300 h 862583"/>
                <a:gd name="connsiteX23" fmla="*/ 723904 w 1053960"/>
                <a:gd name="connsiteY23" fmla="*/ 844093 h 862583"/>
                <a:gd name="connsiteX24" fmla="*/ 998488 w 1053960"/>
                <a:gd name="connsiteY24" fmla="*/ 861658 h 862583"/>
                <a:gd name="connsiteX25" fmla="*/ 1016979 w 1053960"/>
                <a:gd name="connsiteY25" fmla="*/ 862583 h 862583"/>
                <a:gd name="connsiteX26" fmla="*/ 1017904 w 1053960"/>
                <a:gd name="connsiteY26" fmla="*/ 838546 h 862583"/>
                <a:gd name="connsiteX27" fmla="*/ 1022526 w 1053960"/>
                <a:gd name="connsiteY27" fmla="*/ 741470 h 862583"/>
                <a:gd name="connsiteX28" fmla="*/ 1030847 w 1053960"/>
                <a:gd name="connsiteY28" fmla="*/ 572282 h 862583"/>
                <a:gd name="connsiteX29" fmla="*/ 1034545 w 1053960"/>
                <a:gd name="connsiteY29" fmla="*/ 500169 h 862583"/>
                <a:gd name="connsiteX30" fmla="*/ 1035470 w 1053960"/>
                <a:gd name="connsiteY30" fmla="*/ 476131 h 862583"/>
                <a:gd name="connsiteX31" fmla="*/ 1036395 w 1053960"/>
                <a:gd name="connsiteY31" fmla="*/ 451169 h 86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3960" h="862583">
                  <a:moveTo>
                    <a:pt x="1036394" y="451169"/>
                  </a:moveTo>
                  <a:lnTo>
                    <a:pt x="1043790" y="306943"/>
                  </a:lnTo>
                  <a:lnTo>
                    <a:pt x="1053035" y="112793"/>
                  </a:lnTo>
                  <a:lnTo>
                    <a:pt x="1053960" y="88755"/>
                  </a:lnTo>
                  <a:lnTo>
                    <a:pt x="1041941" y="87830"/>
                  </a:lnTo>
                  <a:lnTo>
                    <a:pt x="804338" y="73962"/>
                  </a:lnTo>
                  <a:lnTo>
                    <a:pt x="671206" y="62868"/>
                  </a:lnTo>
                  <a:lnTo>
                    <a:pt x="418810" y="38830"/>
                  </a:lnTo>
                  <a:lnTo>
                    <a:pt x="102623" y="0"/>
                  </a:lnTo>
                  <a:lnTo>
                    <a:pt x="89679" y="90604"/>
                  </a:lnTo>
                  <a:lnTo>
                    <a:pt x="88754" y="96151"/>
                  </a:lnTo>
                  <a:lnTo>
                    <a:pt x="85056" y="126660"/>
                  </a:lnTo>
                  <a:lnTo>
                    <a:pt x="68415" y="245924"/>
                  </a:lnTo>
                  <a:lnTo>
                    <a:pt x="36981" y="486301"/>
                  </a:lnTo>
                  <a:lnTo>
                    <a:pt x="28660" y="546395"/>
                  </a:lnTo>
                  <a:lnTo>
                    <a:pt x="24962" y="576904"/>
                  </a:lnTo>
                  <a:lnTo>
                    <a:pt x="23113" y="588923"/>
                  </a:lnTo>
                  <a:lnTo>
                    <a:pt x="0" y="769206"/>
                  </a:lnTo>
                  <a:lnTo>
                    <a:pt x="36057" y="773829"/>
                  </a:lnTo>
                  <a:lnTo>
                    <a:pt x="271811" y="802489"/>
                  </a:lnTo>
                  <a:lnTo>
                    <a:pt x="290301" y="804338"/>
                  </a:lnTo>
                  <a:lnTo>
                    <a:pt x="312490" y="807111"/>
                  </a:lnTo>
                  <a:lnTo>
                    <a:pt x="540848" y="829300"/>
                  </a:lnTo>
                  <a:lnTo>
                    <a:pt x="723904" y="844093"/>
                  </a:lnTo>
                  <a:lnTo>
                    <a:pt x="998488" y="861658"/>
                  </a:lnTo>
                  <a:lnTo>
                    <a:pt x="1016979" y="862583"/>
                  </a:lnTo>
                  <a:lnTo>
                    <a:pt x="1017904" y="838546"/>
                  </a:lnTo>
                  <a:lnTo>
                    <a:pt x="1022526" y="741470"/>
                  </a:lnTo>
                  <a:lnTo>
                    <a:pt x="1030847" y="572282"/>
                  </a:lnTo>
                  <a:lnTo>
                    <a:pt x="1034545" y="500169"/>
                  </a:lnTo>
                  <a:lnTo>
                    <a:pt x="1035470" y="476131"/>
                  </a:lnTo>
                  <a:lnTo>
                    <a:pt x="1036395" y="451169"/>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Freeform: Shape 75">
              <a:extLst>
                <a:ext uri="{FF2B5EF4-FFF2-40B4-BE49-F238E27FC236}">
                  <a16:creationId xmlns:a16="http://schemas.microsoft.com/office/drawing/2014/main" id="{DCF02B13-7C75-3D3C-DF86-45DB3DEAA0D2}"/>
                </a:ext>
              </a:extLst>
            </p:cNvPr>
            <p:cNvSpPr/>
            <p:nvPr/>
          </p:nvSpPr>
          <p:spPr>
            <a:xfrm>
              <a:off x="6528965" y="4120129"/>
              <a:ext cx="657402" cy="619566"/>
            </a:xfrm>
            <a:custGeom>
              <a:avLst/>
              <a:gdLst>
                <a:gd name="connsiteX0" fmla="*/ 770130 w 771055"/>
                <a:gd name="connsiteY0" fmla="*/ 85981 h 726678"/>
                <a:gd name="connsiteX1" fmla="*/ 670282 w 771055"/>
                <a:gd name="connsiteY1" fmla="*/ 100774 h 726678"/>
                <a:gd name="connsiteX2" fmla="*/ 710961 w 771055"/>
                <a:gd name="connsiteY2" fmla="*/ 36057 h 726678"/>
                <a:gd name="connsiteX3" fmla="*/ 693395 w 771055"/>
                <a:gd name="connsiteY3" fmla="*/ 0 h 726678"/>
                <a:gd name="connsiteX4" fmla="*/ 341151 w 771055"/>
                <a:gd name="connsiteY4" fmla="*/ 34208 h 726678"/>
                <a:gd name="connsiteX5" fmla="*/ 43453 w 771055"/>
                <a:gd name="connsiteY5" fmla="*/ 58245 h 726678"/>
                <a:gd name="connsiteX6" fmla="*/ 0 w 771055"/>
                <a:gd name="connsiteY6" fmla="*/ 61019 h 726678"/>
                <a:gd name="connsiteX7" fmla="*/ 5547 w 771055"/>
                <a:gd name="connsiteY7" fmla="*/ 86905 h 726678"/>
                <a:gd name="connsiteX8" fmla="*/ 41604 w 771055"/>
                <a:gd name="connsiteY8" fmla="*/ 273660 h 726678"/>
                <a:gd name="connsiteX9" fmla="*/ 42529 w 771055"/>
                <a:gd name="connsiteY9" fmla="*/ 315264 h 726678"/>
                <a:gd name="connsiteX10" fmla="*/ 52699 w 771055"/>
                <a:gd name="connsiteY10" fmla="*/ 566735 h 726678"/>
                <a:gd name="connsiteX11" fmla="*/ 53623 w 771055"/>
                <a:gd name="connsiteY11" fmla="*/ 608338 h 726678"/>
                <a:gd name="connsiteX12" fmla="*/ 56397 w 771055"/>
                <a:gd name="connsiteY12" fmla="*/ 609263 h 726678"/>
                <a:gd name="connsiteX13" fmla="*/ 70265 w 771055"/>
                <a:gd name="connsiteY13" fmla="*/ 624056 h 726678"/>
                <a:gd name="connsiteX14" fmla="*/ 125737 w 771055"/>
                <a:gd name="connsiteY14" fmla="*/ 622207 h 726678"/>
                <a:gd name="connsiteX15" fmla="*/ 131284 w 771055"/>
                <a:gd name="connsiteY15" fmla="*/ 703565 h 726678"/>
                <a:gd name="connsiteX16" fmla="*/ 133133 w 771055"/>
                <a:gd name="connsiteY16" fmla="*/ 726678 h 726678"/>
                <a:gd name="connsiteX17" fmla="*/ 161793 w 771055"/>
                <a:gd name="connsiteY17" fmla="*/ 723904 h 726678"/>
                <a:gd name="connsiteX18" fmla="*/ 249623 w 771055"/>
                <a:gd name="connsiteY18" fmla="*/ 717433 h 726678"/>
                <a:gd name="connsiteX19" fmla="*/ 598169 w 771055"/>
                <a:gd name="connsiteY19" fmla="*/ 685074 h 726678"/>
                <a:gd name="connsiteX20" fmla="*/ 600019 w 771055"/>
                <a:gd name="connsiteY20" fmla="*/ 685074 h 726678"/>
                <a:gd name="connsiteX21" fmla="*/ 599094 w 771055"/>
                <a:gd name="connsiteY21" fmla="*/ 664735 h 726678"/>
                <a:gd name="connsiteX22" fmla="*/ 608339 w 771055"/>
                <a:gd name="connsiteY22" fmla="*/ 658263 h 726678"/>
                <a:gd name="connsiteX23" fmla="*/ 591698 w 771055"/>
                <a:gd name="connsiteY23" fmla="*/ 626829 h 726678"/>
                <a:gd name="connsiteX24" fmla="*/ 626829 w 771055"/>
                <a:gd name="connsiteY24" fmla="*/ 478905 h 726678"/>
                <a:gd name="connsiteX25" fmla="*/ 612961 w 771055"/>
                <a:gd name="connsiteY25" fmla="*/ 462264 h 726678"/>
                <a:gd name="connsiteX26" fmla="*/ 665659 w 771055"/>
                <a:gd name="connsiteY26" fmla="*/ 404018 h 726678"/>
                <a:gd name="connsiteX27" fmla="*/ 661961 w 771055"/>
                <a:gd name="connsiteY27" fmla="*/ 354094 h 726678"/>
                <a:gd name="connsiteX28" fmla="*/ 700792 w 771055"/>
                <a:gd name="connsiteY28" fmla="*/ 289377 h 726678"/>
                <a:gd name="connsiteX29" fmla="*/ 700792 w 771055"/>
                <a:gd name="connsiteY29" fmla="*/ 288452 h 726678"/>
                <a:gd name="connsiteX30" fmla="*/ 698942 w 771055"/>
                <a:gd name="connsiteY30" fmla="*/ 286603 h 726678"/>
                <a:gd name="connsiteX31" fmla="*/ 732226 w 771055"/>
                <a:gd name="connsiteY31" fmla="*/ 256094 h 726678"/>
                <a:gd name="connsiteX32" fmla="*/ 722980 w 771055"/>
                <a:gd name="connsiteY32" fmla="*/ 219113 h 726678"/>
                <a:gd name="connsiteX33" fmla="*/ 748867 w 771055"/>
                <a:gd name="connsiteY33" fmla="*/ 178434 h 726678"/>
                <a:gd name="connsiteX34" fmla="*/ 743320 w 771055"/>
                <a:gd name="connsiteY34" fmla="*/ 140528 h 726678"/>
                <a:gd name="connsiteX35" fmla="*/ 771055 w 771055"/>
                <a:gd name="connsiteY35" fmla="*/ 86905 h 726678"/>
                <a:gd name="connsiteX36" fmla="*/ 771055 w 771055"/>
                <a:gd name="connsiteY36" fmla="*/ 85981 h 726678"/>
                <a:gd name="connsiteX37" fmla="*/ 770130 w 771055"/>
                <a:gd name="connsiteY37" fmla="*/ 85981 h 7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71055" h="726678">
                  <a:moveTo>
                    <a:pt x="770130" y="85981"/>
                  </a:moveTo>
                  <a:lnTo>
                    <a:pt x="670282" y="100774"/>
                  </a:lnTo>
                  <a:lnTo>
                    <a:pt x="710961" y="36057"/>
                  </a:lnTo>
                  <a:lnTo>
                    <a:pt x="693395" y="0"/>
                  </a:lnTo>
                  <a:lnTo>
                    <a:pt x="341151" y="34208"/>
                  </a:lnTo>
                  <a:lnTo>
                    <a:pt x="43453" y="58245"/>
                  </a:lnTo>
                  <a:lnTo>
                    <a:pt x="0" y="61019"/>
                  </a:lnTo>
                  <a:lnTo>
                    <a:pt x="5547" y="86905"/>
                  </a:lnTo>
                  <a:lnTo>
                    <a:pt x="41604" y="273660"/>
                  </a:lnTo>
                  <a:lnTo>
                    <a:pt x="42529" y="315264"/>
                  </a:lnTo>
                  <a:lnTo>
                    <a:pt x="52699" y="566735"/>
                  </a:lnTo>
                  <a:lnTo>
                    <a:pt x="53623" y="608338"/>
                  </a:lnTo>
                  <a:lnTo>
                    <a:pt x="56397" y="609263"/>
                  </a:lnTo>
                  <a:lnTo>
                    <a:pt x="70265" y="624056"/>
                  </a:lnTo>
                  <a:lnTo>
                    <a:pt x="125737" y="622207"/>
                  </a:lnTo>
                  <a:lnTo>
                    <a:pt x="131284" y="703565"/>
                  </a:lnTo>
                  <a:lnTo>
                    <a:pt x="133133" y="726678"/>
                  </a:lnTo>
                  <a:lnTo>
                    <a:pt x="161793" y="723904"/>
                  </a:lnTo>
                  <a:lnTo>
                    <a:pt x="249623" y="717433"/>
                  </a:lnTo>
                  <a:lnTo>
                    <a:pt x="598169" y="685074"/>
                  </a:lnTo>
                  <a:lnTo>
                    <a:pt x="600019" y="685074"/>
                  </a:lnTo>
                  <a:lnTo>
                    <a:pt x="599094" y="664735"/>
                  </a:lnTo>
                  <a:lnTo>
                    <a:pt x="608339" y="658263"/>
                  </a:lnTo>
                  <a:lnTo>
                    <a:pt x="591698" y="626829"/>
                  </a:lnTo>
                  <a:lnTo>
                    <a:pt x="626829" y="478905"/>
                  </a:lnTo>
                  <a:lnTo>
                    <a:pt x="612961" y="462264"/>
                  </a:lnTo>
                  <a:lnTo>
                    <a:pt x="665659" y="404018"/>
                  </a:lnTo>
                  <a:lnTo>
                    <a:pt x="661961" y="354094"/>
                  </a:lnTo>
                  <a:lnTo>
                    <a:pt x="700792" y="289377"/>
                  </a:lnTo>
                  <a:lnTo>
                    <a:pt x="700792" y="288452"/>
                  </a:lnTo>
                  <a:lnTo>
                    <a:pt x="698942" y="286603"/>
                  </a:lnTo>
                  <a:lnTo>
                    <a:pt x="732226" y="256094"/>
                  </a:lnTo>
                  <a:lnTo>
                    <a:pt x="722980" y="219113"/>
                  </a:lnTo>
                  <a:lnTo>
                    <a:pt x="748867" y="178434"/>
                  </a:lnTo>
                  <a:lnTo>
                    <a:pt x="743320" y="140528"/>
                  </a:lnTo>
                  <a:lnTo>
                    <a:pt x="771055" y="86905"/>
                  </a:lnTo>
                  <a:lnTo>
                    <a:pt x="771055" y="85981"/>
                  </a:lnTo>
                  <a:lnTo>
                    <a:pt x="770130" y="8598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Freeform: Shape 76">
              <a:extLst>
                <a:ext uri="{FF2B5EF4-FFF2-40B4-BE49-F238E27FC236}">
                  <a16:creationId xmlns:a16="http://schemas.microsoft.com/office/drawing/2014/main" id="{B5A9978A-8F90-F2C6-6808-A32818D98B4B}"/>
                </a:ext>
              </a:extLst>
            </p:cNvPr>
            <p:cNvSpPr/>
            <p:nvPr/>
          </p:nvSpPr>
          <p:spPr>
            <a:xfrm>
              <a:off x="6221547" y="2984259"/>
              <a:ext cx="797711" cy="521034"/>
            </a:xfrm>
            <a:custGeom>
              <a:avLst/>
              <a:gdLst>
                <a:gd name="connsiteX0" fmla="*/ 855187 w 935621"/>
                <a:gd name="connsiteY0" fmla="*/ 176585 h 611112"/>
                <a:gd name="connsiteX1" fmla="*/ 804338 w 935621"/>
                <a:gd name="connsiteY1" fmla="*/ 149773 h 611112"/>
                <a:gd name="connsiteX2" fmla="*/ 776602 w 935621"/>
                <a:gd name="connsiteY2" fmla="*/ 111868 h 611112"/>
                <a:gd name="connsiteX3" fmla="*/ 767357 w 935621"/>
                <a:gd name="connsiteY3" fmla="*/ 57321 h 611112"/>
                <a:gd name="connsiteX4" fmla="*/ 774753 w 935621"/>
                <a:gd name="connsiteY4" fmla="*/ 32358 h 611112"/>
                <a:gd name="connsiteX5" fmla="*/ 747942 w 935621"/>
                <a:gd name="connsiteY5" fmla="*/ 0 h 611112"/>
                <a:gd name="connsiteX6" fmla="*/ 747942 w 935621"/>
                <a:gd name="connsiteY6" fmla="*/ 0 h 611112"/>
                <a:gd name="connsiteX7" fmla="*/ 702640 w 935621"/>
                <a:gd name="connsiteY7" fmla="*/ 4623 h 611112"/>
                <a:gd name="connsiteX8" fmla="*/ 247773 w 935621"/>
                <a:gd name="connsiteY8" fmla="*/ 42528 h 611112"/>
                <a:gd name="connsiteX9" fmla="*/ 65641 w 935621"/>
                <a:gd name="connsiteY9" fmla="*/ 52698 h 611112"/>
                <a:gd name="connsiteX10" fmla="*/ 19415 w 935621"/>
                <a:gd name="connsiteY10" fmla="*/ 55472 h 611112"/>
                <a:gd name="connsiteX11" fmla="*/ 0 w 935621"/>
                <a:gd name="connsiteY11" fmla="*/ 56397 h 611112"/>
                <a:gd name="connsiteX12" fmla="*/ 15717 w 935621"/>
                <a:gd name="connsiteY12" fmla="*/ 159019 h 611112"/>
                <a:gd name="connsiteX13" fmla="*/ 2774 w 935621"/>
                <a:gd name="connsiteY13" fmla="*/ 208019 h 611112"/>
                <a:gd name="connsiteX14" fmla="*/ 23113 w 935621"/>
                <a:gd name="connsiteY14" fmla="*/ 238528 h 611112"/>
                <a:gd name="connsiteX15" fmla="*/ 23113 w 935621"/>
                <a:gd name="connsiteY15" fmla="*/ 245000 h 611112"/>
                <a:gd name="connsiteX16" fmla="*/ 29585 w 935621"/>
                <a:gd name="connsiteY16" fmla="*/ 245925 h 611112"/>
                <a:gd name="connsiteX17" fmla="*/ 59170 w 935621"/>
                <a:gd name="connsiteY17" fmla="*/ 332830 h 611112"/>
                <a:gd name="connsiteX18" fmla="*/ 87830 w 935621"/>
                <a:gd name="connsiteY18" fmla="*/ 378132 h 611112"/>
                <a:gd name="connsiteX19" fmla="*/ 89679 w 935621"/>
                <a:gd name="connsiteY19" fmla="*/ 429906 h 611112"/>
                <a:gd name="connsiteX20" fmla="*/ 121113 w 935621"/>
                <a:gd name="connsiteY20" fmla="*/ 473358 h 611112"/>
                <a:gd name="connsiteX21" fmla="*/ 115566 w 935621"/>
                <a:gd name="connsiteY21" fmla="*/ 491849 h 611112"/>
                <a:gd name="connsiteX22" fmla="*/ 144226 w 935621"/>
                <a:gd name="connsiteY22" fmla="*/ 608339 h 611112"/>
                <a:gd name="connsiteX23" fmla="*/ 144226 w 935621"/>
                <a:gd name="connsiteY23" fmla="*/ 611113 h 611112"/>
                <a:gd name="connsiteX24" fmla="*/ 144226 w 935621"/>
                <a:gd name="connsiteY24" fmla="*/ 611113 h 611112"/>
                <a:gd name="connsiteX25" fmla="*/ 333754 w 935621"/>
                <a:gd name="connsiteY25" fmla="*/ 605566 h 611112"/>
                <a:gd name="connsiteX26" fmla="*/ 536225 w 935621"/>
                <a:gd name="connsiteY26" fmla="*/ 588000 h 611112"/>
                <a:gd name="connsiteX27" fmla="*/ 734999 w 935621"/>
                <a:gd name="connsiteY27" fmla="*/ 563037 h 611112"/>
                <a:gd name="connsiteX28" fmla="*/ 780301 w 935621"/>
                <a:gd name="connsiteY28" fmla="*/ 602792 h 611112"/>
                <a:gd name="connsiteX29" fmla="*/ 782149 w 935621"/>
                <a:gd name="connsiteY29" fmla="*/ 604641 h 611112"/>
                <a:gd name="connsiteX30" fmla="*/ 790470 w 935621"/>
                <a:gd name="connsiteY30" fmla="*/ 600943 h 611112"/>
                <a:gd name="connsiteX31" fmla="*/ 783999 w 935621"/>
                <a:gd name="connsiteY31" fmla="*/ 564886 h 611112"/>
                <a:gd name="connsiteX32" fmla="*/ 818206 w 935621"/>
                <a:gd name="connsiteY32" fmla="*/ 543622 h 611112"/>
                <a:gd name="connsiteX33" fmla="*/ 832074 w 935621"/>
                <a:gd name="connsiteY33" fmla="*/ 449321 h 611112"/>
                <a:gd name="connsiteX34" fmla="*/ 818206 w 935621"/>
                <a:gd name="connsiteY34" fmla="*/ 442849 h 611112"/>
                <a:gd name="connsiteX35" fmla="*/ 826527 w 935621"/>
                <a:gd name="connsiteY35" fmla="*/ 394774 h 611112"/>
                <a:gd name="connsiteX36" fmla="*/ 868130 w 935621"/>
                <a:gd name="connsiteY36" fmla="*/ 386453 h 611112"/>
                <a:gd name="connsiteX37" fmla="*/ 914356 w 935621"/>
                <a:gd name="connsiteY37" fmla="*/ 353170 h 611112"/>
                <a:gd name="connsiteX38" fmla="*/ 934696 w 935621"/>
                <a:gd name="connsiteY38" fmla="*/ 294925 h 611112"/>
                <a:gd name="connsiteX39" fmla="*/ 935621 w 935621"/>
                <a:gd name="connsiteY39" fmla="*/ 265340 h 611112"/>
                <a:gd name="connsiteX40" fmla="*/ 898640 w 935621"/>
                <a:gd name="connsiteY40" fmla="*/ 230208 h 611112"/>
                <a:gd name="connsiteX41" fmla="*/ 887546 w 935621"/>
                <a:gd name="connsiteY41" fmla="*/ 208019 h 611112"/>
                <a:gd name="connsiteX42" fmla="*/ 852414 w 935621"/>
                <a:gd name="connsiteY42" fmla="*/ 185831 h 611112"/>
                <a:gd name="connsiteX43" fmla="*/ 854263 w 935621"/>
                <a:gd name="connsiteY43" fmla="*/ 181208 h 611112"/>
                <a:gd name="connsiteX44" fmla="*/ 855188 w 935621"/>
                <a:gd name="connsiteY44" fmla="*/ 176585 h 61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5621" h="611112">
                  <a:moveTo>
                    <a:pt x="855187" y="176585"/>
                  </a:moveTo>
                  <a:lnTo>
                    <a:pt x="804338" y="149773"/>
                  </a:lnTo>
                  <a:lnTo>
                    <a:pt x="776602" y="111868"/>
                  </a:lnTo>
                  <a:lnTo>
                    <a:pt x="767357" y="57321"/>
                  </a:lnTo>
                  <a:lnTo>
                    <a:pt x="774753" y="32358"/>
                  </a:lnTo>
                  <a:lnTo>
                    <a:pt x="747942" y="0"/>
                  </a:lnTo>
                  <a:lnTo>
                    <a:pt x="747942" y="0"/>
                  </a:lnTo>
                  <a:lnTo>
                    <a:pt x="702640" y="4623"/>
                  </a:lnTo>
                  <a:lnTo>
                    <a:pt x="247773" y="42528"/>
                  </a:lnTo>
                  <a:lnTo>
                    <a:pt x="65641" y="52698"/>
                  </a:lnTo>
                  <a:lnTo>
                    <a:pt x="19415" y="55472"/>
                  </a:lnTo>
                  <a:lnTo>
                    <a:pt x="0" y="56397"/>
                  </a:lnTo>
                  <a:lnTo>
                    <a:pt x="15717" y="159019"/>
                  </a:lnTo>
                  <a:lnTo>
                    <a:pt x="2774" y="208019"/>
                  </a:lnTo>
                  <a:lnTo>
                    <a:pt x="23113" y="238528"/>
                  </a:lnTo>
                  <a:lnTo>
                    <a:pt x="23113" y="245000"/>
                  </a:lnTo>
                  <a:lnTo>
                    <a:pt x="29585" y="245925"/>
                  </a:lnTo>
                  <a:lnTo>
                    <a:pt x="59170" y="332830"/>
                  </a:lnTo>
                  <a:lnTo>
                    <a:pt x="87830" y="378132"/>
                  </a:lnTo>
                  <a:lnTo>
                    <a:pt x="89679" y="429906"/>
                  </a:lnTo>
                  <a:lnTo>
                    <a:pt x="121113" y="473358"/>
                  </a:lnTo>
                  <a:lnTo>
                    <a:pt x="115566" y="491849"/>
                  </a:lnTo>
                  <a:lnTo>
                    <a:pt x="144226" y="608339"/>
                  </a:lnTo>
                  <a:lnTo>
                    <a:pt x="144226" y="611113"/>
                  </a:lnTo>
                  <a:lnTo>
                    <a:pt x="144226" y="611113"/>
                  </a:lnTo>
                  <a:lnTo>
                    <a:pt x="333754" y="605566"/>
                  </a:lnTo>
                  <a:lnTo>
                    <a:pt x="536225" y="588000"/>
                  </a:lnTo>
                  <a:lnTo>
                    <a:pt x="734999" y="563037"/>
                  </a:lnTo>
                  <a:lnTo>
                    <a:pt x="780301" y="602792"/>
                  </a:lnTo>
                  <a:lnTo>
                    <a:pt x="782149" y="604641"/>
                  </a:lnTo>
                  <a:lnTo>
                    <a:pt x="790470" y="600943"/>
                  </a:lnTo>
                  <a:lnTo>
                    <a:pt x="783999" y="564886"/>
                  </a:lnTo>
                  <a:lnTo>
                    <a:pt x="818206" y="543622"/>
                  </a:lnTo>
                  <a:lnTo>
                    <a:pt x="832074" y="449321"/>
                  </a:lnTo>
                  <a:lnTo>
                    <a:pt x="818206" y="442849"/>
                  </a:lnTo>
                  <a:lnTo>
                    <a:pt x="826527" y="394774"/>
                  </a:lnTo>
                  <a:lnTo>
                    <a:pt x="868130" y="386453"/>
                  </a:lnTo>
                  <a:lnTo>
                    <a:pt x="914356" y="353170"/>
                  </a:lnTo>
                  <a:lnTo>
                    <a:pt x="934696" y="294925"/>
                  </a:lnTo>
                  <a:lnTo>
                    <a:pt x="935621" y="265340"/>
                  </a:lnTo>
                  <a:lnTo>
                    <a:pt x="898640" y="230208"/>
                  </a:lnTo>
                  <a:lnTo>
                    <a:pt x="887546" y="208019"/>
                  </a:lnTo>
                  <a:lnTo>
                    <a:pt x="852414" y="185831"/>
                  </a:lnTo>
                  <a:lnTo>
                    <a:pt x="854263" y="181208"/>
                  </a:lnTo>
                  <a:lnTo>
                    <a:pt x="855188" y="17658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1" name="Freeform: Shape 77">
              <a:extLst>
                <a:ext uri="{FF2B5EF4-FFF2-40B4-BE49-F238E27FC236}">
                  <a16:creationId xmlns:a16="http://schemas.microsoft.com/office/drawing/2014/main" id="{519B4E9F-71D6-35D9-3589-B477905ECC08}"/>
                </a:ext>
              </a:extLst>
            </p:cNvPr>
            <p:cNvSpPr/>
            <p:nvPr/>
          </p:nvSpPr>
          <p:spPr>
            <a:xfrm>
              <a:off x="5544439" y="3601460"/>
              <a:ext cx="979795" cy="510787"/>
            </a:xfrm>
            <a:custGeom>
              <a:avLst/>
              <a:gdLst>
                <a:gd name="connsiteX0" fmla="*/ 1148262 w 1149185"/>
                <a:gd name="connsiteY0" fmla="*/ 548244 h 599093"/>
                <a:gd name="connsiteX1" fmla="*/ 1125149 w 1149185"/>
                <a:gd name="connsiteY1" fmla="*/ 157169 h 599093"/>
                <a:gd name="connsiteX2" fmla="*/ 1083545 w 1149185"/>
                <a:gd name="connsiteY2" fmla="*/ 133131 h 599093"/>
                <a:gd name="connsiteX3" fmla="*/ 1079847 w 1149185"/>
                <a:gd name="connsiteY3" fmla="*/ 114641 h 599093"/>
                <a:gd name="connsiteX4" fmla="*/ 1046564 w 1149185"/>
                <a:gd name="connsiteY4" fmla="*/ 85056 h 599093"/>
                <a:gd name="connsiteX5" fmla="*/ 1078922 w 1149185"/>
                <a:gd name="connsiteY5" fmla="*/ 45302 h 599093"/>
                <a:gd name="connsiteX6" fmla="*/ 1065979 w 1149185"/>
                <a:gd name="connsiteY6" fmla="*/ 22188 h 599093"/>
                <a:gd name="connsiteX7" fmla="*/ 1041941 w 1149185"/>
                <a:gd name="connsiteY7" fmla="*/ 23113 h 599093"/>
                <a:gd name="connsiteX8" fmla="*/ 1019753 w 1149185"/>
                <a:gd name="connsiteY8" fmla="*/ 7396 h 599093"/>
                <a:gd name="connsiteX9" fmla="*/ 1010507 w 1149185"/>
                <a:gd name="connsiteY9" fmla="*/ 0 h 599093"/>
                <a:gd name="connsiteX10" fmla="*/ 979074 w 1149185"/>
                <a:gd name="connsiteY10" fmla="*/ 1849 h 599093"/>
                <a:gd name="connsiteX11" fmla="*/ 637924 w 1149185"/>
                <a:gd name="connsiteY11" fmla="*/ 14792 h 599093"/>
                <a:gd name="connsiteX12" fmla="*/ 481678 w 1149185"/>
                <a:gd name="connsiteY12" fmla="*/ 18490 h 599093"/>
                <a:gd name="connsiteX13" fmla="*/ 171038 w 1149185"/>
                <a:gd name="connsiteY13" fmla="*/ 18490 h 599093"/>
                <a:gd name="connsiteX14" fmla="*/ 46227 w 1149185"/>
                <a:gd name="connsiteY14" fmla="*/ 16641 h 599093"/>
                <a:gd name="connsiteX15" fmla="*/ 11095 w 1149185"/>
                <a:gd name="connsiteY15" fmla="*/ 15716 h 599093"/>
                <a:gd name="connsiteX16" fmla="*/ 11095 w 1149185"/>
                <a:gd name="connsiteY16" fmla="*/ 33283 h 599093"/>
                <a:gd name="connsiteX17" fmla="*/ 10170 w 1149185"/>
                <a:gd name="connsiteY17" fmla="*/ 87830 h 599093"/>
                <a:gd name="connsiteX18" fmla="*/ 0 w 1149185"/>
                <a:gd name="connsiteY18" fmla="*/ 576904 h 599093"/>
                <a:gd name="connsiteX19" fmla="*/ 0 w 1149185"/>
                <a:gd name="connsiteY19" fmla="*/ 595395 h 599093"/>
                <a:gd name="connsiteX20" fmla="*/ 39755 w 1149185"/>
                <a:gd name="connsiteY20" fmla="*/ 596319 h 599093"/>
                <a:gd name="connsiteX21" fmla="*/ 254245 w 1149185"/>
                <a:gd name="connsiteY21" fmla="*/ 599093 h 599093"/>
                <a:gd name="connsiteX22" fmla="*/ 756262 w 1149185"/>
                <a:gd name="connsiteY22" fmla="*/ 591697 h 599093"/>
                <a:gd name="connsiteX23" fmla="*/ 1114054 w 1149185"/>
                <a:gd name="connsiteY23" fmla="*/ 575055 h 599093"/>
                <a:gd name="connsiteX24" fmla="*/ 1149186 w 1149185"/>
                <a:gd name="connsiteY24" fmla="*/ 572282 h 599093"/>
                <a:gd name="connsiteX25" fmla="*/ 1148261 w 1149185"/>
                <a:gd name="connsiteY25" fmla="*/ 548244 h 59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9185" h="599093">
                  <a:moveTo>
                    <a:pt x="1148262" y="548244"/>
                  </a:moveTo>
                  <a:lnTo>
                    <a:pt x="1125149" y="157169"/>
                  </a:lnTo>
                  <a:lnTo>
                    <a:pt x="1083545" y="133131"/>
                  </a:lnTo>
                  <a:lnTo>
                    <a:pt x="1079847" y="114641"/>
                  </a:lnTo>
                  <a:lnTo>
                    <a:pt x="1046564" y="85056"/>
                  </a:lnTo>
                  <a:lnTo>
                    <a:pt x="1078922" y="45302"/>
                  </a:lnTo>
                  <a:lnTo>
                    <a:pt x="1065979" y="22188"/>
                  </a:lnTo>
                  <a:lnTo>
                    <a:pt x="1041941" y="23113"/>
                  </a:lnTo>
                  <a:lnTo>
                    <a:pt x="1019753" y="7396"/>
                  </a:lnTo>
                  <a:lnTo>
                    <a:pt x="1010507" y="0"/>
                  </a:lnTo>
                  <a:lnTo>
                    <a:pt x="979074" y="1849"/>
                  </a:lnTo>
                  <a:lnTo>
                    <a:pt x="637924" y="14792"/>
                  </a:lnTo>
                  <a:lnTo>
                    <a:pt x="481678" y="18490"/>
                  </a:lnTo>
                  <a:lnTo>
                    <a:pt x="171038" y="18490"/>
                  </a:lnTo>
                  <a:lnTo>
                    <a:pt x="46227" y="16641"/>
                  </a:lnTo>
                  <a:lnTo>
                    <a:pt x="11095" y="15716"/>
                  </a:lnTo>
                  <a:lnTo>
                    <a:pt x="11095" y="33283"/>
                  </a:lnTo>
                  <a:lnTo>
                    <a:pt x="10170" y="87830"/>
                  </a:lnTo>
                  <a:lnTo>
                    <a:pt x="0" y="576904"/>
                  </a:lnTo>
                  <a:lnTo>
                    <a:pt x="0" y="595395"/>
                  </a:lnTo>
                  <a:lnTo>
                    <a:pt x="39755" y="596319"/>
                  </a:lnTo>
                  <a:lnTo>
                    <a:pt x="254245" y="599093"/>
                  </a:lnTo>
                  <a:lnTo>
                    <a:pt x="756262" y="591697"/>
                  </a:lnTo>
                  <a:lnTo>
                    <a:pt x="1114054" y="575055"/>
                  </a:lnTo>
                  <a:lnTo>
                    <a:pt x="1149186" y="572282"/>
                  </a:lnTo>
                  <a:lnTo>
                    <a:pt x="1148261" y="54824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2" name="Freeform: Shape 78">
              <a:extLst>
                <a:ext uri="{FF2B5EF4-FFF2-40B4-BE49-F238E27FC236}">
                  <a16:creationId xmlns:a16="http://schemas.microsoft.com/office/drawing/2014/main" id="{F4428291-2427-0FBE-4300-4AC6881C16CF}"/>
                </a:ext>
              </a:extLst>
            </p:cNvPr>
            <p:cNvSpPr/>
            <p:nvPr/>
          </p:nvSpPr>
          <p:spPr>
            <a:xfrm>
              <a:off x="6343726" y="3464304"/>
              <a:ext cx="904124" cy="741744"/>
            </a:xfrm>
            <a:custGeom>
              <a:avLst/>
              <a:gdLst>
                <a:gd name="connsiteX0" fmla="*/ 636999 w 1060432"/>
                <a:gd name="connsiteY0" fmla="*/ 39755 h 869979"/>
                <a:gd name="connsiteX1" fmla="*/ 591697 w 1060432"/>
                <a:gd name="connsiteY1" fmla="*/ 0 h 869979"/>
                <a:gd name="connsiteX2" fmla="*/ 392924 w 1060432"/>
                <a:gd name="connsiteY2" fmla="*/ 24962 h 869979"/>
                <a:gd name="connsiteX3" fmla="*/ 190452 w 1060432"/>
                <a:gd name="connsiteY3" fmla="*/ 42528 h 869979"/>
                <a:gd name="connsiteX4" fmla="*/ 924 w 1060432"/>
                <a:gd name="connsiteY4" fmla="*/ 48076 h 869979"/>
                <a:gd name="connsiteX5" fmla="*/ 924 w 1060432"/>
                <a:gd name="connsiteY5" fmla="*/ 48076 h 869979"/>
                <a:gd name="connsiteX6" fmla="*/ 0 w 1060432"/>
                <a:gd name="connsiteY6" fmla="*/ 53623 h 869979"/>
                <a:gd name="connsiteX7" fmla="*/ 23113 w 1060432"/>
                <a:gd name="connsiteY7" fmla="*/ 98000 h 869979"/>
                <a:gd name="connsiteX8" fmla="*/ 44377 w 1060432"/>
                <a:gd name="connsiteY8" fmla="*/ 112792 h 869979"/>
                <a:gd name="connsiteX9" fmla="*/ 69339 w 1060432"/>
                <a:gd name="connsiteY9" fmla="*/ 157169 h 869979"/>
                <a:gd name="connsiteX10" fmla="*/ 73037 w 1060432"/>
                <a:gd name="connsiteY10" fmla="*/ 160868 h 869979"/>
                <a:gd name="connsiteX11" fmla="*/ 82282 w 1060432"/>
                <a:gd name="connsiteY11" fmla="*/ 168264 h 869979"/>
                <a:gd name="connsiteX12" fmla="*/ 104471 w 1060432"/>
                <a:gd name="connsiteY12" fmla="*/ 183981 h 869979"/>
                <a:gd name="connsiteX13" fmla="*/ 128509 w 1060432"/>
                <a:gd name="connsiteY13" fmla="*/ 183056 h 869979"/>
                <a:gd name="connsiteX14" fmla="*/ 141452 w 1060432"/>
                <a:gd name="connsiteY14" fmla="*/ 206169 h 869979"/>
                <a:gd name="connsiteX15" fmla="*/ 109094 w 1060432"/>
                <a:gd name="connsiteY15" fmla="*/ 245924 h 869979"/>
                <a:gd name="connsiteX16" fmla="*/ 142377 w 1060432"/>
                <a:gd name="connsiteY16" fmla="*/ 275509 h 869979"/>
                <a:gd name="connsiteX17" fmla="*/ 146075 w 1060432"/>
                <a:gd name="connsiteY17" fmla="*/ 293999 h 869979"/>
                <a:gd name="connsiteX18" fmla="*/ 187679 w 1060432"/>
                <a:gd name="connsiteY18" fmla="*/ 318037 h 869979"/>
                <a:gd name="connsiteX19" fmla="*/ 210792 w 1060432"/>
                <a:gd name="connsiteY19" fmla="*/ 709112 h 869979"/>
                <a:gd name="connsiteX20" fmla="*/ 211717 w 1060432"/>
                <a:gd name="connsiteY20" fmla="*/ 733149 h 869979"/>
                <a:gd name="connsiteX21" fmla="*/ 213565 w 1060432"/>
                <a:gd name="connsiteY21" fmla="*/ 757187 h 869979"/>
                <a:gd name="connsiteX22" fmla="*/ 214490 w 1060432"/>
                <a:gd name="connsiteY22" fmla="*/ 781225 h 869979"/>
                <a:gd name="connsiteX23" fmla="*/ 216340 w 1060432"/>
                <a:gd name="connsiteY23" fmla="*/ 806187 h 869979"/>
                <a:gd name="connsiteX24" fmla="*/ 217265 w 1060432"/>
                <a:gd name="connsiteY24" fmla="*/ 830225 h 869979"/>
                <a:gd name="connsiteX25" fmla="*/ 260717 w 1060432"/>
                <a:gd name="connsiteY25" fmla="*/ 827451 h 869979"/>
                <a:gd name="connsiteX26" fmla="*/ 558415 w 1060432"/>
                <a:gd name="connsiteY26" fmla="*/ 803413 h 869979"/>
                <a:gd name="connsiteX27" fmla="*/ 910659 w 1060432"/>
                <a:gd name="connsiteY27" fmla="*/ 769206 h 869979"/>
                <a:gd name="connsiteX28" fmla="*/ 928225 w 1060432"/>
                <a:gd name="connsiteY28" fmla="*/ 805262 h 869979"/>
                <a:gd name="connsiteX29" fmla="*/ 887546 w 1060432"/>
                <a:gd name="connsiteY29" fmla="*/ 869979 h 869979"/>
                <a:gd name="connsiteX30" fmla="*/ 987395 w 1060432"/>
                <a:gd name="connsiteY30" fmla="*/ 855187 h 869979"/>
                <a:gd name="connsiteX31" fmla="*/ 988320 w 1060432"/>
                <a:gd name="connsiteY31" fmla="*/ 855187 h 869979"/>
                <a:gd name="connsiteX32" fmla="*/ 988320 w 1060432"/>
                <a:gd name="connsiteY32" fmla="*/ 847791 h 869979"/>
                <a:gd name="connsiteX33" fmla="*/ 990169 w 1060432"/>
                <a:gd name="connsiteY33" fmla="*/ 805262 h 869979"/>
                <a:gd name="connsiteX34" fmla="*/ 1008659 w 1060432"/>
                <a:gd name="connsiteY34" fmla="*/ 782149 h 869979"/>
                <a:gd name="connsiteX35" fmla="*/ 1003112 w 1060432"/>
                <a:gd name="connsiteY35" fmla="*/ 756262 h 869979"/>
                <a:gd name="connsiteX36" fmla="*/ 1002187 w 1060432"/>
                <a:gd name="connsiteY36" fmla="*/ 755338 h 869979"/>
                <a:gd name="connsiteX37" fmla="*/ 1001262 w 1060432"/>
                <a:gd name="connsiteY37" fmla="*/ 754413 h 869979"/>
                <a:gd name="connsiteX38" fmla="*/ 1004960 w 1060432"/>
                <a:gd name="connsiteY38" fmla="*/ 742394 h 869979"/>
                <a:gd name="connsiteX39" fmla="*/ 1010508 w 1060432"/>
                <a:gd name="connsiteY39" fmla="*/ 744243 h 869979"/>
                <a:gd name="connsiteX40" fmla="*/ 1013281 w 1060432"/>
                <a:gd name="connsiteY40" fmla="*/ 751639 h 869979"/>
                <a:gd name="connsiteX41" fmla="*/ 1012356 w 1060432"/>
                <a:gd name="connsiteY41" fmla="*/ 754413 h 869979"/>
                <a:gd name="connsiteX42" fmla="*/ 1012356 w 1060432"/>
                <a:gd name="connsiteY42" fmla="*/ 755338 h 869979"/>
                <a:gd name="connsiteX43" fmla="*/ 1012356 w 1060432"/>
                <a:gd name="connsiteY43" fmla="*/ 762734 h 869979"/>
                <a:gd name="connsiteX44" fmla="*/ 1016054 w 1060432"/>
                <a:gd name="connsiteY44" fmla="*/ 763659 h 869979"/>
                <a:gd name="connsiteX45" fmla="*/ 1023451 w 1060432"/>
                <a:gd name="connsiteY45" fmla="*/ 754413 h 869979"/>
                <a:gd name="connsiteX46" fmla="*/ 1023451 w 1060432"/>
                <a:gd name="connsiteY46" fmla="*/ 753488 h 869979"/>
                <a:gd name="connsiteX47" fmla="*/ 1024375 w 1060432"/>
                <a:gd name="connsiteY47" fmla="*/ 750715 h 869979"/>
                <a:gd name="connsiteX48" fmla="*/ 1048413 w 1060432"/>
                <a:gd name="connsiteY48" fmla="*/ 735922 h 869979"/>
                <a:gd name="connsiteX49" fmla="*/ 1052111 w 1060432"/>
                <a:gd name="connsiteY49" fmla="*/ 734073 h 869979"/>
                <a:gd name="connsiteX50" fmla="*/ 1060432 w 1060432"/>
                <a:gd name="connsiteY50" fmla="*/ 658262 h 869979"/>
                <a:gd name="connsiteX51" fmla="*/ 1058583 w 1060432"/>
                <a:gd name="connsiteY51" fmla="*/ 654564 h 869979"/>
                <a:gd name="connsiteX52" fmla="*/ 1055809 w 1060432"/>
                <a:gd name="connsiteY52" fmla="*/ 653639 h 869979"/>
                <a:gd name="connsiteX53" fmla="*/ 990168 w 1060432"/>
                <a:gd name="connsiteY53" fmla="*/ 600017 h 869979"/>
                <a:gd name="connsiteX54" fmla="*/ 1000338 w 1060432"/>
                <a:gd name="connsiteY54" fmla="*/ 580602 h 869979"/>
                <a:gd name="connsiteX55" fmla="*/ 981848 w 1060432"/>
                <a:gd name="connsiteY55" fmla="*/ 527904 h 869979"/>
                <a:gd name="connsiteX56" fmla="*/ 948564 w 1060432"/>
                <a:gd name="connsiteY56" fmla="*/ 502017 h 869979"/>
                <a:gd name="connsiteX57" fmla="*/ 885697 w 1060432"/>
                <a:gd name="connsiteY57" fmla="*/ 474281 h 869979"/>
                <a:gd name="connsiteX58" fmla="*/ 845942 w 1060432"/>
                <a:gd name="connsiteY58" fmla="*/ 441923 h 869979"/>
                <a:gd name="connsiteX59" fmla="*/ 850565 w 1060432"/>
                <a:gd name="connsiteY59" fmla="*/ 375357 h 869979"/>
                <a:gd name="connsiteX60" fmla="*/ 862583 w 1060432"/>
                <a:gd name="connsiteY60" fmla="*/ 313414 h 869979"/>
                <a:gd name="connsiteX61" fmla="*/ 796018 w 1060432"/>
                <a:gd name="connsiteY61" fmla="*/ 317112 h 869979"/>
                <a:gd name="connsiteX62" fmla="*/ 775678 w 1060432"/>
                <a:gd name="connsiteY62" fmla="*/ 295848 h 869979"/>
                <a:gd name="connsiteX63" fmla="*/ 766433 w 1060432"/>
                <a:gd name="connsiteY63" fmla="*/ 253319 h 869979"/>
                <a:gd name="connsiteX64" fmla="*/ 661037 w 1060432"/>
                <a:gd name="connsiteY64" fmla="*/ 164565 h 869979"/>
                <a:gd name="connsiteX65" fmla="*/ 631452 w 1060432"/>
                <a:gd name="connsiteY65" fmla="*/ 82282 h 869979"/>
                <a:gd name="connsiteX66" fmla="*/ 638848 w 1060432"/>
                <a:gd name="connsiteY66" fmla="*/ 41603 h 869979"/>
                <a:gd name="connsiteX67" fmla="*/ 638848 w 1060432"/>
                <a:gd name="connsiteY67" fmla="*/ 41603 h 869979"/>
                <a:gd name="connsiteX68" fmla="*/ 636999 w 1060432"/>
                <a:gd name="connsiteY68" fmla="*/ 39754 h 8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60432" h="869979">
                  <a:moveTo>
                    <a:pt x="636999" y="39755"/>
                  </a:moveTo>
                  <a:lnTo>
                    <a:pt x="591697" y="0"/>
                  </a:lnTo>
                  <a:lnTo>
                    <a:pt x="392924" y="24962"/>
                  </a:lnTo>
                  <a:lnTo>
                    <a:pt x="190452" y="42528"/>
                  </a:lnTo>
                  <a:lnTo>
                    <a:pt x="924" y="48076"/>
                  </a:lnTo>
                  <a:lnTo>
                    <a:pt x="924" y="48076"/>
                  </a:lnTo>
                  <a:lnTo>
                    <a:pt x="0" y="53623"/>
                  </a:lnTo>
                  <a:lnTo>
                    <a:pt x="23113" y="98000"/>
                  </a:lnTo>
                  <a:lnTo>
                    <a:pt x="44377" y="112792"/>
                  </a:lnTo>
                  <a:lnTo>
                    <a:pt x="69339" y="157169"/>
                  </a:lnTo>
                  <a:lnTo>
                    <a:pt x="73037" y="160868"/>
                  </a:lnTo>
                  <a:lnTo>
                    <a:pt x="82282" y="168264"/>
                  </a:lnTo>
                  <a:lnTo>
                    <a:pt x="104471" y="183981"/>
                  </a:lnTo>
                  <a:lnTo>
                    <a:pt x="128509" y="183056"/>
                  </a:lnTo>
                  <a:lnTo>
                    <a:pt x="141452" y="206169"/>
                  </a:lnTo>
                  <a:lnTo>
                    <a:pt x="109094" y="245924"/>
                  </a:lnTo>
                  <a:lnTo>
                    <a:pt x="142377" y="275509"/>
                  </a:lnTo>
                  <a:lnTo>
                    <a:pt x="146075" y="293999"/>
                  </a:lnTo>
                  <a:lnTo>
                    <a:pt x="187679" y="318037"/>
                  </a:lnTo>
                  <a:lnTo>
                    <a:pt x="210792" y="709112"/>
                  </a:lnTo>
                  <a:lnTo>
                    <a:pt x="211717" y="733149"/>
                  </a:lnTo>
                  <a:lnTo>
                    <a:pt x="213565" y="757187"/>
                  </a:lnTo>
                  <a:lnTo>
                    <a:pt x="214490" y="781225"/>
                  </a:lnTo>
                  <a:lnTo>
                    <a:pt x="216340" y="806187"/>
                  </a:lnTo>
                  <a:lnTo>
                    <a:pt x="217265" y="830225"/>
                  </a:lnTo>
                  <a:lnTo>
                    <a:pt x="260717" y="827451"/>
                  </a:lnTo>
                  <a:lnTo>
                    <a:pt x="558415" y="803413"/>
                  </a:lnTo>
                  <a:lnTo>
                    <a:pt x="910659" y="769206"/>
                  </a:lnTo>
                  <a:lnTo>
                    <a:pt x="928225" y="805262"/>
                  </a:lnTo>
                  <a:lnTo>
                    <a:pt x="887546" y="869979"/>
                  </a:lnTo>
                  <a:lnTo>
                    <a:pt x="987395" y="855187"/>
                  </a:lnTo>
                  <a:lnTo>
                    <a:pt x="988320" y="855187"/>
                  </a:lnTo>
                  <a:lnTo>
                    <a:pt x="988320" y="847791"/>
                  </a:lnTo>
                  <a:lnTo>
                    <a:pt x="990169" y="805262"/>
                  </a:lnTo>
                  <a:lnTo>
                    <a:pt x="1008659" y="782149"/>
                  </a:lnTo>
                  <a:lnTo>
                    <a:pt x="1003112" y="756262"/>
                  </a:lnTo>
                  <a:lnTo>
                    <a:pt x="1002187" y="755338"/>
                  </a:lnTo>
                  <a:lnTo>
                    <a:pt x="1001262" y="754413"/>
                  </a:lnTo>
                  <a:lnTo>
                    <a:pt x="1004960" y="742394"/>
                  </a:lnTo>
                  <a:lnTo>
                    <a:pt x="1010508" y="744243"/>
                  </a:lnTo>
                  <a:lnTo>
                    <a:pt x="1013281" y="751639"/>
                  </a:lnTo>
                  <a:lnTo>
                    <a:pt x="1012356" y="754413"/>
                  </a:lnTo>
                  <a:lnTo>
                    <a:pt x="1012356" y="755338"/>
                  </a:lnTo>
                  <a:lnTo>
                    <a:pt x="1012356" y="762734"/>
                  </a:lnTo>
                  <a:lnTo>
                    <a:pt x="1016054" y="763659"/>
                  </a:lnTo>
                  <a:lnTo>
                    <a:pt x="1023451" y="754413"/>
                  </a:lnTo>
                  <a:lnTo>
                    <a:pt x="1023451" y="753488"/>
                  </a:lnTo>
                  <a:lnTo>
                    <a:pt x="1024375" y="750715"/>
                  </a:lnTo>
                  <a:lnTo>
                    <a:pt x="1048413" y="735922"/>
                  </a:lnTo>
                  <a:lnTo>
                    <a:pt x="1052111" y="734073"/>
                  </a:lnTo>
                  <a:lnTo>
                    <a:pt x="1060432" y="658262"/>
                  </a:lnTo>
                  <a:lnTo>
                    <a:pt x="1058583" y="654564"/>
                  </a:lnTo>
                  <a:lnTo>
                    <a:pt x="1055809" y="653639"/>
                  </a:lnTo>
                  <a:lnTo>
                    <a:pt x="990168" y="600017"/>
                  </a:lnTo>
                  <a:lnTo>
                    <a:pt x="1000338" y="580602"/>
                  </a:lnTo>
                  <a:lnTo>
                    <a:pt x="981848" y="527904"/>
                  </a:lnTo>
                  <a:lnTo>
                    <a:pt x="948564" y="502017"/>
                  </a:lnTo>
                  <a:lnTo>
                    <a:pt x="885697" y="474281"/>
                  </a:lnTo>
                  <a:lnTo>
                    <a:pt x="845942" y="441923"/>
                  </a:lnTo>
                  <a:lnTo>
                    <a:pt x="850565" y="375357"/>
                  </a:lnTo>
                  <a:lnTo>
                    <a:pt x="862583" y="313414"/>
                  </a:lnTo>
                  <a:lnTo>
                    <a:pt x="796018" y="317112"/>
                  </a:lnTo>
                  <a:lnTo>
                    <a:pt x="775678" y="295848"/>
                  </a:lnTo>
                  <a:lnTo>
                    <a:pt x="766433" y="253319"/>
                  </a:lnTo>
                  <a:lnTo>
                    <a:pt x="661037" y="164565"/>
                  </a:lnTo>
                  <a:lnTo>
                    <a:pt x="631452" y="82282"/>
                  </a:lnTo>
                  <a:lnTo>
                    <a:pt x="638848" y="41603"/>
                  </a:lnTo>
                  <a:lnTo>
                    <a:pt x="638848" y="41603"/>
                  </a:lnTo>
                  <a:lnTo>
                    <a:pt x="636999" y="3975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Freeform: Shape 79">
              <a:extLst>
                <a:ext uri="{FF2B5EF4-FFF2-40B4-BE49-F238E27FC236}">
                  <a16:creationId xmlns:a16="http://schemas.microsoft.com/office/drawing/2014/main" id="{36F09543-65CD-09CC-BE01-7933793D0C25}"/>
                </a:ext>
              </a:extLst>
            </p:cNvPr>
            <p:cNvSpPr/>
            <p:nvPr/>
          </p:nvSpPr>
          <p:spPr>
            <a:xfrm>
              <a:off x="5308752" y="3111167"/>
              <a:ext cx="1097244" cy="506057"/>
            </a:xfrm>
            <a:custGeom>
              <a:avLst/>
              <a:gdLst>
                <a:gd name="connsiteX0" fmla="*/ 1076149 w 1286939"/>
                <a:gd name="connsiteY0" fmla="*/ 94302 h 593546"/>
                <a:gd name="connsiteX1" fmla="*/ 1047489 w 1286939"/>
                <a:gd name="connsiteY1" fmla="*/ 65642 h 593546"/>
                <a:gd name="connsiteX2" fmla="*/ 946716 w 1286939"/>
                <a:gd name="connsiteY2" fmla="*/ 36057 h 593546"/>
                <a:gd name="connsiteX3" fmla="*/ 914357 w 1286939"/>
                <a:gd name="connsiteY3" fmla="*/ 35132 h 593546"/>
                <a:gd name="connsiteX4" fmla="*/ 865357 w 1286939"/>
                <a:gd name="connsiteY4" fmla="*/ 49000 h 593546"/>
                <a:gd name="connsiteX5" fmla="*/ 807112 w 1286939"/>
                <a:gd name="connsiteY5" fmla="*/ 12019 h 593546"/>
                <a:gd name="connsiteX6" fmla="*/ 624980 w 1286939"/>
                <a:gd name="connsiteY6" fmla="*/ 13868 h 593546"/>
                <a:gd name="connsiteX7" fmla="*/ 359641 w 1286939"/>
                <a:gd name="connsiteY7" fmla="*/ 11095 h 593546"/>
                <a:gd name="connsiteX8" fmla="*/ 46227 w 1286939"/>
                <a:gd name="connsiteY8" fmla="*/ 925 h 593546"/>
                <a:gd name="connsiteX9" fmla="*/ 18491 w 1286939"/>
                <a:gd name="connsiteY9" fmla="*/ 0 h 593546"/>
                <a:gd name="connsiteX10" fmla="*/ 17566 w 1286939"/>
                <a:gd name="connsiteY10" fmla="*/ 24038 h 593546"/>
                <a:gd name="connsiteX11" fmla="*/ 13868 w 1286939"/>
                <a:gd name="connsiteY11" fmla="*/ 96151 h 593546"/>
                <a:gd name="connsiteX12" fmla="*/ 5547 w 1286939"/>
                <a:gd name="connsiteY12" fmla="*/ 265339 h 593546"/>
                <a:gd name="connsiteX13" fmla="*/ 925 w 1286939"/>
                <a:gd name="connsiteY13" fmla="*/ 362414 h 593546"/>
                <a:gd name="connsiteX14" fmla="*/ 0 w 1286939"/>
                <a:gd name="connsiteY14" fmla="*/ 386452 h 593546"/>
                <a:gd name="connsiteX15" fmla="*/ 22188 w 1286939"/>
                <a:gd name="connsiteY15" fmla="*/ 387377 h 593546"/>
                <a:gd name="connsiteX16" fmla="*/ 247773 w 1286939"/>
                <a:gd name="connsiteY16" fmla="*/ 395698 h 593546"/>
                <a:gd name="connsiteX17" fmla="*/ 292150 w 1286939"/>
                <a:gd name="connsiteY17" fmla="*/ 397547 h 593546"/>
                <a:gd name="connsiteX18" fmla="*/ 288452 w 1286939"/>
                <a:gd name="connsiteY18" fmla="*/ 578754 h 593546"/>
                <a:gd name="connsiteX19" fmla="*/ 287527 w 1286939"/>
                <a:gd name="connsiteY19" fmla="*/ 590773 h 593546"/>
                <a:gd name="connsiteX20" fmla="*/ 322659 w 1286939"/>
                <a:gd name="connsiteY20" fmla="*/ 591697 h 593546"/>
                <a:gd name="connsiteX21" fmla="*/ 447470 w 1286939"/>
                <a:gd name="connsiteY21" fmla="*/ 593547 h 593546"/>
                <a:gd name="connsiteX22" fmla="*/ 758111 w 1286939"/>
                <a:gd name="connsiteY22" fmla="*/ 593547 h 593546"/>
                <a:gd name="connsiteX23" fmla="*/ 914356 w 1286939"/>
                <a:gd name="connsiteY23" fmla="*/ 589848 h 593546"/>
                <a:gd name="connsiteX24" fmla="*/ 1255506 w 1286939"/>
                <a:gd name="connsiteY24" fmla="*/ 576905 h 593546"/>
                <a:gd name="connsiteX25" fmla="*/ 1286940 w 1286939"/>
                <a:gd name="connsiteY25" fmla="*/ 575056 h 593546"/>
                <a:gd name="connsiteX26" fmla="*/ 1283242 w 1286939"/>
                <a:gd name="connsiteY26" fmla="*/ 571358 h 593546"/>
                <a:gd name="connsiteX27" fmla="*/ 1258280 w 1286939"/>
                <a:gd name="connsiteY27" fmla="*/ 526981 h 593546"/>
                <a:gd name="connsiteX28" fmla="*/ 1237016 w 1286939"/>
                <a:gd name="connsiteY28" fmla="*/ 512188 h 593546"/>
                <a:gd name="connsiteX29" fmla="*/ 1213902 w 1286939"/>
                <a:gd name="connsiteY29" fmla="*/ 467811 h 593546"/>
                <a:gd name="connsiteX30" fmla="*/ 1214827 w 1286939"/>
                <a:gd name="connsiteY30" fmla="*/ 462264 h 593546"/>
                <a:gd name="connsiteX31" fmla="*/ 1214827 w 1286939"/>
                <a:gd name="connsiteY31" fmla="*/ 459490 h 593546"/>
                <a:gd name="connsiteX32" fmla="*/ 1186167 w 1286939"/>
                <a:gd name="connsiteY32" fmla="*/ 343000 h 593546"/>
                <a:gd name="connsiteX33" fmla="*/ 1191714 w 1286939"/>
                <a:gd name="connsiteY33" fmla="*/ 324509 h 593546"/>
                <a:gd name="connsiteX34" fmla="*/ 1160280 w 1286939"/>
                <a:gd name="connsiteY34" fmla="*/ 281057 h 593546"/>
                <a:gd name="connsiteX35" fmla="*/ 1158431 w 1286939"/>
                <a:gd name="connsiteY35" fmla="*/ 229283 h 593546"/>
                <a:gd name="connsiteX36" fmla="*/ 1129771 w 1286939"/>
                <a:gd name="connsiteY36" fmla="*/ 183982 h 593546"/>
                <a:gd name="connsiteX37" fmla="*/ 1100186 w 1286939"/>
                <a:gd name="connsiteY37" fmla="*/ 97076 h 593546"/>
                <a:gd name="connsiteX38" fmla="*/ 1093714 w 1286939"/>
                <a:gd name="connsiteY38" fmla="*/ 96151 h 593546"/>
                <a:gd name="connsiteX39" fmla="*/ 1076149 w 1286939"/>
                <a:gd name="connsiteY39" fmla="*/ 94302 h 59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86939" h="593546">
                  <a:moveTo>
                    <a:pt x="1076149" y="94302"/>
                  </a:moveTo>
                  <a:lnTo>
                    <a:pt x="1047489" y="65642"/>
                  </a:lnTo>
                  <a:lnTo>
                    <a:pt x="946716" y="36057"/>
                  </a:lnTo>
                  <a:lnTo>
                    <a:pt x="914357" y="35132"/>
                  </a:lnTo>
                  <a:lnTo>
                    <a:pt x="865357" y="49000"/>
                  </a:lnTo>
                  <a:lnTo>
                    <a:pt x="807112" y="12019"/>
                  </a:lnTo>
                  <a:lnTo>
                    <a:pt x="624980" y="13868"/>
                  </a:lnTo>
                  <a:lnTo>
                    <a:pt x="359641" y="11095"/>
                  </a:lnTo>
                  <a:lnTo>
                    <a:pt x="46227" y="925"/>
                  </a:lnTo>
                  <a:lnTo>
                    <a:pt x="18491" y="0"/>
                  </a:lnTo>
                  <a:lnTo>
                    <a:pt x="17566" y="24038"/>
                  </a:lnTo>
                  <a:lnTo>
                    <a:pt x="13868" y="96151"/>
                  </a:lnTo>
                  <a:lnTo>
                    <a:pt x="5547" y="265339"/>
                  </a:lnTo>
                  <a:lnTo>
                    <a:pt x="925" y="362414"/>
                  </a:lnTo>
                  <a:lnTo>
                    <a:pt x="0" y="386452"/>
                  </a:lnTo>
                  <a:lnTo>
                    <a:pt x="22188" y="387377"/>
                  </a:lnTo>
                  <a:lnTo>
                    <a:pt x="247773" y="395698"/>
                  </a:lnTo>
                  <a:lnTo>
                    <a:pt x="292150" y="397547"/>
                  </a:lnTo>
                  <a:lnTo>
                    <a:pt x="288452" y="578754"/>
                  </a:lnTo>
                  <a:lnTo>
                    <a:pt x="287527" y="590773"/>
                  </a:lnTo>
                  <a:lnTo>
                    <a:pt x="322659" y="591697"/>
                  </a:lnTo>
                  <a:lnTo>
                    <a:pt x="447470" y="593547"/>
                  </a:lnTo>
                  <a:lnTo>
                    <a:pt x="758111" y="593547"/>
                  </a:lnTo>
                  <a:lnTo>
                    <a:pt x="914356" y="589848"/>
                  </a:lnTo>
                  <a:lnTo>
                    <a:pt x="1255506" y="576905"/>
                  </a:lnTo>
                  <a:lnTo>
                    <a:pt x="1286940" y="575056"/>
                  </a:lnTo>
                  <a:lnTo>
                    <a:pt x="1283242" y="571358"/>
                  </a:lnTo>
                  <a:lnTo>
                    <a:pt x="1258280" y="526981"/>
                  </a:lnTo>
                  <a:lnTo>
                    <a:pt x="1237016" y="512188"/>
                  </a:lnTo>
                  <a:lnTo>
                    <a:pt x="1213902" y="467811"/>
                  </a:lnTo>
                  <a:lnTo>
                    <a:pt x="1214827" y="462264"/>
                  </a:lnTo>
                  <a:lnTo>
                    <a:pt x="1214827" y="459490"/>
                  </a:lnTo>
                  <a:lnTo>
                    <a:pt x="1186167" y="343000"/>
                  </a:lnTo>
                  <a:lnTo>
                    <a:pt x="1191714" y="324509"/>
                  </a:lnTo>
                  <a:lnTo>
                    <a:pt x="1160280" y="281057"/>
                  </a:lnTo>
                  <a:lnTo>
                    <a:pt x="1158431" y="229283"/>
                  </a:lnTo>
                  <a:lnTo>
                    <a:pt x="1129771" y="183982"/>
                  </a:lnTo>
                  <a:lnTo>
                    <a:pt x="1100186" y="97076"/>
                  </a:lnTo>
                  <a:lnTo>
                    <a:pt x="1093714" y="96151"/>
                  </a:lnTo>
                  <a:lnTo>
                    <a:pt x="1076149" y="94302"/>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Freeform: Shape 80">
              <a:extLst>
                <a:ext uri="{FF2B5EF4-FFF2-40B4-BE49-F238E27FC236}">
                  <a16:creationId xmlns:a16="http://schemas.microsoft.com/office/drawing/2014/main" id="{1A26A819-1A3B-A620-FC00-615DEC0DC713}"/>
                </a:ext>
              </a:extLst>
            </p:cNvPr>
            <p:cNvSpPr/>
            <p:nvPr/>
          </p:nvSpPr>
          <p:spPr>
            <a:xfrm>
              <a:off x="5414377" y="4089387"/>
              <a:ext cx="1160305" cy="554927"/>
            </a:xfrm>
            <a:custGeom>
              <a:avLst/>
              <a:gdLst>
                <a:gd name="connsiteX0" fmla="*/ 1306357 w 1360902"/>
                <a:gd name="connsiteY0" fmla="*/ 73038 h 650864"/>
                <a:gd name="connsiteX1" fmla="*/ 1304509 w 1360902"/>
                <a:gd name="connsiteY1" fmla="*/ 48076 h 650864"/>
                <a:gd name="connsiteX2" fmla="*/ 1303584 w 1360902"/>
                <a:gd name="connsiteY2" fmla="*/ 24038 h 650864"/>
                <a:gd name="connsiteX3" fmla="*/ 1301734 w 1360902"/>
                <a:gd name="connsiteY3" fmla="*/ 0 h 650864"/>
                <a:gd name="connsiteX4" fmla="*/ 1266602 w 1360902"/>
                <a:gd name="connsiteY4" fmla="*/ 2774 h 650864"/>
                <a:gd name="connsiteX5" fmla="*/ 908811 w 1360902"/>
                <a:gd name="connsiteY5" fmla="*/ 19415 h 650864"/>
                <a:gd name="connsiteX6" fmla="*/ 406793 w 1360902"/>
                <a:gd name="connsiteY6" fmla="*/ 26811 h 650864"/>
                <a:gd name="connsiteX7" fmla="*/ 192303 w 1360902"/>
                <a:gd name="connsiteY7" fmla="*/ 24038 h 650864"/>
                <a:gd name="connsiteX8" fmla="*/ 152548 w 1360902"/>
                <a:gd name="connsiteY8" fmla="*/ 23113 h 650864"/>
                <a:gd name="connsiteX9" fmla="*/ 137756 w 1360902"/>
                <a:gd name="connsiteY9" fmla="*/ 23113 h 650864"/>
                <a:gd name="connsiteX10" fmla="*/ 79511 w 1360902"/>
                <a:gd name="connsiteY10" fmla="*/ 21264 h 650864"/>
                <a:gd name="connsiteX11" fmla="*/ 61020 w 1360902"/>
                <a:gd name="connsiteY11" fmla="*/ 20339 h 650864"/>
                <a:gd name="connsiteX12" fmla="*/ 22190 w 1360902"/>
                <a:gd name="connsiteY12" fmla="*/ 19414 h 650864"/>
                <a:gd name="connsiteX13" fmla="*/ 3699 w 1360902"/>
                <a:gd name="connsiteY13" fmla="*/ 18489 h 650864"/>
                <a:gd name="connsiteX14" fmla="*/ 2775 w 1360902"/>
                <a:gd name="connsiteY14" fmla="*/ 42527 h 650864"/>
                <a:gd name="connsiteX15" fmla="*/ 1850 w 1360902"/>
                <a:gd name="connsiteY15" fmla="*/ 66565 h 650864"/>
                <a:gd name="connsiteX16" fmla="*/ 925 w 1360902"/>
                <a:gd name="connsiteY16" fmla="*/ 90602 h 650864"/>
                <a:gd name="connsiteX17" fmla="*/ 0 w 1360902"/>
                <a:gd name="connsiteY17" fmla="*/ 115564 h 650864"/>
                <a:gd name="connsiteX18" fmla="*/ 5547 w 1360902"/>
                <a:gd name="connsiteY18" fmla="*/ 115564 h 650864"/>
                <a:gd name="connsiteX19" fmla="*/ 229283 w 1360902"/>
                <a:gd name="connsiteY19" fmla="*/ 121112 h 650864"/>
                <a:gd name="connsiteX20" fmla="*/ 465961 w 1360902"/>
                <a:gd name="connsiteY20" fmla="*/ 123885 h 650864"/>
                <a:gd name="connsiteX21" fmla="*/ 468734 w 1360902"/>
                <a:gd name="connsiteY21" fmla="*/ 440073 h 650864"/>
                <a:gd name="connsiteX22" fmla="*/ 485376 w 1360902"/>
                <a:gd name="connsiteY22" fmla="*/ 495545 h 650864"/>
                <a:gd name="connsiteX23" fmla="*/ 522357 w 1360902"/>
                <a:gd name="connsiteY23" fmla="*/ 530677 h 650864"/>
                <a:gd name="connsiteX24" fmla="*/ 562112 w 1360902"/>
                <a:gd name="connsiteY24" fmla="*/ 532526 h 650864"/>
                <a:gd name="connsiteX25" fmla="*/ 570432 w 1360902"/>
                <a:gd name="connsiteY25" fmla="*/ 515884 h 650864"/>
                <a:gd name="connsiteX26" fmla="*/ 624980 w 1360902"/>
                <a:gd name="connsiteY26" fmla="*/ 565809 h 650864"/>
                <a:gd name="connsiteX27" fmla="*/ 696168 w 1360902"/>
                <a:gd name="connsiteY27" fmla="*/ 573205 h 650864"/>
                <a:gd name="connsiteX28" fmla="*/ 709112 w 1360902"/>
                <a:gd name="connsiteY28" fmla="*/ 587997 h 650864"/>
                <a:gd name="connsiteX29" fmla="*/ 734998 w 1360902"/>
                <a:gd name="connsiteY29" fmla="*/ 575979 h 650864"/>
                <a:gd name="connsiteX30" fmla="*/ 799715 w 1360902"/>
                <a:gd name="connsiteY30" fmla="*/ 606488 h 650864"/>
                <a:gd name="connsiteX31" fmla="*/ 799715 w 1360902"/>
                <a:gd name="connsiteY31" fmla="*/ 624054 h 650864"/>
                <a:gd name="connsiteX32" fmla="*/ 823753 w 1360902"/>
                <a:gd name="connsiteY32" fmla="*/ 623129 h 650864"/>
                <a:gd name="connsiteX33" fmla="*/ 848715 w 1360902"/>
                <a:gd name="connsiteY33" fmla="*/ 601865 h 650864"/>
                <a:gd name="connsiteX34" fmla="*/ 894941 w 1360902"/>
                <a:gd name="connsiteY34" fmla="*/ 631450 h 650864"/>
                <a:gd name="connsiteX35" fmla="*/ 938394 w 1360902"/>
                <a:gd name="connsiteY35" fmla="*/ 647167 h 650864"/>
                <a:gd name="connsiteX36" fmla="*/ 967979 w 1360902"/>
                <a:gd name="connsiteY36" fmla="*/ 606488 h 650864"/>
                <a:gd name="connsiteX37" fmla="*/ 1062280 w 1360902"/>
                <a:gd name="connsiteY37" fmla="*/ 650865 h 650864"/>
                <a:gd name="connsiteX38" fmla="*/ 1097412 w 1360902"/>
                <a:gd name="connsiteY38" fmla="*/ 622204 h 650864"/>
                <a:gd name="connsiteX39" fmla="*/ 1126073 w 1360902"/>
                <a:gd name="connsiteY39" fmla="*/ 611110 h 650864"/>
                <a:gd name="connsiteX40" fmla="*/ 1149186 w 1360902"/>
                <a:gd name="connsiteY40" fmla="*/ 616657 h 650864"/>
                <a:gd name="connsiteX41" fmla="*/ 1236092 w 1360902"/>
                <a:gd name="connsiteY41" fmla="*/ 591695 h 650864"/>
                <a:gd name="connsiteX42" fmla="*/ 1282318 w 1360902"/>
                <a:gd name="connsiteY42" fmla="*/ 611110 h 650864"/>
                <a:gd name="connsiteX43" fmla="*/ 1323921 w 1360902"/>
                <a:gd name="connsiteY43" fmla="*/ 637921 h 650864"/>
                <a:gd name="connsiteX44" fmla="*/ 1359978 w 1360902"/>
                <a:gd name="connsiteY44" fmla="*/ 644393 h 650864"/>
                <a:gd name="connsiteX45" fmla="*/ 1360903 w 1360902"/>
                <a:gd name="connsiteY45" fmla="*/ 644393 h 650864"/>
                <a:gd name="connsiteX46" fmla="*/ 1359978 w 1360902"/>
                <a:gd name="connsiteY46" fmla="*/ 602789 h 650864"/>
                <a:gd name="connsiteX47" fmla="*/ 1349808 w 1360902"/>
                <a:gd name="connsiteY47" fmla="*/ 351318 h 650864"/>
                <a:gd name="connsiteX48" fmla="*/ 1348883 w 1360902"/>
                <a:gd name="connsiteY48" fmla="*/ 309715 h 650864"/>
                <a:gd name="connsiteX49" fmla="*/ 1312827 w 1360902"/>
                <a:gd name="connsiteY49" fmla="*/ 122960 h 650864"/>
                <a:gd name="connsiteX50" fmla="*/ 1307280 w 1360902"/>
                <a:gd name="connsiteY50" fmla="*/ 97074 h 650864"/>
                <a:gd name="connsiteX51" fmla="*/ 1306355 w 1360902"/>
                <a:gd name="connsiteY51" fmla="*/ 73036 h 6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60902" h="650864">
                  <a:moveTo>
                    <a:pt x="1306357" y="73038"/>
                  </a:moveTo>
                  <a:lnTo>
                    <a:pt x="1304509" y="48076"/>
                  </a:lnTo>
                  <a:lnTo>
                    <a:pt x="1303584" y="24038"/>
                  </a:lnTo>
                  <a:lnTo>
                    <a:pt x="1301734" y="0"/>
                  </a:lnTo>
                  <a:lnTo>
                    <a:pt x="1266602" y="2774"/>
                  </a:lnTo>
                  <a:lnTo>
                    <a:pt x="908811" y="19415"/>
                  </a:lnTo>
                  <a:lnTo>
                    <a:pt x="406793" y="26811"/>
                  </a:lnTo>
                  <a:lnTo>
                    <a:pt x="192303" y="24038"/>
                  </a:lnTo>
                  <a:lnTo>
                    <a:pt x="152548" y="23113"/>
                  </a:lnTo>
                  <a:lnTo>
                    <a:pt x="137756" y="23113"/>
                  </a:lnTo>
                  <a:lnTo>
                    <a:pt x="79511" y="21264"/>
                  </a:lnTo>
                  <a:lnTo>
                    <a:pt x="61020" y="20339"/>
                  </a:lnTo>
                  <a:lnTo>
                    <a:pt x="22190" y="19414"/>
                  </a:lnTo>
                  <a:lnTo>
                    <a:pt x="3699" y="18489"/>
                  </a:lnTo>
                  <a:lnTo>
                    <a:pt x="2775" y="42527"/>
                  </a:lnTo>
                  <a:lnTo>
                    <a:pt x="1850" y="66565"/>
                  </a:lnTo>
                  <a:lnTo>
                    <a:pt x="925" y="90602"/>
                  </a:lnTo>
                  <a:lnTo>
                    <a:pt x="0" y="115564"/>
                  </a:lnTo>
                  <a:lnTo>
                    <a:pt x="5547" y="115564"/>
                  </a:lnTo>
                  <a:lnTo>
                    <a:pt x="229283" y="121112"/>
                  </a:lnTo>
                  <a:lnTo>
                    <a:pt x="465961" y="123885"/>
                  </a:lnTo>
                  <a:lnTo>
                    <a:pt x="468734" y="440073"/>
                  </a:lnTo>
                  <a:lnTo>
                    <a:pt x="485376" y="495545"/>
                  </a:lnTo>
                  <a:lnTo>
                    <a:pt x="522357" y="530677"/>
                  </a:lnTo>
                  <a:lnTo>
                    <a:pt x="562112" y="532526"/>
                  </a:lnTo>
                  <a:lnTo>
                    <a:pt x="570432" y="515884"/>
                  </a:lnTo>
                  <a:lnTo>
                    <a:pt x="624980" y="565809"/>
                  </a:lnTo>
                  <a:lnTo>
                    <a:pt x="696168" y="573205"/>
                  </a:lnTo>
                  <a:lnTo>
                    <a:pt x="709112" y="587997"/>
                  </a:lnTo>
                  <a:lnTo>
                    <a:pt x="734998" y="575979"/>
                  </a:lnTo>
                  <a:lnTo>
                    <a:pt x="799715" y="606488"/>
                  </a:lnTo>
                  <a:lnTo>
                    <a:pt x="799715" y="624054"/>
                  </a:lnTo>
                  <a:lnTo>
                    <a:pt x="823753" y="623129"/>
                  </a:lnTo>
                  <a:lnTo>
                    <a:pt x="848715" y="601865"/>
                  </a:lnTo>
                  <a:lnTo>
                    <a:pt x="894941" y="631450"/>
                  </a:lnTo>
                  <a:lnTo>
                    <a:pt x="938394" y="647167"/>
                  </a:lnTo>
                  <a:lnTo>
                    <a:pt x="967979" y="606488"/>
                  </a:lnTo>
                  <a:lnTo>
                    <a:pt x="1062280" y="650865"/>
                  </a:lnTo>
                  <a:lnTo>
                    <a:pt x="1097412" y="622204"/>
                  </a:lnTo>
                  <a:lnTo>
                    <a:pt x="1126073" y="611110"/>
                  </a:lnTo>
                  <a:lnTo>
                    <a:pt x="1149186" y="616657"/>
                  </a:lnTo>
                  <a:lnTo>
                    <a:pt x="1236092" y="591695"/>
                  </a:lnTo>
                  <a:lnTo>
                    <a:pt x="1282318" y="611110"/>
                  </a:lnTo>
                  <a:lnTo>
                    <a:pt x="1323921" y="637921"/>
                  </a:lnTo>
                  <a:lnTo>
                    <a:pt x="1359978" y="644393"/>
                  </a:lnTo>
                  <a:lnTo>
                    <a:pt x="1360903" y="644393"/>
                  </a:lnTo>
                  <a:lnTo>
                    <a:pt x="1359978" y="602789"/>
                  </a:lnTo>
                  <a:lnTo>
                    <a:pt x="1349808" y="351318"/>
                  </a:lnTo>
                  <a:lnTo>
                    <a:pt x="1348883" y="309715"/>
                  </a:lnTo>
                  <a:lnTo>
                    <a:pt x="1312827" y="122960"/>
                  </a:lnTo>
                  <a:lnTo>
                    <a:pt x="1307280" y="97074"/>
                  </a:lnTo>
                  <a:lnTo>
                    <a:pt x="1306355" y="73036"/>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5" name="Freeform: Shape 81">
              <a:extLst>
                <a:ext uri="{FF2B5EF4-FFF2-40B4-BE49-F238E27FC236}">
                  <a16:creationId xmlns:a16="http://schemas.microsoft.com/office/drawing/2014/main" id="{4B8ADF4E-541E-5AFC-DD11-B18132E19197}"/>
                </a:ext>
              </a:extLst>
            </p:cNvPr>
            <p:cNvSpPr/>
            <p:nvPr/>
          </p:nvSpPr>
          <p:spPr>
            <a:xfrm>
              <a:off x="5324516" y="2625605"/>
              <a:ext cx="916735" cy="567541"/>
            </a:xfrm>
            <a:custGeom>
              <a:avLst/>
              <a:gdLst>
                <a:gd name="connsiteX0" fmla="*/ 1005886 w 1075223"/>
                <a:gd name="connsiteY0" fmla="*/ 5547 h 665659"/>
                <a:gd name="connsiteX1" fmla="*/ 849641 w 1075223"/>
                <a:gd name="connsiteY1" fmla="*/ 10170 h 665659"/>
                <a:gd name="connsiteX2" fmla="*/ 473359 w 1075223"/>
                <a:gd name="connsiteY2" fmla="*/ 12943 h 665659"/>
                <a:gd name="connsiteX3" fmla="*/ 65643 w 1075223"/>
                <a:gd name="connsiteY3" fmla="*/ 1849 h 665659"/>
                <a:gd name="connsiteX4" fmla="*/ 29586 w 1075223"/>
                <a:gd name="connsiteY4" fmla="*/ 0 h 665659"/>
                <a:gd name="connsiteX5" fmla="*/ 28661 w 1075223"/>
                <a:gd name="connsiteY5" fmla="*/ 21264 h 665659"/>
                <a:gd name="connsiteX6" fmla="*/ 24963 w 1075223"/>
                <a:gd name="connsiteY6" fmla="*/ 105396 h 665659"/>
                <a:gd name="connsiteX7" fmla="*/ 22190 w 1075223"/>
                <a:gd name="connsiteY7" fmla="*/ 169188 h 665659"/>
                <a:gd name="connsiteX8" fmla="*/ 21265 w 1075223"/>
                <a:gd name="connsiteY8" fmla="*/ 182132 h 665659"/>
                <a:gd name="connsiteX9" fmla="*/ 18491 w 1075223"/>
                <a:gd name="connsiteY9" fmla="*/ 182132 h 665659"/>
                <a:gd name="connsiteX10" fmla="*/ 17566 w 1075223"/>
                <a:gd name="connsiteY10" fmla="*/ 206169 h 665659"/>
                <a:gd name="connsiteX11" fmla="*/ 8321 w 1075223"/>
                <a:gd name="connsiteY11" fmla="*/ 400320 h 665659"/>
                <a:gd name="connsiteX12" fmla="*/ 925 w 1075223"/>
                <a:gd name="connsiteY12" fmla="*/ 544546 h 665659"/>
                <a:gd name="connsiteX13" fmla="*/ 0 w 1075223"/>
                <a:gd name="connsiteY13" fmla="*/ 569508 h 665659"/>
                <a:gd name="connsiteX14" fmla="*/ 27736 w 1075223"/>
                <a:gd name="connsiteY14" fmla="*/ 570433 h 665659"/>
                <a:gd name="connsiteX15" fmla="*/ 341150 w 1075223"/>
                <a:gd name="connsiteY15" fmla="*/ 580603 h 665659"/>
                <a:gd name="connsiteX16" fmla="*/ 606489 w 1075223"/>
                <a:gd name="connsiteY16" fmla="*/ 583376 h 665659"/>
                <a:gd name="connsiteX17" fmla="*/ 788621 w 1075223"/>
                <a:gd name="connsiteY17" fmla="*/ 581527 h 665659"/>
                <a:gd name="connsiteX18" fmla="*/ 846866 w 1075223"/>
                <a:gd name="connsiteY18" fmla="*/ 618508 h 665659"/>
                <a:gd name="connsiteX19" fmla="*/ 895866 w 1075223"/>
                <a:gd name="connsiteY19" fmla="*/ 604641 h 665659"/>
                <a:gd name="connsiteX20" fmla="*/ 928224 w 1075223"/>
                <a:gd name="connsiteY20" fmla="*/ 605566 h 665659"/>
                <a:gd name="connsiteX21" fmla="*/ 1028998 w 1075223"/>
                <a:gd name="connsiteY21" fmla="*/ 635150 h 665659"/>
                <a:gd name="connsiteX22" fmla="*/ 1057658 w 1075223"/>
                <a:gd name="connsiteY22" fmla="*/ 663811 h 665659"/>
                <a:gd name="connsiteX23" fmla="*/ 1075224 w 1075223"/>
                <a:gd name="connsiteY23" fmla="*/ 665660 h 665659"/>
                <a:gd name="connsiteX24" fmla="*/ 1075224 w 1075223"/>
                <a:gd name="connsiteY24" fmla="*/ 659188 h 665659"/>
                <a:gd name="connsiteX25" fmla="*/ 1054885 w 1075223"/>
                <a:gd name="connsiteY25" fmla="*/ 628679 h 665659"/>
                <a:gd name="connsiteX26" fmla="*/ 1067828 w 1075223"/>
                <a:gd name="connsiteY26" fmla="*/ 579679 h 665659"/>
                <a:gd name="connsiteX27" fmla="*/ 1052111 w 1075223"/>
                <a:gd name="connsiteY27" fmla="*/ 477056 h 665659"/>
                <a:gd name="connsiteX28" fmla="*/ 1071526 w 1075223"/>
                <a:gd name="connsiteY28" fmla="*/ 476131 h 665659"/>
                <a:gd name="connsiteX29" fmla="*/ 1069677 w 1075223"/>
                <a:gd name="connsiteY29" fmla="*/ 433603 h 665659"/>
                <a:gd name="connsiteX30" fmla="*/ 1023450 w 1075223"/>
                <a:gd name="connsiteY30" fmla="*/ 108170 h 665659"/>
                <a:gd name="connsiteX31" fmla="*/ 999413 w 1075223"/>
                <a:gd name="connsiteY31" fmla="*/ 67491 h 665659"/>
                <a:gd name="connsiteX32" fmla="*/ 1036394 w 1075223"/>
                <a:gd name="connsiteY32" fmla="*/ 6472 h 665659"/>
                <a:gd name="connsiteX33" fmla="*/ 1037319 w 1075223"/>
                <a:gd name="connsiteY33" fmla="*/ 3698 h 665659"/>
                <a:gd name="connsiteX34" fmla="*/ 1005885 w 1075223"/>
                <a:gd name="connsiteY34" fmla="*/ 5547 h 66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75223" h="665659">
                  <a:moveTo>
                    <a:pt x="1005886" y="5547"/>
                  </a:moveTo>
                  <a:lnTo>
                    <a:pt x="849641" y="10170"/>
                  </a:lnTo>
                  <a:lnTo>
                    <a:pt x="473359" y="12943"/>
                  </a:lnTo>
                  <a:lnTo>
                    <a:pt x="65643" y="1849"/>
                  </a:lnTo>
                  <a:lnTo>
                    <a:pt x="29586" y="0"/>
                  </a:lnTo>
                  <a:lnTo>
                    <a:pt x="28661" y="21264"/>
                  </a:lnTo>
                  <a:lnTo>
                    <a:pt x="24963" y="105396"/>
                  </a:lnTo>
                  <a:lnTo>
                    <a:pt x="22190" y="169188"/>
                  </a:lnTo>
                  <a:lnTo>
                    <a:pt x="21265" y="182132"/>
                  </a:lnTo>
                  <a:lnTo>
                    <a:pt x="18491" y="182132"/>
                  </a:lnTo>
                  <a:lnTo>
                    <a:pt x="17566" y="206169"/>
                  </a:lnTo>
                  <a:lnTo>
                    <a:pt x="8321" y="400320"/>
                  </a:lnTo>
                  <a:lnTo>
                    <a:pt x="925" y="544546"/>
                  </a:lnTo>
                  <a:lnTo>
                    <a:pt x="0" y="569508"/>
                  </a:lnTo>
                  <a:lnTo>
                    <a:pt x="27736" y="570433"/>
                  </a:lnTo>
                  <a:lnTo>
                    <a:pt x="341150" y="580603"/>
                  </a:lnTo>
                  <a:lnTo>
                    <a:pt x="606489" y="583376"/>
                  </a:lnTo>
                  <a:lnTo>
                    <a:pt x="788621" y="581527"/>
                  </a:lnTo>
                  <a:lnTo>
                    <a:pt x="846866" y="618508"/>
                  </a:lnTo>
                  <a:lnTo>
                    <a:pt x="895866" y="604641"/>
                  </a:lnTo>
                  <a:lnTo>
                    <a:pt x="928224" y="605566"/>
                  </a:lnTo>
                  <a:lnTo>
                    <a:pt x="1028998" y="635150"/>
                  </a:lnTo>
                  <a:lnTo>
                    <a:pt x="1057658" y="663811"/>
                  </a:lnTo>
                  <a:lnTo>
                    <a:pt x="1075224" y="665660"/>
                  </a:lnTo>
                  <a:lnTo>
                    <a:pt x="1075224" y="659188"/>
                  </a:lnTo>
                  <a:lnTo>
                    <a:pt x="1054885" y="628679"/>
                  </a:lnTo>
                  <a:lnTo>
                    <a:pt x="1067828" y="579679"/>
                  </a:lnTo>
                  <a:lnTo>
                    <a:pt x="1052111" y="477056"/>
                  </a:lnTo>
                  <a:lnTo>
                    <a:pt x="1071526" y="476131"/>
                  </a:lnTo>
                  <a:lnTo>
                    <a:pt x="1069677" y="433603"/>
                  </a:lnTo>
                  <a:lnTo>
                    <a:pt x="1023450" y="108170"/>
                  </a:lnTo>
                  <a:lnTo>
                    <a:pt x="999413" y="67491"/>
                  </a:lnTo>
                  <a:lnTo>
                    <a:pt x="1036394" y="6472"/>
                  </a:lnTo>
                  <a:lnTo>
                    <a:pt x="1037319" y="3698"/>
                  </a:lnTo>
                  <a:lnTo>
                    <a:pt x="1005885" y="5547"/>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6" name="Freeform: Shape 82">
              <a:extLst>
                <a:ext uri="{FF2B5EF4-FFF2-40B4-BE49-F238E27FC236}">
                  <a16:creationId xmlns:a16="http://schemas.microsoft.com/office/drawing/2014/main" id="{1D77462C-75AF-0916-2935-2F8E84862893}"/>
                </a:ext>
              </a:extLst>
            </p:cNvPr>
            <p:cNvSpPr/>
            <p:nvPr/>
          </p:nvSpPr>
          <p:spPr>
            <a:xfrm>
              <a:off x="6642473" y="4704223"/>
              <a:ext cx="774062" cy="643213"/>
            </a:xfrm>
            <a:custGeom>
              <a:avLst/>
              <a:gdLst>
                <a:gd name="connsiteX0" fmla="*/ 623131 w 907884"/>
                <a:gd name="connsiteY0" fmla="*/ 746093 h 754413"/>
                <a:gd name="connsiteX1" fmla="*/ 611112 w 907884"/>
                <a:gd name="connsiteY1" fmla="*/ 748867 h 754413"/>
                <a:gd name="connsiteX2" fmla="*/ 605565 w 907884"/>
                <a:gd name="connsiteY2" fmla="*/ 754414 h 754413"/>
                <a:gd name="connsiteX3" fmla="*/ 623131 w 907884"/>
                <a:gd name="connsiteY3" fmla="*/ 746093 h 754413"/>
                <a:gd name="connsiteX4" fmla="*/ 661961 w 907884"/>
                <a:gd name="connsiteY4" fmla="*/ 746093 h 754413"/>
                <a:gd name="connsiteX5" fmla="*/ 655489 w 907884"/>
                <a:gd name="connsiteY5" fmla="*/ 743319 h 754413"/>
                <a:gd name="connsiteX6" fmla="*/ 653640 w 907884"/>
                <a:gd name="connsiteY6" fmla="*/ 746093 h 754413"/>
                <a:gd name="connsiteX7" fmla="*/ 661961 w 907884"/>
                <a:gd name="connsiteY7" fmla="*/ 746093 h 754413"/>
                <a:gd name="connsiteX8" fmla="*/ 684150 w 907884"/>
                <a:gd name="connsiteY8" fmla="*/ 738697 h 754413"/>
                <a:gd name="connsiteX9" fmla="*/ 677678 w 907884"/>
                <a:gd name="connsiteY9" fmla="*/ 738697 h 754413"/>
                <a:gd name="connsiteX10" fmla="*/ 673980 w 907884"/>
                <a:gd name="connsiteY10" fmla="*/ 743319 h 754413"/>
                <a:gd name="connsiteX11" fmla="*/ 684150 w 907884"/>
                <a:gd name="connsiteY11" fmla="*/ 738697 h 754413"/>
                <a:gd name="connsiteX12" fmla="*/ 673055 w 907884"/>
                <a:gd name="connsiteY12" fmla="*/ 732225 h 754413"/>
                <a:gd name="connsiteX13" fmla="*/ 671206 w 907884"/>
                <a:gd name="connsiteY13" fmla="*/ 729451 h 754413"/>
                <a:gd name="connsiteX14" fmla="*/ 670281 w 907884"/>
                <a:gd name="connsiteY14" fmla="*/ 732225 h 754413"/>
                <a:gd name="connsiteX15" fmla="*/ 673055 w 907884"/>
                <a:gd name="connsiteY15" fmla="*/ 732225 h 754413"/>
                <a:gd name="connsiteX16" fmla="*/ 747017 w 907884"/>
                <a:gd name="connsiteY16" fmla="*/ 683225 h 754413"/>
                <a:gd name="connsiteX17" fmla="*/ 744244 w 907884"/>
                <a:gd name="connsiteY17" fmla="*/ 685074 h 754413"/>
                <a:gd name="connsiteX18" fmla="*/ 748867 w 907884"/>
                <a:gd name="connsiteY18" fmla="*/ 685074 h 754413"/>
                <a:gd name="connsiteX19" fmla="*/ 747017 w 907884"/>
                <a:gd name="connsiteY19" fmla="*/ 683225 h 754413"/>
                <a:gd name="connsiteX20" fmla="*/ 876451 w 907884"/>
                <a:gd name="connsiteY20" fmla="*/ 628678 h 754413"/>
                <a:gd name="connsiteX21" fmla="*/ 881998 w 907884"/>
                <a:gd name="connsiteY21" fmla="*/ 621282 h 754413"/>
                <a:gd name="connsiteX22" fmla="*/ 875526 w 907884"/>
                <a:gd name="connsiteY22" fmla="*/ 629603 h 754413"/>
                <a:gd name="connsiteX23" fmla="*/ 876451 w 907884"/>
                <a:gd name="connsiteY23" fmla="*/ 628678 h 754413"/>
                <a:gd name="connsiteX24" fmla="*/ 894941 w 907884"/>
                <a:gd name="connsiteY24" fmla="*/ 604640 h 754413"/>
                <a:gd name="connsiteX25" fmla="*/ 893093 w 907884"/>
                <a:gd name="connsiteY25" fmla="*/ 605565 h 754413"/>
                <a:gd name="connsiteX26" fmla="*/ 893093 w 907884"/>
                <a:gd name="connsiteY26" fmla="*/ 606490 h 754413"/>
                <a:gd name="connsiteX27" fmla="*/ 894941 w 907884"/>
                <a:gd name="connsiteY27" fmla="*/ 604641 h 754413"/>
                <a:gd name="connsiteX28" fmla="*/ 419735 w 907884"/>
                <a:gd name="connsiteY28" fmla="*/ 685999 h 754413"/>
                <a:gd name="connsiteX29" fmla="*/ 433603 w 907884"/>
                <a:gd name="connsiteY29" fmla="*/ 668433 h 754413"/>
                <a:gd name="connsiteX30" fmla="*/ 395697 w 907884"/>
                <a:gd name="connsiteY30" fmla="*/ 658263 h 754413"/>
                <a:gd name="connsiteX31" fmla="*/ 379056 w 907884"/>
                <a:gd name="connsiteY31" fmla="*/ 672131 h 754413"/>
                <a:gd name="connsiteX32" fmla="*/ 419735 w 907884"/>
                <a:gd name="connsiteY32" fmla="*/ 685999 h 754413"/>
                <a:gd name="connsiteX33" fmla="*/ 803413 w 907884"/>
                <a:gd name="connsiteY33" fmla="*/ 605565 h 754413"/>
                <a:gd name="connsiteX34" fmla="*/ 799715 w 907884"/>
                <a:gd name="connsiteY34" fmla="*/ 601867 h 754413"/>
                <a:gd name="connsiteX35" fmla="*/ 798790 w 907884"/>
                <a:gd name="connsiteY35" fmla="*/ 603716 h 754413"/>
                <a:gd name="connsiteX36" fmla="*/ 803413 w 907884"/>
                <a:gd name="connsiteY36" fmla="*/ 605565 h 754413"/>
                <a:gd name="connsiteX37" fmla="*/ 813583 w 907884"/>
                <a:gd name="connsiteY37" fmla="*/ 588923 h 754413"/>
                <a:gd name="connsiteX38" fmla="*/ 804338 w 907884"/>
                <a:gd name="connsiteY38" fmla="*/ 586150 h 754413"/>
                <a:gd name="connsiteX39" fmla="*/ 807111 w 907884"/>
                <a:gd name="connsiteY39" fmla="*/ 595395 h 754413"/>
                <a:gd name="connsiteX40" fmla="*/ 813583 w 907884"/>
                <a:gd name="connsiteY40" fmla="*/ 588923 h 754413"/>
                <a:gd name="connsiteX41" fmla="*/ 889394 w 907884"/>
                <a:gd name="connsiteY41" fmla="*/ 573207 h 754413"/>
                <a:gd name="connsiteX42" fmla="*/ 889394 w 907884"/>
                <a:gd name="connsiteY42" fmla="*/ 570433 h 754413"/>
                <a:gd name="connsiteX43" fmla="*/ 889394 w 907884"/>
                <a:gd name="connsiteY43" fmla="*/ 571358 h 754413"/>
                <a:gd name="connsiteX44" fmla="*/ 889394 w 907884"/>
                <a:gd name="connsiteY44" fmla="*/ 573207 h 754413"/>
                <a:gd name="connsiteX45" fmla="*/ 907885 w 907884"/>
                <a:gd name="connsiteY45" fmla="*/ 561188 h 754413"/>
                <a:gd name="connsiteX46" fmla="*/ 906960 w 907884"/>
                <a:gd name="connsiteY46" fmla="*/ 560263 h 754413"/>
                <a:gd name="connsiteX47" fmla="*/ 907885 w 907884"/>
                <a:gd name="connsiteY47" fmla="*/ 562112 h 754413"/>
                <a:gd name="connsiteX48" fmla="*/ 907885 w 907884"/>
                <a:gd name="connsiteY48" fmla="*/ 561187 h 754413"/>
                <a:gd name="connsiteX49" fmla="*/ 900489 w 907884"/>
                <a:gd name="connsiteY49" fmla="*/ 559339 h 754413"/>
                <a:gd name="connsiteX50" fmla="*/ 898639 w 907884"/>
                <a:gd name="connsiteY50" fmla="*/ 558414 h 754413"/>
                <a:gd name="connsiteX51" fmla="*/ 897714 w 907884"/>
                <a:gd name="connsiteY51" fmla="*/ 561187 h 754413"/>
                <a:gd name="connsiteX52" fmla="*/ 900488 w 907884"/>
                <a:gd name="connsiteY52" fmla="*/ 559338 h 754413"/>
                <a:gd name="connsiteX53" fmla="*/ 835772 w 907884"/>
                <a:gd name="connsiteY53" fmla="*/ 556565 h 754413"/>
                <a:gd name="connsiteX54" fmla="*/ 844093 w 907884"/>
                <a:gd name="connsiteY54" fmla="*/ 553792 h 754413"/>
                <a:gd name="connsiteX55" fmla="*/ 844093 w 907884"/>
                <a:gd name="connsiteY55" fmla="*/ 551018 h 754413"/>
                <a:gd name="connsiteX56" fmla="*/ 835772 w 907884"/>
                <a:gd name="connsiteY56" fmla="*/ 556565 h 754413"/>
                <a:gd name="connsiteX57" fmla="*/ 840395 w 907884"/>
                <a:gd name="connsiteY57" fmla="*/ 551942 h 754413"/>
                <a:gd name="connsiteX58" fmla="*/ 845017 w 907884"/>
                <a:gd name="connsiteY58" fmla="*/ 547320 h 754413"/>
                <a:gd name="connsiteX59" fmla="*/ 844092 w 907884"/>
                <a:gd name="connsiteY59" fmla="*/ 546395 h 754413"/>
                <a:gd name="connsiteX60" fmla="*/ 840394 w 907884"/>
                <a:gd name="connsiteY60" fmla="*/ 551942 h 754413"/>
                <a:gd name="connsiteX61" fmla="*/ 808036 w 907884"/>
                <a:gd name="connsiteY61" fmla="*/ 517735 h 754413"/>
                <a:gd name="connsiteX62" fmla="*/ 806187 w 907884"/>
                <a:gd name="connsiteY62" fmla="*/ 519584 h 754413"/>
                <a:gd name="connsiteX63" fmla="*/ 807112 w 907884"/>
                <a:gd name="connsiteY63" fmla="*/ 519584 h 754413"/>
                <a:gd name="connsiteX64" fmla="*/ 808037 w 907884"/>
                <a:gd name="connsiteY64" fmla="*/ 517735 h 754413"/>
                <a:gd name="connsiteX65" fmla="*/ 466885 w 907884"/>
                <a:gd name="connsiteY65" fmla="*/ 0 h 754413"/>
                <a:gd name="connsiteX66" fmla="*/ 465037 w 907884"/>
                <a:gd name="connsiteY66" fmla="*/ 0 h 754413"/>
                <a:gd name="connsiteX67" fmla="*/ 116491 w 907884"/>
                <a:gd name="connsiteY67" fmla="*/ 32358 h 754413"/>
                <a:gd name="connsiteX68" fmla="*/ 28660 w 907884"/>
                <a:gd name="connsiteY68" fmla="*/ 38830 h 754413"/>
                <a:gd name="connsiteX69" fmla="*/ 0 w 907884"/>
                <a:gd name="connsiteY69" fmla="*/ 41604 h 754413"/>
                <a:gd name="connsiteX70" fmla="*/ 925 w 907884"/>
                <a:gd name="connsiteY70" fmla="*/ 63793 h 754413"/>
                <a:gd name="connsiteX71" fmla="*/ 19416 w 907884"/>
                <a:gd name="connsiteY71" fmla="*/ 242226 h 754413"/>
                <a:gd name="connsiteX72" fmla="*/ 49925 w 907884"/>
                <a:gd name="connsiteY72" fmla="*/ 284754 h 754413"/>
                <a:gd name="connsiteX73" fmla="*/ 50850 w 907884"/>
                <a:gd name="connsiteY73" fmla="*/ 309717 h 754413"/>
                <a:gd name="connsiteX74" fmla="*/ 80435 w 907884"/>
                <a:gd name="connsiteY74" fmla="*/ 361490 h 754413"/>
                <a:gd name="connsiteX75" fmla="*/ 104472 w 907884"/>
                <a:gd name="connsiteY75" fmla="*/ 437301 h 754413"/>
                <a:gd name="connsiteX76" fmla="*/ 96152 w 907884"/>
                <a:gd name="connsiteY76" fmla="*/ 479829 h 754413"/>
                <a:gd name="connsiteX77" fmla="*/ 89680 w 907884"/>
                <a:gd name="connsiteY77" fmla="*/ 585225 h 754413"/>
                <a:gd name="connsiteX78" fmla="*/ 75812 w 907884"/>
                <a:gd name="connsiteY78" fmla="*/ 619433 h 754413"/>
                <a:gd name="connsiteX79" fmla="*/ 77661 w 907884"/>
                <a:gd name="connsiteY79" fmla="*/ 619433 h 754413"/>
                <a:gd name="connsiteX80" fmla="*/ 80435 w 907884"/>
                <a:gd name="connsiteY80" fmla="*/ 643470 h 754413"/>
                <a:gd name="connsiteX81" fmla="*/ 64718 w 907884"/>
                <a:gd name="connsiteY81" fmla="*/ 665659 h 754413"/>
                <a:gd name="connsiteX82" fmla="*/ 179359 w 907884"/>
                <a:gd name="connsiteY82" fmla="*/ 652716 h 754413"/>
                <a:gd name="connsiteX83" fmla="*/ 269038 w 907884"/>
                <a:gd name="connsiteY83" fmla="*/ 677678 h 754413"/>
                <a:gd name="connsiteX84" fmla="*/ 332830 w 907884"/>
                <a:gd name="connsiteY84" fmla="*/ 685999 h 754413"/>
                <a:gd name="connsiteX85" fmla="*/ 365189 w 907884"/>
                <a:gd name="connsiteY85" fmla="*/ 662885 h 754413"/>
                <a:gd name="connsiteX86" fmla="*/ 347622 w 907884"/>
                <a:gd name="connsiteY86" fmla="*/ 639772 h 754413"/>
                <a:gd name="connsiteX87" fmla="*/ 406792 w 907884"/>
                <a:gd name="connsiteY87" fmla="*/ 621282 h 754413"/>
                <a:gd name="connsiteX88" fmla="*/ 404943 w 907884"/>
                <a:gd name="connsiteY88" fmla="*/ 641621 h 754413"/>
                <a:gd name="connsiteX89" fmla="*/ 435453 w 907884"/>
                <a:gd name="connsiteY89" fmla="*/ 634225 h 754413"/>
                <a:gd name="connsiteX90" fmla="*/ 460415 w 907884"/>
                <a:gd name="connsiteY90" fmla="*/ 673055 h 754413"/>
                <a:gd name="connsiteX91" fmla="*/ 481679 w 907884"/>
                <a:gd name="connsiteY91" fmla="*/ 665659 h 754413"/>
                <a:gd name="connsiteX92" fmla="*/ 537150 w 907884"/>
                <a:gd name="connsiteY92" fmla="*/ 703565 h 754413"/>
                <a:gd name="connsiteX93" fmla="*/ 502943 w 907884"/>
                <a:gd name="connsiteY93" fmla="*/ 715583 h 754413"/>
                <a:gd name="connsiteX94" fmla="*/ 581528 w 907884"/>
                <a:gd name="connsiteY94" fmla="*/ 738697 h 754413"/>
                <a:gd name="connsiteX95" fmla="*/ 611113 w 907884"/>
                <a:gd name="connsiteY95" fmla="*/ 738697 h 754413"/>
                <a:gd name="connsiteX96" fmla="*/ 628679 w 907884"/>
                <a:gd name="connsiteY96" fmla="*/ 717432 h 754413"/>
                <a:gd name="connsiteX97" fmla="*/ 666584 w 907884"/>
                <a:gd name="connsiteY97" fmla="*/ 697093 h 754413"/>
                <a:gd name="connsiteX98" fmla="*/ 693395 w 907884"/>
                <a:gd name="connsiteY98" fmla="*/ 735923 h 754413"/>
                <a:gd name="connsiteX99" fmla="*/ 711886 w 907884"/>
                <a:gd name="connsiteY99" fmla="*/ 700791 h 754413"/>
                <a:gd name="connsiteX100" fmla="*/ 706339 w 907884"/>
                <a:gd name="connsiteY100" fmla="*/ 645319 h 754413"/>
                <a:gd name="connsiteX101" fmla="*/ 756263 w 907884"/>
                <a:gd name="connsiteY101" fmla="*/ 664734 h 754413"/>
                <a:gd name="connsiteX102" fmla="*/ 761811 w 907884"/>
                <a:gd name="connsiteY102" fmla="*/ 681376 h 754413"/>
                <a:gd name="connsiteX103" fmla="*/ 820980 w 907884"/>
                <a:gd name="connsiteY103" fmla="*/ 688772 h 754413"/>
                <a:gd name="connsiteX104" fmla="*/ 850565 w 907884"/>
                <a:gd name="connsiteY104" fmla="*/ 712810 h 754413"/>
                <a:gd name="connsiteX105" fmla="*/ 846867 w 907884"/>
                <a:gd name="connsiteY105" fmla="*/ 732225 h 754413"/>
                <a:gd name="connsiteX106" fmla="*/ 888471 w 907884"/>
                <a:gd name="connsiteY106" fmla="*/ 693395 h 754413"/>
                <a:gd name="connsiteX107" fmla="*/ 872754 w 907884"/>
                <a:gd name="connsiteY107" fmla="*/ 673055 h 754413"/>
                <a:gd name="connsiteX108" fmla="*/ 803414 w 907884"/>
                <a:gd name="connsiteY108" fmla="*/ 655489 h 754413"/>
                <a:gd name="connsiteX109" fmla="*/ 777528 w 907884"/>
                <a:gd name="connsiteY109" fmla="*/ 640697 h 754413"/>
                <a:gd name="connsiteX110" fmla="*/ 776603 w 907884"/>
                <a:gd name="connsiteY110" fmla="*/ 612961 h 754413"/>
                <a:gd name="connsiteX111" fmla="*/ 805263 w 907884"/>
                <a:gd name="connsiteY111" fmla="*/ 616659 h 754413"/>
                <a:gd name="connsiteX112" fmla="*/ 827451 w 907884"/>
                <a:gd name="connsiteY112" fmla="*/ 571357 h 754413"/>
                <a:gd name="connsiteX113" fmla="*/ 798791 w 907884"/>
                <a:gd name="connsiteY113" fmla="*/ 531603 h 754413"/>
                <a:gd name="connsiteX114" fmla="*/ 783074 w 907884"/>
                <a:gd name="connsiteY114" fmla="*/ 569508 h 754413"/>
                <a:gd name="connsiteX115" fmla="*/ 747018 w 907884"/>
                <a:gd name="connsiteY115" fmla="*/ 563037 h 754413"/>
                <a:gd name="connsiteX116" fmla="*/ 771980 w 907884"/>
                <a:gd name="connsiteY116" fmla="*/ 522357 h 754413"/>
                <a:gd name="connsiteX117" fmla="*/ 755338 w 907884"/>
                <a:gd name="connsiteY117" fmla="*/ 517735 h 754413"/>
                <a:gd name="connsiteX118" fmla="*/ 714659 w 907884"/>
                <a:gd name="connsiteY118" fmla="*/ 546395 h 754413"/>
                <a:gd name="connsiteX119" fmla="*/ 656414 w 907884"/>
                <a:gd name="connsiteY119" fmla="*/ 550093 h 754413"/>
                <a:gd name="connsiteX120" fmla="*/ 639773 w 907884"/>
                <a:gd name="connsiteY120" fmla="*/ 537150 h 754413"/>
                <a:gd name="connsiteX121" fmla="*/ 666584 w 907884"/>
                <a:gd name="connsiteY121" fmla="*/ 489999 h 754413"/>
                <a:gd name="connsiteX122" fmla="*/ 698018 w 907884"/>
                <a:gd name="connsiteY122" fmla="*/ 489074 h 754413"/>
                <a:gd name="connsiteX123" fmla="*/ 751640 w 907884"/>
                <a:gd name="connsiteY123" fmla="*/ 506640 h 754413"/>
                <a:gd name="connsiteX124" fmla="*/ 790470 w 907884"/>
                <a:gd name="connsiteY124" fmla="*/ 510338 h 754413"/>
                <a:gd name="connsiteX125" fmla="*/ 790470 w 907884"/>
                <a:gd name="connsiteY125" fmla="*/ 510338 h 754413"/>
                <a:gd name="connsiteX126" fmla="*/ 769207 w 907884"/>
                <a:gd name="connsiteY126" fmla="*/ 483527 h 754413"/>
                <a:gd name="connsiteX127" fmla="*/ 728527 w 907884"/>
                <a:gd name="connsiteY127" fmla="*/ 404018 h 754413"/>
                <a:gd name="connsiteX128" fmla="*/ 739622 w 907884"/>
                <a:gd name="connsiteY128" fmla="*/ 359641 h 754413"/>
                <a:gd name="connsiteX129" fmla="*/ 420660 w 907884"/>
                <a:gd name="connsiteY129" fmla="*/ 394772 h 754413"/>
                <a:gd name="connsiteX130" fmla="*/ 432679 w 907884"/>
                <a:gd name="connsiteY130" fmla="*/ 382754 h 754413"/>
                <a:gd name="connsiteX131" fmla="*/ 419735 w 907884"/>
                <a:gd name="connsiteY131" fmla="*/ 349471 h 754413"/>
                <a:gd name="connsiteX132" fmla="*/ 439151 w 907884"/>
                <a:gd name="connsiteY132" fmla="*/ 320810 h 754413"/>
                <a:gd name="connsiteX133" fmla="*/ 450245 w 907884"/>
                <a:gd name="connsiteY133" fmla="*/ 248697 h 754413"/>
                <a:gd name="connsiteX134" fmla="*/ 520509 w 907884"/>
                <a:gd name="connsiteY134" fmla="*/ 128509 h 754413"/>
                <a:gd name="connsiteX135" fmla="*/ 486301 w 907884"/>
                <a:gd name="connsiteY135" fmla="*/ 86905 h 754413"/>
                <a:gd name="connsiteX136" fmla="*/ 488150 w 907884"/>
                <a:gd name="connsiteY136" fmla="*/ 56396 h 754413"/>
                <a:gd name="connsiteX137" fmla="*/ 466886 w 907884"/>
                <a:gd name="connsiteY137" fmla="*/ 6471 h 754413"/>
                <a:gd name="connsiteX138" fmla="*/ 466886 w 907884"/>
                <a:gd name="connsiteY138" fmla="*/ 0 h 75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907884" h="754413">
                  <a:moveTo>
                    <a:pt x="623131" y="746093"/>
                  </a:moveTo>
                  <a:lnTo>
                    <a:pt x="611112" y="748867"/>
                  </a:lnTo>
                  <a:lnTo>
                    <a:pt x="605565" y="754414"/>
                  </a:lnTo>
                  <a:lnTo>
                    <a:pt x="623131" y="746093"/>
                  </a:lnTo>
                  <a:close/>
                  <a:moveTo>
                    <a:pt x="661961" y="746093"/>
                  </a:moveTo>
                  <a:lnTo>
                    <a:pt x="655489" y="743319"/>
                  </a:lnTo>
                  <a:lnTo>
                    <a:pt x="653640" y="746093"/>
                  </a:lnTo>
                  <a:lnTo>
                    <a:pt x="661961" y="746093"/>
                  </a:lnTo>
                  <a:close/>
                  <a:moveTo>
                    <a:pt x="684150" y="738697"/>
                  </a:moveTo>
                  <a:lnTo>
                    <a:pt x="677678" y="738697"/>
                  </a:lnTo>
                  <a:lnTo>
                    <a:pt x="673980" y="743319"/>
                  </a:lnTo>
                  <a:lnTo>
                    <a:pt x="684150" y="738697"/>
                  </a:lnTo>
                  <a:close/>
                  <a:moveTo>
                    <a:pt x="673055" y="732225"/>
                  </a:moveTo>
                  <a:lnTo>
                    <a:pt x="671206" y="729451"/>
                  </a:lnTo>
                  <a:lnTo>
                    <a:pt x="670281" y="732225"/>
                  </a:lnTo>
                  <a:lnTo>
                    <a:pt x="673055" y="732225"/>
                  </a:lnTo>
                  <a:close/>
                  <a:moveTo>
                    <a:pt x="747017" y="683225"/>
                  </a:moveTo>
                  <a:lnTo>
                    <a:pt x="744244" y="685074"/>
                  </a:lnTo>
                  <a:lnTo>
                    <a:pt x="748867" y="685074"/>
                  </a:lnTo>
                  <a:lnTo>
                    <a:pt x="747017" y="683225"/>
                  </a:lnTo>
                  <a:close/>
                  <a:moveTo>
                    <a:pt x="876451" y="628678"/>
                  </a:moveTo>
                  <a:lnTo>
                    <a:pt x="881998" y="621282"/>
                  </a:lnTo>
                  <a:lnTo>
                    <a:pt x="875526" y="629603"/>
                  </a:lnTo>
                  <a:lnTo>
                    <a:pt x="876451" y="628678"/>
                  </a:lnTo>
                  <a:close/>
                  <a:moveTo>
                    <a:pt x="894941" y="604640"/>
                  </a:moveTo>
                  <a:lnTo>
                    <a:pt x="893093" y="605565"/>
                  </a:lnTo>
                  <a:lnTo>
                    <a:pt x="893093" y="606490"/>
                  </a:lnTo>
                  <a:lnTo>
                    <a:pt x="894941" y="604641"/>
                  </a:lnTo>
                  <a:close/>
                  <a:moveTo>
                    <a:pt x="419735" y="685999"/>
                  </a:moveTo>
                  <a:lnTo>
                    <a:pt x="433603" y="668433"/>
                  </a:lnTo>
                  <a:lnTo>
                    <a:pt x="395697" y="658263"/>
                  </a:lnTo>
                  <a:lnTo>
                    <a:pt x="379056" y="672131"/>
                  </a:lnTo>
                  <a:lnTo>
                    <a:pt x="419735" y="685999"/>
                  </a:lnTo>
                  <a:close/>
                  <a:moveTo>
                    <a:pt x="803413" y="605565"/>
                  </a:moveTo>
                  <a:lnTo>
                    <a:pt x="799715" y="601867"/>
                  </a:lnTo>
                  <a:lnTo>
                    <a:pt x="798790" y="603716"/>
                  </a:lnTo>
                  <a:lnTo>
                    <a:pt x="803413" y="605565"/>
                  </a:lnTo>
                  <a:close/>
                  <a:moveTo>
                    <a:pt x="813583" y="588923"/>
                  </a:moveTo>
                  <a:lnTo>
                    <a:pt x="804338" y="586150"/>
                  </a:lnTo>
                  <a:lnTo>
                    <a:pt x="807111" y="595395"/>
                  </a:lnTo>
                  <a:lnTo>
                    <a:pt x="813583" y="588923"/>
                  </a:lnTo>
                  <a:close/>
                  <a:moveTo>
                    <a:pt x="889394" y="573207"/>
                  </a:moveTo>
                  <a:lnTo>
                    <a:pt x="889394" y="570433"/>
                  </a:lnTo>
                  <a:lnTo>
                    <a:pt x="889394" y="571358"/>
                  </a:lnTo>
                  <a:lnTo>
                    <a:pt x="889394" y="573207"/>
                  </a:lnTo>
                  <a:close/>
                  <a:moveTo>
                    <a:pt x="907885" y="561188"/>
                  </a:moveTo>
                  <a:lnTo>
                    <a:pt x="906960" y="560263"/>
                  </a:lnTo>
                  <a:lnTo>
                    <a:pt x="907885" y="562112"/>
                  </a:lnTo>
                  <a:lnTo>
                    <a:pt x="907885" y="561187"/>
                  </a:lnTo>
                  <a:close/>
                  <a:moveTo>
                    <a:pt x="900489" y="559339"/>
                  </a:moveTo>
                  <a:lnTo>
                    <a:pt x="898639" y="558414"/>
                  </a:lnTo>
                  <a:lnTo>
                    <a:pt x="897714" y="561187"/>
                  </a:lnTo>
                  <a:lnTo>
                    <a:pt x="900488" y="559338"/>
                  </a:lnTo>
                  <a:close/>
                  <a:moveTo>
                    <a:pt x="835772" y="556565"/>
                  </a:moveTo>
                  <a:lnTo>
                    <a:pt x="844093" y="553792"/>
                  </a:lnTo>
                  <a:lnTo>
                    <a:pt x="844093" y="551018"/>
                  </a:lnTo>
                  <a:lnTo>
                    <a:pt x="835772" y="556565"/>
                  </a:lnTo>
                  <a:close/>
                  <a:moveTo>
                    <a:pt x="840395" y="551942"/>
                  </a:moveTo>
                  <a:lnTo>
                    <a:pt x="845017" y="547320"/>
                  </a:lnTo>
                  <a:lnTo>
                    <a:pt x="844092" y="546395"/>
                  </a:lnTo>
                  <a:lnTo>
                    <a:pt x="840394" y="551942"/>
                  </a:lnTo>
                  <a:close/>
                  <a:moveTo>
                    <a:pt x="808036" y="517735"/>
                  </a:moveTo>
                  <a:lnTo>
                    <a:pt x="806187" y="519584"/>
                  </a:lnTo>
                  <a:lnTo>
                    <a:pt x="807112" y="519584"/>
                  </a:lnTo>
                  <a:lnTo>
                    <a:pt x="808037" y="517735"/>
                  </a:lnTo>
                  <a:close/>
                  <a:moveTo>
                    <a:pt x="466885" y="0"/>
                  </a:moveTo>
                  <a:lnTo>
                    <a:pt x="465037" y="0"/>
                  </a:lnTo>
                  <a:lnTo>
                    <a:pt x="116491" y="32358"/>
                  </a:lnTo>
                  <a:lnTo>
                    <a:pt x="28660" y="38830"/>
                  </a:lnTo>
                  <a:lnTo>
                    <a:pt x="0" y="41604"/>
                  </a:lnTo>
                  <a:lnTo>
                    <a:pt x="925" y="63793"/>
                  </a:lnTo>
                  <a:lnTo>
                    <a:pt x="19416" y="242226"/>
                  </a:lnTo>
                  <a:lnTo>
                    <a:pt x="49925" y="284754"/>
                  </a:lnTo>
                  <a:lnTo>
                    <a:pt x="50850" y="309717"/>
                  </a:lnTo>
                  <a:lnTo>
                    <a:pt x="80435" y="361490"/>
                  </a:lnTo>
                  <a:lnTo>
                    <a:pt x="104472" y="437301"/>
                  </a:lnTo>
                  <a:lnTo>
                    <a:pt x="96152" y="479829"/>
                  </a:lnTo>
                  <a:lnTo>
                    <a:pt x="89680" y="585225"/>
                  </a:lnTo>
                  <a:lnTo>
                    <a:pt x="75812" y="619433"/>
                  </a:lnTo>
                  <a:lnTo>
                    <a:pt x="77661" y="619433"/>
                  </a:lnTo>
                  <a:lnTo>
                    <a:pt x="80435" y="643470"/>
                  </a:lnTo>
                  <a:lnTo>
                    <a:pt x="64718" y="665659"/>
                  </a:lnTo>
                  <a:lnTo>
                    <a:pt x="179359" y="652716"/>
                  </a:lnTo>
                  <a:lnTo>
                    <a:pt x="269038" y="677678"/>
                  </a:lnTo>
                  <a:lnTo>
                    <a:pt x="332830" y="685999"/>
                  </a:lnTo>
                  <a:lnTo>
                    <a:pt x="365189" y="662885"/>
                  </a:lnTo>
                  <a:lnTo>
                    <a:pt x="347622" y="639772"/>
                  </a:lnTo>
                  <a:lnTo>
                    <a:pt x="406792" y="621282"/>
                  </a:lnTo>
                  <a:lnTo>
                    <a:pt x="404943" y="641621"/>
                  </a:lnTo>
                  <a:lnTo>
                    <a:pt x="435453" y="634225"/>
                  </a:lnTo>
                  <a:lnTo>
                    <a:pt x="460415" y="673055"/>
                  </a:lnTo>
                  <a:lnTo>
                    <a:pt x="481679" y="665659"/>
                  </a:lnTo>
                  <a:lnTo>
                    <a:pt x="537150" y="703565"/>
                  </a:lnTo>
                  <a:lnTo>
                    <a:pt x="502943" y="715583"/>
                  </a:lnTo>
                  <a:lnTo>
                    <a:pt x="581528" y="738697"/>
                  </a:lnTo>
                  <a:lnTo>
                    <a:pt x="611113" y="738697"/>
                  </a:lnTo>
                  <a:lnTo>
                    <a:pt x="628679" y="717432"/>
                  </a:lnTo>
                  <a:lnTo>
                    <a:pt x="666584" y="697093"/>
                  </a:lnTo>
                  <a:lnTo>
                    <a:pt x="693395" y="735923"/>
                  </a:lnTo>
                  <a:lnTo>
                    <a:pt x="711886" y="700791"/>
                  </a:lnTo>
                  <a:lnTo>
                    <a:pt x="706339" y="645319"/>
                  </a:lnTo>
                  <a:lnTo>
                    <a:pt x="756263" y="664734"/>
                  </a:lnTo>
                  <a:lnTo>
                    <a:pt x="761811" y="681376"/>
                  </a:lnTo>
                  <a:lnTo>
                    <a:pt x="820980" y="688772"/>
                  </a:lnTo>
                  <a:lnTo>
                    <a:pt x="850565" y="712810"/>
                  </a:lnTo>
                  <a:lnTo>
                    <a:pt x="846867" y="732225"/>
                  </a:lnTo>
                  <a:lnTo>
                    <a:pt x="888471" y="693395"/>
                  </a:lnTo>
                  <a:lnTo>
                    <a:pt x="872754" y="673055"/>
                  </a:lnTo>
                  <a:lnTo>
                    <a:pt x="803414" y="655489"/>
                  </a:lnTo>
                  <a:lnTo>
                    <a:pt x="777528" y="640697"/>
                  </a:lnTo>
                  <a:lnTo>
                    <a:pt x="776603" y="612961"/>
                  </a:lnTo>
                  <a:lnTo>
                    <a:pt x="805263" y="616659"/>
                  </a:lnTo>
                  <a:lnTo>
                    <a:pt x="827451" y="571357"/>
                  </a:lnTo>
                  <a:lnTo>
                    <a:pt x="798791" y="531603"/>
                  </a:lnTo>
                  <a:lnTo>
                    <a:pt x="783074" y="569508"/>
                  </a:lnTo>
                  <a:lnTo>
                    <a:pt x="747018" y="563037"/>
                  </a:lnTo>
                  <a:lnTo>
                    <a:pt x="771980" y="522357"/>
                  </a:lnTo>
                  <a:lnTo>
                    <a:pt x="755338" y="517735"/>
                  </a:lnTo>
                  <a:lnTo>
                    <a:pt x="714659" y="546395"/>
                  </a:lnTo>
                  <a:lnTo>
                    <a:pt x="656414" y="550093"/>
                  </a:lnTo>
                  <a:lnTo>
                    <a:pt x="639773" y="537150"/>
                  </a:lnTo>
                  <a:lnTo>
                    <a:pt x="666584" y="489999"/>
                  </a:lnTo>
                  <a:lnTo>
                    <a:pt x="698018" y="489074"/>
                  </a:lnTo>
                  <a:lnTo>
                    <a:pt x="751640" y="506640"/>
                  </a:lnTo>
                  <a:lnTo>
                    <a:pt x="790470" y="510338"/>
                  </a:lnTo>
                  <a:lnTo>
                    <a:pt x="790470" y="510338"/>
                  </a:lnTo>
                  <a:lnTo>
                    <a:pt x="769207" y="483527"/>
                  </a:lnTo>
                  <a:lnTo>
                    <a:pt x="728527" y="404018"/>
                  </a:lnTo>
                  <a:lnTo>
                    <a:pt x="739622" y="359641"/>
                  </a:lnTo>
                  <a:lnTo>
                    <a:pt x="420660" y="394772"/>
                  </a:lnTo>
                  <a:lnTo>
                    <a:pt x="432679" y="382754"/>
                  </a:lnTo>
                  <a:lnTo>
                    <a:pt x="419735" y="349471"/>
                  </a:lnTo>
                  <a:lnTo>
                    <a:pt x="439151" y="320810"/>
                  </a:lnTo>
                  <a:lnTo>
                    <a:pt x="450245" y="248697"/>
                  </a:lnTo>
                  <a:lnTo>
                    <a:pt x="520509" y="128509"/>
                  </a:lnTo>
                  <a:lnTo>
                    <a:pt x="486301" y="86905"/>
                  </a:lnTo>
                  <a:lnTo>
                    <a:pt x="488150" y="56396"/>
                  </a:lnTo>
                  <a:lnTo>
                    <a:pt x="466886" y="6471"/>
                  </a:lnTo>
                  <a:lnTo>
                    <a:pt x="466886" y="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7" name="Freeform: Shape 83">
              <a:extLst>
                <a:ext uri="{FF2B5EF4-FFF2-40B4-BE49-F238E27FC236}">
                  <a16:creationId xmlns:a16="http://schemas.microsoft.com/office/drawing/2014/main" id="{C0035D86-D88B-03F7-210C-08D8C94DA2AA}"/>
                </a:ext>
              </a:extLst>
            </p:cNvPr>
            <p:cNvSpPr/>
            <p:nvPr/>
          </p:nvSpPr>
          <p:spPr>
            <a:xfrm>
              <a:off x="4876003" y="4187130"/>
              <a:ext cx="1855543" cy="1738093"/>
            </a:xfrm>
            <a:custGeom>
              <a:avLst/>
              <a:gdLst>
                <a:gd name="connsiteX0" fmla="*/ 1599430 w 2176335"/>
                <a:gd name="connsiteY0" fmla="*/ 1996977 h 2038580"/>
                <a:gd name="connsiteX1" fmla="*/ 1555053 w 2176335"/>
                <a:gd name="connsiteY1" fmla="*/ 1829638 h 2038580"/>
                <a:gd name="connsiteX2" fmla="*/ 1555053 w 2176335"/>
                <a:gd name="connsiteY2" fmla="*/ 1861072 h 2038580"/>
                <a:gd name="connsiteX3" fmla="*/ 1599430 w 2176335"/>
                <a:gd name="connsiteY3" fmla="*/ 1996977 h 2038580"/>
                <a:gd name="connsiteX4" fmla="*/ 1589261 w 2176335"/>
                <a:gd name="connsiteY4" fmla="*/ 1702978 h 2038580"/>
                <a:gd name="connsiteX5" fmla="*/ 1557826 w 2176335"/>
                <a:gd name="connsiteY5" fmla="*/ 1762147 h 2038580"/>
                <a:gd name="connsiteX6" fmla="*/ 1554128 w 2176335"/>
                <a:gd name="connsiteY6" fmla="*/ 1781562 h 2038580"/>
                <a:gd name="connsiteX7" fmla="*/ 1589261 w 2176335"/>
                <a:gd name="connsiteY7" fmla="*/ 1702978 h 2038580"/>
                <a:gd name="connsiteX8" fmla="*/ 1614222 w 2176335"/>
                <a:gd name="connsiteY8" fmla="*/ 1659525 h 2038580"/>
                <a:gd name="connsiteX9" fmla="*/ 1643807 w 2176335"/>
                <a:gd name="connsiteY9" fmla="*/ 1620695 h 2038580"/>
                <a:gd name="connsiteX10" fmla="*/ 1622543 w 2176335"/>
                <a:gd name="connsiteY10" fmla="*/ 1633638 h 2038580"/>
                <a:gd name="connsiteX11" fmla="*/ 1614222 w 2176335"/>
                <a:gd name="connsiteY11" fmla="*/ 1659525 h 2038580"/>
                <a:gd name="connsiteX12" fmla="*/ 1718694 w 2176335"/>
                <a:gd name="connsiteY12" fmla="*/ 1565223 h 2038580"/>
                <a:gd name="connsiteX13" fmla="*/ 1649355 w 2176335"/>
                <a:gd name="connsiteY13" fmla="*/ 1601280 h 2038580"/>
                <a:gd name="connsiteX14" fmla="*/ 1668770 w 2176335"/>
                <a:gd name="connsiteY14" fmla="*/ 1597582 h 2038580"/>
                <a:gd name="connsiteX15" fmla="*/ 1718694 w 2176335"/>
                <a:gd name="connsiteY15" fmla="*/ 1565223 h 2038580"/>
                <a:gd name="connsiteX16" fmla="*/ 1727939 w 2176335"/>
                <a:gd name="connsiteY16" fmla="*/ 1552280 h 2038580"/>
                <a:gd name="connsiteX17" fmla="*/ 1747354 w 2176335"/>
                <a:gd name="connsiteY17" fmla="*/ 1536563 h 2038580"/>
                <a:gd name="connsiteX18" fmla="*/ 1739958 w 2176335"/>
                <a:gd name="connsiteY18" fmla="*/ 1538412 h 2038580"/>
                <a:gd name="connsiteX19" fmla="*/ 1727939 w 2176335"/>
                <a:gd name="connsiteY19" fmla="*/ 1552280 h 2038580"/>
                <a:gd name="connsiteX20" fmla="*/ 631451 w 2176335"/>
                <a:gd name="connsiteY20" fmla="*/ 925 h 2038580"/>
                <a:gd name="connsiteX21" fmla="*/ 624980 w 2176335"/>
                <a:gd name="connsiteY21" fmla="*/ 0 h 2038580"/>
                <a:gd name="connsiteX22" fmla="*/ 593546 w 2176335"/>
                <a:gd name="connsiteY22" fmla="*/ 867206 h 2038580"/>
                <a:gd name="connsiteX23" fmla="*/ 410489 w 2176335"/>
                <a:gd name="connsiteY23" fmla="*/ 858885 h 2038580"/>
                <a:gd name="connsiteX24" fmla="*/ 117415 w 2176335"/>
                <a:gd name="connsiteY24" fmla="*/ 842243 h 2038580"/>
                <a:gd name="connsiteX25" fmla="*/ 0 w 2176335"/>
                <a:gd name="connsiteY25" fmla="*/ 833923 h 2038580"/>
                <a:gd name="connsiteX26" fmla="*/ 23113 w 2176335"/>
                <a:gd name="connsiteY26" fmla="*/ 879225 h 2038580"/>
                <a:gd name="connsiteX27" fmla="*/ 24038 w 2176335"/>
                <a:gd name="connsiteY27" fmla="*/ 880149 h 2038580"/>
                <a:gd name="connsiteX28" fmla="*/ 123887 w 2176335"/>
                <a:gd name="connsiteY28" fmla="*/ 979998 h 2038580"/>
                <a:gd name="connsiteX29" fmla="*/ 181207 w 2176335"/>
                <a:gd name="connsiteY29" fmla="*/ 1047488 h 2038580"/>
                <a:gd name="connsiteX30" fmla="*/ 257018 w 2176335"/>
                <a:gd name="connsiteY30" fmla="*/ 1103885 h 2038580"/>
                <a:gd name="connsiteX31" fmla="*/ 310641 w 2176335"/>
                <a:gd name="connsiteY31" fmla="*/ 1201885 h 2038580"/>
                <a:gd name="connsiteX32" fmla="*/ 330981 w 2176335"/>
                <a:gd name="connsiteY32" fmla="*/ 1304507 h 2038580"/>
                <a:gd name="connsiteX33" fmla="*/ 374433 w 2176335"/>
                <a:gd name="connsiteY33" fmla="*/ 1333167 h 2038580"/>
                <a:gd name="connsiteX34" fmla="*/ 408641 w 2176335"/>
                <a:gd name="connsiteY34" fmla="*/ 1371073 h 2038580"/>
                <a:gd name="connsiteX35" fmla="*/ 457641 w 2176335"/>
                <a:gd name="connsiteY35" fmla="*/ 1388639 h 2038580"/>
                <a:gd name="connsiteX36" fmla="*/ 528829 w 2176335"/>
                <a:gd name="connsiteY36" fmla="*/ 1433940 h 2038580"/>
                <a:gd name="connsiteX37" fmla="*/ 561188 w 2176335"/>
                <a:gd name="connsiteY37" fmla="*/ 1445959 h 2038580"/>
                <a:gd name="connsiteX38" fmla="*/ 605565 w 2176335"/>
                <a:gd name="connsiteY38" fmla="*/ 1401582 h 2038580"/>
                <a:gd name="connsiteX39" fmla="*/ 619433 w 2176335"/>
                <a:gd name="connsiteY39" fmla="*/ 1354431 h 2038580"/>
                <a:gd name="connsiteX40" fmla="*/ 642546 w 2176335"/>
                <a:gd name="connsiteY40" fmla="*/ 1309129 h 2038580"/>
                <a:gd name="connsiteX41" fmla="*/ 714659 w 2176335"/>
                <a:gd name="connsiteY41" fmla="*/ 1280469 h 2038580"/>
                <a:gd name="connsiteX42" fmla="*/ 742395 w 2176335"/>
                <a:gd name="connsiteY42" fmla="*/ 1294337 h 2038580"/>
                <a:gd name="connsiteX43" fmla="*/ 822829 w 2176335"/>
                <a:gd name="connsiteY43" fmla="*/ 1300809 h 2038580"/>
                <a:gd name="connsiteX44" fmla="*/ 895866 w 2176335"/>
                <a:gd name="connsiteY44" fmla="*/ 1346111 h 2038580"/>
                <a:gd name="connsiteX45" fmla="*/ 945791 w 2176335"/>
                <a:gd name="connsiteY45" fmla="*/ 1355356 h 2038580"/>
                <a:gd name="connsiteX46" fmla="*/ 931923 w 2176335"/>
                <a:gd name="connsiteY46" fmla="*/ 1381242 h 2038580"/>
                <a:gd name="connsiteX47" fmla="*/ 960583 w 2176335"/>
                <a:gd name="connsiteY47" fmla="*/ 1399733 h 2038580"/>
                <a:gd name="connsiteX48" fmla="*/ 987394 w 2176335"/>
                <a:gd name="connsiteY48" fmla="*/ 1432091 h 2038580"/>
                <a:gd name="connsiteX49" fmla="*/ 992941 w 2176335"/>
                <a:gd name="connsiteY49" fmla="*/ 1466299 h 2038580"/>
                <a:gd name="connsiteX50" fmla="*/ 1010508 w 2176335"/>
                <a:gd name="connsiteY50" fmla="*/ 1489412 h 2038580"/>
                <a:gd name="connsiteX51" fmla="*/ 1051186 w 2176335"/>
                <a:gd name="connsiteY51" fmla="*/ 1587412 h 2038580"/>
                <a:gd name="connsiteX52" fmla="*/ 1091866 w 2176335"/>
                <a:gd name="connsiteY52" fmla="*/ 1621619 h 2038580"/>
                <a:gd name="connsiteX53" fmla="*/ 1123300 w 2176335"/>
                <a:gd name="connsiteY53" fmla="*/ 1673393 h 2038580"/>
                <a:gd name="connsiteX54" fmla="*/ 1163054 w 2176335"/>
                <a:gd name="connsiteY54" fmla="*/ 1714072 h 2038580"/>
                <a:gd name="connsiteX55" fmla="*/ 1180620 w 2176335"/>
                <a:gd name="connsiteY55" fmla="*/ 1719619 h 2038580"/>
                <a:gd name="connsiteX56" fmla="*/ 1195413 w 2176335"/>
                <a:gd name="connsiteY56" fmla="*/ 1825015 h 2038580"/>
                <a:gd name="connsiteX57" fmla="*/ 1238866 w 2176335"/>
                <a:gd name="connsiteY57" fmla="*/ 1849053 h 2038580"/>
                <a:gd name="connsiteX58" fmla="*/ 1240714 w 2176335"/>
                <a:gd name="connsiteY58" fmla="*/ 1882336 h 2038580"/>
                <a:gd name="connsiteX59" fmla="*/ 1251809 w 2176335"/>
                <a:gd name="connsiteY59" fmla="*/ 1879562 h 2038580"/>
                <a:gd name="connsiteX60" fmla="*/ 1327620 w 2176335"/>
                <a:gd name="connsiteY60" fmla="*/ 1972015 h 2038580"/>
                <a:gd name="connsiteX61" fmla="*/ 1365525 w 2176335"/>
                <a:gd name="connsiteY61" fmla="*/ 1980336 h 2038580"/>
                <a:gd name="connsiteX62" fmla="*/ 1413601 w 2176335"/>
                <a:gd name="connsiteY62" fmla="*/ 2008996 h 2038580"/>
                <a:gd name="connsiteX63" fmla="*/ 1487563 w 2176335"/>
                <a:gd name="connsiteY63" fmla="*/ 2008996 h 2038580"/>
                <a:gd name="connsiteX64" fmla="*/ 1541186 w 2176335"/>
                <a:gd name="connsiteY64" fmla="*/ 2038581 h 2038580"/>
                <a:gd name="connsiteX65" fmla="*/ 1604978 w 2176335"/>
                <a:gd name="connsiteY65" fmla="*/ 2024713 h 2038580"/>
                <a:gd name="connsiteX66" fmla="*/ 1576318 w 2176335"/>
                <a:gd name="connsiteY66" fmla="*/ 1997901 h 2038580"/>
                <a:gd name="connsiteX67" fmla="*/ 1550431 w 2176335"/>
                <a:gd name="connsiteY67" fmla="*/ 1920242 h 2038580"/>
                <a:gd name="connsiteX68" fmla="*/ 1540261 w 2176335"/>
                <a:gd name="connsiteY68" fmla="*/ 1852751 h 2038580"/>
                <a:gd name="connsiteX69" fmla="*/ 1525469 w 2176335"/>
                <a:gd name="connsiteY69" fmla="*/ 1830562 h 2038580"/>
                <a:gd name="connsiteX70" fmla="*/ 1531940 w 2176335"/>
                <a:gd name="connsiteY70" fmla="*/ 1785260 h 2038580"/>
                <a:gd name="connsiteX71" fmla="*/ 1512525 w 2176335"/>
                <a:gd name="connsiteY71" fmla="*/ 1783412 h 2038580"/>
                <a:gd name="connsiteX72" fmla="*/ 1486638 w 2176335"/>
                <a:gd name="connsiteY72" fmla="*/ 1740883 h 2038580"/>
                <a:gd name="connsiteX73" fmla="*/ 1516223 w 2176335"/>
                <a:gd name="connsiteY73" fmla="*/ 1772317 h 2038580"/>
                <a:gd name="connsiteX74" fmla="*/ 1550431 w 2176335"/>
                <a:gd name="connsiteY74" fmla="*/ 1760298 h 2038580"/>
                <a:gd name="connsiteX75" fmla="*/ 1568921 w 2176335"/>
                <a:gd name="connsiteY75" fmla="*/ 1711299 h 2038580"/>
                <a:gd name="connsiteX76" fmla="*/ 1531940 w 2176335"/>
                <a:gd name="connsiteY76" fmla="*/ 1661374 h 2038580"/>
                <a:gd name="connsiteX77" fmla="*/ 1587412 w 2176335"/>
                <a:gd name="connsiteY77" fmla="*/ 1667846 h 2038580"/>
                <a:gd name="connsiteX78" fmla="*/ 1613299 w 2176335"/>
                <a:gd name="connsiteY78" fmla="*/ 1628091 h 2038580"/>
                <a:gd name="connsiteX79" fmla="*/ 1609601 w 2176335"/>
                <a:gd name="connsiteY79" fmla="*/ 1614223 h 2038580"/>
                <a:gd name="connsiteX80" fmla="*/ 1632714 w 2176335"/>
                <a:gd name="connsiteY80" fmla="*/ 1583714 h 2038580"/>
                <a:gd name="connsiteX81" fmla="*/ 1627166 w 2176335"/>
                <a:gd name="connsiteY81" fmla="*/ 1610525 h 2038580"/>
                <a:gd name="connsiteX82" fmla="*/ 1653053 w 2176335"/>
                <a:gd name="connsiteY82" fmla="*/ 1590186 h 2038580"/>
                <a:gd name="connsiteX83" fmla="*/ 1642884 w 2176335"/>
                <a:gd name="connsiteY83" fmla="*/ 1554129 h 2038580"/>
                <a:gd name="connsiteX84" fmla="*/ 1676166 w 2176335"/>
                <a:gd name="connsiteY84" fmla="*/ 1571695 h 2038580"/>
                <a:gd name="connsiteX85" fmla="*/ 1718695 w 2176335"/>
                <a:gd name="connsiteY85" fmla="*/ 1547657 h 2038580"/>
                <a:gd name="connsiteX86" fmla="*/ 1677091 w 2176335"/>
                <a:gd name="connsiteY86" fmla="*/ 1504204 h 2038580"/>
                <a:gd name="connsiteX87" fmla="*/ 1702978 w 2176335"/>
                <a:gd name="connsiteY87" fmla="*/ 1514374 h 2038580"/>
                <a:gd name="connsiteX88" fmla="*/ 1751053 w 2176335"/>
                <a:gd name="connsiteY88" fmla="*/ 1517148 h 2038580"/>
                <a:gd name="connsiteX89" fmla="*/ 1813921 w 2176335"/>
                <a:gd name="connsiteY89" fmla="*/ 1503280 h 2038580"/>
                <a:gd name="connsiteX90" fmla="*/ 1884184 w 2176335"/>
                <a:gd name="connsiteY90" fmla="*/ 1456129 h 2038580"/>
                <a:gd name="connsiteX91" fmla="*/ 1926713 w 2176335"/>
                <a:gd name="connsiteY91" fmla="*/ 1420997 h 2038580"/>
                <a:gd name="connsiteX92" fmla="*/ 1933184 w 2176335"/>
                <a:gd name="connsiteY92" fmla="*/ 1395110 h 2038580"/>
                <a:gd name="connsiteX93" fmla="*/ 1959071 w 2176335"/>
                <a:gd name="connsiteY93" fmla="*/ 1368299 h 2038580"/>
                <a:gd name="connsiteX94" fmla="*/ 1945203 w 2176335"/>
                <a:gd name="connsiteY94" fmla="*/ 1323922 h 2038580"/>
                <a:gd name="connsiteX95" fmla="*/ 1947977 w 2176335"/>
                <a:gd name="connsiteY95" fmla="*/ 1296186 h 2038580"/>
                <a:gd name="connsiteX96" fmla="*/ 1994203 w 2176335"/>
                <a:gd name="connsiteY96" fmla="*/ 1275847 h 2038580"/>
                <a:gd name="connsiteX97" fmla="*/ 1990505 w 2176335"/>
                <a:gd name="connsiteY97" fmla="*/ 1324847 h 2038580"/>
                <a:gd name="connsiteX98" fmla="*/ 2018241 w 2176335"/>
                <a:gd name="connsiteY98" fmla="*/ 1324847 h 2038580"/>
                <a:gd name="connsiteX99" fmla="*/ 1987732 w 2176335"/>
                <a:gd name="connsiteY99" fmla="*/ 1350733 h 2038580"/>
                <a:gd name="connsiteX100" fmla="*/ 2110694 w 2176335"/>
                <a:gd name="connsiteY100" fmla="*/ 1286016 h 2038580"/>
                <a:gd name="connsiteX101" fmla="*/ 2131033 w 2176335"/>
                <a:gd name="connsiteY101" fmla="*/ 1285091 h 2038580"/>
                <a:gd name="connsiteX102" fmla="*/ 2143977 w 2176335"/>
                <a:gd name="connsiteY102" fmla="*/ 1225922 h 2038580"/>
                <a:gd name="connsiteX103" fmla="*/ 2147675 w 2176335"/>
                <a:gd name="connsiteY103" fmla="*/ 1225922 h 2038580"/>
                <a:gd name="connsiteX104" fmla="*/ 2161543 w 2176335"/>
                <a:gd name="connsiteY104" fmla="*/ 1191715 h 2038580"/>
                <a:gd name="connsiteX105" fmla="*/ 2168014 w 2176335"/>
                <a:gd name="connsiteY105" fmla="*/ 1086318 h 2038580"/>
                <a:gd name="connsiteX106" fmla="*/ 2176335 w 2176335"/>
                <a:gd name="connsiteY106" fmla="*/ 1043790 h 2038580"/>
                <a:gd name="connsiteX107" fmla="*/ 2152297 w 2176335"/>
                <a:gd name="connsiteY107" fmla="*/ 967979 h 2038580"/>
                <a:gd name="connsiteX108" fmla="*/ 2122712 w 2176335"/>
                <a:gd name="connsiteY108" fmla="*/ 916205 h 2038580"/>
                <a:gd name="connsiteX109" fmla="*/ 2121787 w 2176335"/>
                <a:gd name="connsiteY109" fmla="*/ 891243 h 2038580"/>
                <a:gd name="connsiteX110" fmla="*/ 2091278 w 2176335"/>
                <a:gd name="connsiteY110" fmla="*/ 848715 h 2038580"/>
                <a:gd name="connsiteX111" fmla="*/ 2072787 w 2176335"/>
                <a:gd name="connsiteY111" fmla="*/ 670282 h 2038580"/>
                <a:gd name="connsiteX112" fmla="*/ 2071863 w 2176335"/>
                <a:gd name="connsiteY112" fmla="*/ 648093 h 2038580"/>
                <a:gd name="connsiteX113" fmla="*/ 2070014 w 2176335"/>
                <a:gd name="connsiteY113" fmla="*/ 624980 h 2038580"/>
                <a:gd name="connsiteX114" fmla="*/ 2064466 w 2176335"/>
                <a:gd name="connsiteY114" fmla="*/ 543622 h 2038580"/>
                <a:gd name="connsiteX115" fmla="*/ 2008995 w 2176335"/>
                <a:gd name="connsiteY115" fmla="*/ 545471 h 2038580"/>
                <a:gd name="connsiteX116" fmla="*/ 1995127 w 2176335"/>
                <a:gd name="connsiteY116" fmla="*/ 530678 h 2038580"/>
                <a:gd name="connsiteX117" fmla="*/ 1992353 w 2176335"/>
                <a:gd name="connsiteY117" fmla="*/ 529753 h 2038580"/>
                <a:gd name="connsiteX118" fmla="*/ 1991429 w 2176335"/>
                <a:gd name="connsiteY118" fmla="*/ 529753 h 2038580"/>
                <a:gd name="connsiteX119" fmla="*/ 1955372 w 2176335"/>
                <a:gd name="connsiteY119" fmla="*/ 523281 h 2038580"/>
                <a:gd name="connsiteX120" fmla="*/ 1913769 w 2176335"/>
                <a:gd name="connsiteY120" fmla="*/ 496470 h 2038580"/>
                <a:gd name="connsiteX121" fmla="*/ 1867542 w 2176335"/>
                <a:gd name="connsiteY121" fmla="*/ 477055 h 2038580"/>
                <a:gd name="connsiteX122" fmla="*/ 1780637 w 2176335"/>
                <a:gd name="connsiteY122" fmla="*/ 502018 h 2038580"/>
                <a:gd name="connsiteX123" fmla="*/ 1757524 w 2176335"/>
                <a:gd name="connsiteY123" fmla="*/ 496470 h 2038580"/>
                <a:gd name="connsiteX124" fmla="*/ 1728863 w 2176335"/>
                <a:gd name="connsiteY124" fmla="*/ 507565 h 2038580"/>
                <a:gd name="connsiteX125" fmla="*/ 1693731 w 2176335"/>
                <a:gd name="connsiteY125" fmla="*/ 536225 h 2038580"/>
                <a:gd name="connsiteX126" fmla="*/ 1599429 w 2176335"/>
                <a:gd name="connsiteY126" fmla="*/ 491848 h 2038580"/>
                <a:gd name="connsiteX127" fmla="*/ 1569845 w 2176335"/>
                <a:gd name="connsiteY127" fmla="*/ 532527 h 2038580"/>
                <a:gd name="connsiteX128" fmla="*/ 1526392 w 2176335"/>
                <a:gd name="connsiteY128" fmla="*/ 516810 h 2038580"/>
                <a:gd name="connsiteX129" fmla="*/ 1480166 w 2176335"/>
                <a:gd name="connsiteY129" fmla="*/ 487225 h 2038580"/>
                <a:gd name="connsiteX130" fmla="*/ 1455204 w 2176335"/>
                <a:gd name="connsiteY130" fmla="*/ 508489 h 2038580"/>
                <a:gd name="connsiteX131" fmla="*/ 1431166 w 2176335"/>
                <a:gd name="connsiteY131" fmla="*/ 509414 h 2038580"/>
                <a:gd name="connsiteX132" fmla="*/ 1431166 w 2176335"/>
                <a:gd name="connsiteY132" fmla="*/ 491848 h 2038580"/>
                <a:gd name="connsiteX133" fmla="*/ 1366449 w 2176335"/>
                <a:gd name="connsiteY133" fmla="*/ 461339 h 2038580"/>
                <a:gd name="connsiteX134" fmla="*/ 1340562 w 2176335"/>
                <a:gd name="connsiteY134" fmla="*/ 473357 h 2038580"/>
                <a:gd name="connsiteX135" fmla="*/ 1327619 w 2176335"/>
                <a:gd name="connsiteY135" fmla="*/ 458565 h 2038580"/>
                <a:gd name="connsiteX136" fmla="*/ 1256430 w 2176335"/>
                <a:gd name="connsiteY136" fmla="*/ 451169 h 2038580"/>
                <a:gd name="connsiteX137" fmla="*/ 1201883 w 2176335"/>
                <a:gd name="connsiteY137" fmla="*/ 401244 h 2038580"/>
                <a:gd name="connsiteX138" fmla="*/ 1193563 w 2176335"/>
                <a:gd name="connsiteY138" fmla="*/ 417886 h 2038580"/>
                <a:gd name="connsiteX139" fmla="*/ 1153808 w 2176335"/>
                <a:gd name="connsiteY139" fmla="*/ 416037 h 2038580"/>
                <a:gd name="connsiteX140" fmla="*/ 1116827 w 2176335"/>
                <a:gd name="connsiteY140" fmla="*/ 380905 h 2038580"/>
                <a:gd name="connsiteX141" fmla="*/ 1100185 w 2176335"/>
                <a:gd name="connsiteY141" fmla="*/ 325433 h 2038580"/>
                <a:gd name="connsiteX142" fmla="*/ 1097412 w 2176335"/>
                <a:gd name="connsiteY142" fmla="*/ 9245 h 2038580"/>
                <a:gd name="connsiteX143" fmla="*/ 860733 w 2176335"/>
                <a:gd name="connsiteY143" fmla="*/ 6472 h 2038580"/>
                <a:gd name="connsiteX144" fmla="*/ 636998 w 2176335"/>
                <a:gd name="connsiteY144" fmla="*/ 925 h 2038580"/>
                <a:gd name="connsiteX145" fmla="*/ 631450 w 2176335"/>
                <a:gd name="connsiteY145" fmla="*/ 925 h 203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176335" h="2038580">
                  <a:moveTo>
                    <a:pt x="1599430" y="1996977"/>
                  </a:moveTo>
                  <a:lnTo>
                    <a:pt x="1555053" y="1829638"/>
                  </a:lnTo>
                  <a:lnTo>
                    <a:pt x="1555053" y="1861072"/>
                  </a:lnTo>
                  <a:lnTo>
                    <a:pt x="1599430" y="1996977"/>
                  </a:lnTo>
                  <a:close/>
                  <a:moveTo>
                    <a:pt x="1589261" y="1702978"/>
                  </a:moveTo>
                  <a:lnTo>
                    <a:pt x="1557826" y="1762147"/>
                  </a:lnTo>
                  <a:lnTo>
                    <a:pt x="1554128" y="1781562"/>
                  </a:lnTo>
                  <a:lnTo>
                    <a:pt x="1589261" y="1702978"/>
                  </a:lnTo>
                  <a:close/>
                  <a:moveTo>
                    <a:pt x="1614222" y="1659525"/>
                  </a:moveTo>
                  <a:lnTo>
                    <a:pt x="1643807" y="1620695"/>
                  </a:lnTo>
                  <a:lnTo>
                    <a:pt x="1622543" y="1633638"/>
                  </a:lnTo>
                  <a:lnTo>
                    <a:pt x="1614222" y="1659525"/>
                  </a:lnTo>
                  <a:close/>
                  <a:moveTo>
                    <a:pt x="1718694" y="1565223"/>
                  </a:moveTo>
                  <a:lnTo>
                    <a:pt x="1649355" y="1601280"/>
                  </a:lnTo>
                  <a:lnTo>
                    <a:pt x="1668770" y="1597582"/>
                  </a:lnTo>
                  <a:lnTo>
                    <a:pt x="1718694" y="1565223"/>
                  </a:lnTo>
                  <a:close/>
                  <a:moveTo>
                    <a:pt x="1727939" y="1552280"/>
                  </a:moveTo>
                  <a:lnTo>
                    <a:pt x="1747354" y="1536563"/>
                  </a:lnTo>
                  <a:lnTo>
                    <a:pt x="1739958" y="1538412"/>
                  </a:lnTo>
                  <a:lnTo>
                    <a:pt x="1727939" y="1552280"/>
                  </a:lnTo>
                  <a:close/>
                  <a:moveTo>
                    <a:pt x="631451" y="925"/>
                  </a:moveTo>
                  <a:lnTo>
                    <a:pt x="624980" y="0"/>
                  </a:lnTo>
                  <a:lnTo>
                    <a:pt x="593546" y="867206"/>
                  </a:lnTo>
                  <a:lnTo>
                    <a:pt x="410489" y="858885"/>
                  </a:lnTo>
                  <a:lnTo>
                    <a:pt x="117415" y="842243"/>
                  </a:lnTo>
                  <a:lnTo>
                    <a:pt x="0" y="833923"/>
                  </a:lnTo>
                  <a:lnTo>
                    <a:pt x="23113" y="879225"/>
                  </a:lnTo>
                  <a:lnTo>
                    <a:pt x="24038" y="880149"/>
                  </a:lnTo>
                  <a:lnTo>
                    <a:pt x="123887" y="979998"/>
                  </a:lnTo>
                  <a:lnTo>
                    <a:pt x="181207" y="1047488"/>
                  </a:lnTo>
                  <a:lnTo>
                    <a:pt x="257018" y="1103885"/>
                  </a:lnTo>
                  <a:lnTo>
                    <a:pt x="310641" y="1201885"/>
                  </a:lnTo>
                  <a:lnTo>
                    <a:pt x="330981" y="1304507"/>
                  </a:lnTo>
                  <a:lnTo>
                    <a:pt x="374433" y="1333167"/>
                  </a:lnTo>
                  <a:lnTo>
                    <a:pt x="408641" y="1371073"/>
                  </a:lnTo>
                  <a:lnTo>
                    <a:pt x="457641" y="1388639"/>
                  </a:lnTo>
                  <a:lnTo>
                    <a:pt x="528829" y="1433940"/>
                  </a:lnTo>
                  <a:lnTo>
                    <a:pt x="561188" y="1445959"/>
                  </a:lnTo>
                  <a:lnTo>
                    <a:pt x="605565" y="1401582"/>
                  </a:lnTo>
                  <a:lnTo>
                    <a:pt x="619433" y="1354431"/>
                  </a:lnTo>
                  <a:lnTo>
                    <a:pt x="642546" y="1309129"/>
                  </a:lnTo>
                  <a:lnTo>
                    <a:pt x="714659" y="1280469"/>
                  </a:lnTo>
                  <a:lnTo>
                    <a:pt x="742395" y="1294337"/>
                  </a:lnTo>
                  <a:lnTo>
                    <a:pt x="822829" y="1300809"/>
                  </a:lnTo>
                  <a:lnTo>
                    <a:pt x="895866" y="1346111"/>
                  </a:lnTo>
                  <a:lnTo>
                    <a:pt x="945791" y="1355356"/>
                  </a:lnTo>
                  <a:lnTo>
                    <a:pt x="931923" y="1381242"/>
                  </a:lnTo>
                  <a:lnTo>
                    <a:pt x="960583" y="1399733"/>
                  </a:lnTo>
                  <a:lnTo>
                    <a:pt x="987394" y="1432091"/>
                  </a:lnTo>
                  <a:lnTo>
                    <a:pt x="992941" y="1466299"/>
                  </a:lnTo>
                  <a:lnTo>
                    <a:pt x="1010508" y="1489412"/>
                  </a:lnTo>
                  <a:lnTo>
                    <a:pt x="1051186" y="1587412"/>
                  </a:lnTo>
                  <a:lnTo>
                    <a:pt x="1091866" y="1621619"/>
                  </a:lnTo>
                  <a:lnTo>
                    <a:pt x="1123300" y="1673393"/>
                  </a:lnTo>
                  <a:lnTo>
                    <a:pt x="1163054" y="1714072"/>
                  </a:lnTo>
                  <a:lnTo>
                    <a:pt x="1180620" y="1719619"/>
                  </a:lnTo>
                  <a:lnTo>
                    <a:pt x="1195413" y="1825015"/>
                  </a:lnTo>
                  <a:lnTo>
                    <a:pt x="1238866" y="1849053"/>
                  </a:lnTo>
                  <a:lnTo>
                    <a:pt x="1240714" y="1882336"/>
                  </a:lnTo>
                  <a:lnTo>
                    <a:pt x="1251809" y="1879562"/>
                  </a:lnTo>
                  <a:lnTo>
                    <a:pt x="1327620" y="1972015"/>
                  </a:lnTo>
                  <a:lnTo>
                    <a:pt x="1365525" y="1980336"/>
                  </a:lnTo>
                  <a:lnTo>
                    <a:pt x="1413601" y="2008996"/>
                  </a:lnTo>
                  <a:lnTo>
                    <a:pt x="1487563" y="2008996"/>
                  </a:lnTo>
                  <a:lnTo>
                    <a:pt x="1541186" y="2038581"/>
                  </a:lnTo>
                  <a:lnTo>
                    <a:pt x="1604978" y="2024713"/>
                  </a:lnTo>
                  <a:lnTo>
                    <a:pt x="1576318" y="1997901"/>
                  </a:lnTo>
                  <a:lnTo>
                    <a:pt x="1550431" y="1920242"/>
                  </a:lnTo>
                  <a:lnTo>
                    <a:pt x="1540261" y="1852751"/>
                  </a:lnTo>
                  <a:lnTo>
                    <a:pt x="1525469" y="1830562"/>
                  </a:lnTo>
                  <a:lnTo>
                    <a:pt x="1531940" y="1785260"/>
                  </a:lnTo>
                  <a:lnTo>
                    <a:pt x="1512525" y="1783412"/>
                  </a:lnTo>
                  <a:lnTo>
                    <a:pt x="1486638" y="1740883"/>
                  </a:lnTo>
                  <a:lnTo>
                    <a:pt x="1516223" y="1772317"/>
                  </a:lnTo>
                  <a:lnTo>
                    <a:pt x="1550431" y="1760298"/>
                  </a:lnTo>
                  <a:lnTo>
                    <a:pt x="1568921" y="1711299"/>
                  </a:lnTo>
                  <a:lnTo>
                    <a:pt x="1531940" y="1661374"/>
                  </a:lnTo>
                  <a:lnTo>
                    <a:pt x="1587412" y="1667846"/>
                  </a:lnTo>
                  <a:lnTo>
                    <a:pt x="1613299" y="1628091"/>
                  </a:lnTo>
                  <a:lnTo>
                    <a:pt x="1609601" y="1614223"/>
                  </a:lnTo>
                  <a:lnTo>
                    <a:pt x="1632714" y="1583714"/>
                  </a:lnTo>
                  <a:lnTo>
                    <a:pt x="1627166" y="1610525"/>
                  </a:lnTo>
                  <a:lnTo>
                    <a:pt x="1653053" y="1590186"/>
                  </a:lnTo>
                  <a:lnTo>
                    <a:pt x="1642884" y="1554129"/>
                  </a:lnTo>
                  <a:lnTo>
                    <a:pt x="1676166" y="1571695"/>
                  </a:lnTo>
                  <a:lnTo>
                    <a:pt x="1718695" y="1547657"/>
                  </a:lnTo>
                  <a:lnTo>
                    <a:pt x="1677091" y="1504204"/>
                  </a:lnTo>
                  <a:lnTo>
                    <a:pt x="1702978" y="1514374"/>
                  </a:lnTo>
                  <a:lnTo>
                    <a:pt x="1751053" y="1517148"/>
                  </a:lnTo>
                  <a:lnTo>
                    <a:pt x="1813921" y="1503280"/>
                  </a:lnTo>
                  <a:lnTo>
                    <a:pt x="1884184" y="1456129"/>
                  </a:lnTo>
                  <a:lnTo>
                    <a:pt x="1926713" y="1420997"/>
                  </a:lnTo>
                  <a:lnTo>
                    <a:pt x="1933184" y="1395110"/>
                  </a:lnTo>
                  <a:lnTo>
                    <a:pt x="1959071" y="1368299"/>
                  </a:lnTo>
                  <a:lnTo>
                    <a:pt x="1945203" y="1323922"/>
                  </a:lnTo>
                  <a:lnTo>
                    <a:pt x="1947977" y="1296186"/>
                  </a:lnTo>
                  <a:lnTo>
                    <a:pt x="1994203" y="1275847"/>
                  </a:lnTo>
                  <a:lnTo>
                    <a:pt x="1990505" y="1324847"/>
                  </a:lnTo>
                  <a:lnTo>
                    <a:pt x="2018241" y="1324847"/>
                  </a:lnTo>
                  <a:lnTo>
                    <a:pt x="1987732" y="1350733"/>
                  </a:lnTo>
                  <a:lnTo>
                    <a:pt x="2110694" y="1286016"/>
                  </a:lnTo>
                  <a:lnTo>
                    <a:pt x="2131033" y="1285091"/>
                  </a:lnTo>
                  <a:lnTo>
                    <a:pt x="2143977" y="1225922"/>
                  </a:lnTo>
                  <a:lnTo>
                    <a:pt x="2147675" y="1225922"/>
                  </a:lnTo>
                  <a:lnTo>
                    <a:pt x="2161543" y="1191715"/>
                  </a:lnTo>
                  <a:lnTo>
                    <a:pt x="2168014" y="1086318"/>
                  </a:lnTo>
                  <a:lnTo>
                    <a:pt x="2176335" y="1043790"/>
                  </a:lnTo>
                  <a:lnTo>
                    <a:pt x="2152297" y="967979"/>
                  </a:lnTo>
                  <a:lnTo>
                    <a:pt x="2122712" y="916205"/>
                  </a:lnTo>
                  <a:lnTo>
                    <a:pt x="2121787" y="891243"/>
                  </a:lnTo>
                  <a:lnTo>
                    <a:pt x="2091278" y="848715"/>
                  </a:lnTo>
                  <a:lnTo>
                    <a:pt x="2072787" y="670282"/>
                  </a:lnTo>
                  <a:lnTo>
                    <a:pt x="2071863" y="648093"/>
                  </a:lnTo>
                  <a:lnTo>
                    <a:pt x="2070014" y="624980"/>
                  </a:lnTo>
                  <a:lnTo>
                    <a:pt x="2064466" y="543622"/>
                  </a:lnTo>
                  <a:lnTo>
                    <a:pt x="2008995" y="545471"/>
                  </a:lnTo>
                  <a:lnTo>
                    <a:pt x="1995127" y="530678"/>
                  </a:lnTo>
                  <a:lnTo>
                    <a:pt x="1992353" y="529753"/>
                  </a:lnTo>
                  <a:lnTo>
                    <a:pt x="1991429" y="529753"/>
                  </a:lnTo>
                  <a:lnTo>
                    <a:pt x="1955372" y="523281"/>
                  </a:lnTo>
                  <a:lnTo>
                    <a:pt x="1913769" y="496470"/>
                  </a:lnTo>
                  <a:lnTo>
                    <a:pt x="1867542" y="477055"/>
                  </a:lnTo>
                  <a:lnTo>
                    <a:pt x="1780637" y="502018"/>
                  </a:lnTo>
                  <a:lnTo>
                    <a:pt x="1757524" y="496470"/>
                  </a:lnTo>
                  <a:lnTo>
                    <a:pt x="1728863" y="507565"/>
                  </a:lnTo>
                  <a:lnTo>
                    <a:pt x="1693731" y="536225"/>
                  </a:lnTo>
                  <a:lnTo>
                    <a:pt x="1599429" y="491848"/>
                  </a:lnTo>
                  <a:lnTo>
                    <a:pt x="1569845" y="532527"/>
                  </a:lnTo>
                  <a:lnTo>
                    <a:pt x="1526392" y="516810"/>
                  </a:lnTo>
                  <a:lnTo>
                    <a:pt x="1480166" y="487225"/>
                  </a:lnTo>
                  <a:lnTo>
                    <a:pt x="1455204" y="508489"/>
                  </a:lnTo>
                  <a:lnTo>
                    <a:pt x="1431166" y="509414"/>
                  </a:lnTo>
                  <a:lnTo>
                    <a:pt x="1431166" y="491848"/>
                  </a:lnTo>
                  <a:lnTo>
                    <a:pt x="1366449" y="461339"/>
                  </a:lnTo>
                  <a:lnTo>
                    <a:pt x="1340562" y="473357"/>
                  </a:lnTo>
                  <a:lnTo>
                    <a:pt x="1327619" y="458565"/>
                  </a:lnTo>
                  <a:lnTo>
                    <a:pt x="1256430" y="451169"/>
                  </a:lnTo>
                  <a:lnTo>
                    <a:pt x="1201883" y="401244"/>
                  </a:lnTo>
                  <a:lnTo>
                    <a:pt x="1193563" y="417886"/>
                  </a:lnTo>
                  <a:lnTo>
                    <a:pt x="1153808" y="416037"/>
                  </a:lnTo>
                  <a:lnTo>
                    <a:pt x="1116827" y="380905"/>
                  </a:lnTo>
                  <a:lnTo>
                    <a:pt x="1100185" y="325433"/>
                  </a:lnTo>
                  <a:lnTo>
                    <a:pt x="1097412" y="9245"/>
                  </a:lnTo>
                  <a:lnTo>
                    <a:pt x="860733" y="6472"/>
                  </a:lnTo>
                  <a:lnTo>
                    <a:pt x="636998" y="925"/>
                  </a:lnTo>
                  <a:lnTo>
                    <a:pt x="631450" y="92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Freeform: Shape 84">
              <a:extLst>
                <a:ext uri="{FF2B5EF4-FFF2-40B4-BE49-F238E27FC236}">
                  <a16:creationId xmlns:a16="http://schemas.microsoft.com/office/drawing/2014/main" id="{378695EC-7B61-BD0B-23A5-4FEAA7C7341D}"/>
                </a:ext>
              </a:extLst>
            </p:cNvPr>
            <p:cNvSpPr/>
            <p:nvPr/>
          </p:nvSpPr>
          <p:spPr>
            <a:xfrm>
              <a:off x="8994615" y="2693394"/>
              <a:ext cx="227016" cy="236475"/>
            </a:xfrm>
            <a:custGeom>
              <a:avLst/>
              <a:gdLst>
                <a:gd name="connsiteX0" fmla="*/ 226509 w 266263"/>
                <a:gd name="connsiteY0" fmla="*/ 0 h 277357"/>
                <a:gd name="connsiteX1" fmla="*/ 93377 w 266263"/>
                <a:gd name="connsiteY1" fmla="*/ 50849 h 277357"/>
                <a:gd name="connsiteX2" fmla="*/ 91528 w 266263"/>
                <a:gd name="connsiteY2" fmla="*/ 46226 h 277357"/>
                <a:gd name="connsiteX3" fmla="*/ 16641 w 266263"/>
                <a:gd name="connsiteY3" fmla="*/ 68415 h 277357"/>
                <a:gd name="connsiteX4" fmla="*/ 0 w 266263"/>
                <a:gd name="connsiteY4" fmla="*/ 73038 h 277357"/>
                <a:gd name="connsiteX5" fmla="*/ 1849 w 266263"/>
                <a:gd name="connsiteY5" fmla="*/ 82283 h 277357"/>
                <a:gd name="connsiteX6" fmla="*/ 36981 w 266263"/>
                <a:gd name="connsiteY6" fmla="*/ 218188 h 277357"/>
                <a:gd name="connsiteX7" fmla="*/ 48076 w 266263"/>
                <a:gd name="connsiteY7" fmla="*/ 232056 h 277357"/>
                <a:gd name="connsiteX8" fmla="*/ 24037 w 266263"/>
                <a:gd name="connsiteY8" fmla="*/ 261641 h 277357"/>
                <a:gd name="connsiteX9" fmla="*/ 40679 w 266263"/>
                <a:gd name="connsiteY9" fmla="*/ 277358 h 277357"/>
                <a:gd name="connsiteX10" fmla="*/ 40679 w 266263"/>
                <a:gd name="connsiteY10" fmla="*/ 277358 h 277357"/>
                <a:gd name="connsiteX11" fmla="*/ 94302 w 266263"/>
                <a:gd name="connsiteY11" fmla="*/ 225584 h 277357"/>
                <a:gd name="connsiteX12" fmla="*/ 122962 w 266263"/>
                <a:gd name="connsiteY12" fmla="*/ 185830 h 277357"/>
                <a:gd name="connsiteX13" fmla="*/ 128509 w 266263"/>
                <a:gd name="connsiteY13" fmla="*/ 196924 h 277357"/>
                <a:gd name="connsiteX14" fmla="*/ 263490 w 266263"/>
                <a:gd name="connsiteY14" fmla="*/ 136830 h 277357"/>
                <a:gd name="connsiteX15" fmla="*/ 266263 w 266263"/>
                <a:gd name="connsiteY15" fmla="*/ 134056 h 277357"/>
                <a:gd name="connsiteX16" fmla="*/ 265338 w 266263"/>
                <a:gd name="connsiteY16" fmla="*/ 111868 h 277357"/>
                <a:gd name="connsiteX17" fmla="*/ 259792 w 266263"/>
                <a:gd name="connsiteY17" fmla="*/ 92453 h 277357"/>
                <a:gd name="connsiteX18" fmla="*/ 231131 w 266263"/>
                <a:gd name="connsiteY18" fmla="*/ 12019 h 277357"/>
                <a:gd name="connsiteX19" fmla="*/ 227433 w 266263"/>
                <a:gd name="connsiteY19" fmla="*/ 1849 h 277357"/>
                <a:gd name="connsiteX20" fmla="*/ 226508 w 266263"/>
                <a:gd name="connsiteY20" fmla="*/ 0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263" h="277357">
                  <a:moveTo>
                    <a:pt x="226509" y="0"/>
                  </a:moveTo>
                  <a:lnTo>
                    <a:pt x="93377" y="50849"/>
                  </a:lnTo>
                  <a:lnTo>
                    <a:pt x="91528" y="46226"/>
                  </a:lnTo>
                  <a:lnTo>
                    <a:pt x="16641" y="68415"/>
                  </a:lnTo>
                  <a:lnTo>
                    <a:pt x="0" y="73038"/>
                  </a:lnTo>
                  <a:lnTo>
                    <a:pt x="1849" y="82283"/>
                  </a:lnTo>
                  <a:lnTo>
                    <a:pt x="36981" y="218188"/>
                  </a:lnTo>
                  <a:lnTo>
                    <a:pt x="48076" y="232056"/>
                  </a:lnTo>
                  <a:lnTo>
                    <a:pt x="24037" y="261641"/>
                  </a:lnTo>
                  <a:lnTo>
                    <a:pt x="40679" y="277358"/>
                  </a:lnTo>
                  <a:lnTo>
                    <a:pt x="40679" y="277358"/>
                  </a:lnTo>
                  <a:lnTo>
                    <a:pt x="94302" y="225584"/>
                  </a:lnTo>
                  <a:lnTo>
                    <a:pt x="122962" y="185830"/>
                  </a:lnTo>
                  <a:lnTo>
                    <a:pt x="128509" y="196924"/>
                  </a:lnTo>
                  <a:lnTo>
                    <a:pt x="263490" y="136830"/>
                  </a:lnTo>
                  <a:lnTo>
                    <a:pt x="266263" y="134056"/>
                  </a:lnTo>
                  <a:lnTo>
                    <a:pt x="265338" y="111868"/>
                  </a:lnTo>
                  <a:lnTo>
                    <a:pt x="259792" y="92453"/>
                  </a:lnTo>
                  <a:lnTo>
                    <a:pt x="231131" y="12019"/>
                  </a:lnTo>
                  <a:lnTo>
                    <a:pt x="227433" y="1849"/>
                  </a:lnTo>
                  <a:lnTo>
                    <a:pt x="226508" y="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Freeform: Shape 85">
              <a:extLst>
                <a:ext uri="{FF2B5EF4-FFF2-40B4-BE49-F238E27FC236}">
                  <a16:creationId xmlns:a16="http://schemas.microsoft.com/office/drawing/2014/main" id="{FBA1A49C-6274-50C6-022E-FD8B7048B158}"/>
                </a:ext>
              </a:extLst>
            </p:cNvPr>
            <p:cNvSpPr/>
            <p:nvPr/>
          </p:nvSpPr>
          <p:spPr>
            <a:xfrm>
              <a:off x="9036392" y="2146348"/>
              <a:ext cx="216768" cy="461915"/>
            </a:xfrm>
            <a:custGeom>
              <a:avLst/>
              <a:gdLst>
                <a:gd name="connsiteX0" fmla="*/ 52698 w 254244"/>
                <a:gd name="connsiteY0" fmla="*/ 0 h 541772"/>
                <a:gd name="connsiteX1" fmla="*/ 40679 w 254244"/>
                <a:gd name="connsiteY1" fmla="*/ 14792 h 541772"/>
                <a:gd name="connsiteX2" fmla="*/ 26811 w 254244"/>
                <a:gd name="connsiteY2" fmla="*/ 12019 h 541772"/>
                <a:gd name="connsiteX3" fmla="*/ 19415 w 254244"/>
                <a:gd name="connsiteY3" fmla="*/ 73038 h 541772"/>
                <a:gd name="connsiteX4" fmla="*/ 19415 w 254244"/>
                <a:gd name="connsiteY4" fmla="*/ 73962 h 541772"/>
                <a:gd name="connsiteX5" fmla="*/ 41604 w 254244"/>
                <a:gd name="connsiteY5" fmla="*/ 157169 h 541772"/>
                <a:gd name="connsiteX6" fmla="*/ 39755 w 254244"/>
                <a:gd name="connsiteY6" fmla="*/ 173811 h 541772"/>
                <a:gd name="connsiteX7" fmla="*/ 0 w 254244"/>
                <a:gd name="connsiteY7" fmla="*/ 226509 h 541772"/>
                <a:gd name="connsiteX8" fmla="*/ 10170 w 254244"/>
                <a:gd name="connsiteY8" fmla="*/ 274584 h 541772"/>
                <a:gd name="connsiteX9" fmla="*/ 10170 w 254244"/>
                <a:gd name="connsiteY9" fmla="*/ 334679 h 541772"/>
                <a:gd name="connsiteX10" fmla="*/ 2774 w 254244"/>
                <a:gd name="connsiteY10" fmla="*/ 390150 h 541772"/>
                <a:gd name="connsiteX11" fmla="*/ 44377 w 254244"/>
                <a:gd name="connsiteY11" fmla="*/ 541772 h 541772"/>
                <a:gd name="connsiteX12" fmla="*/ 44377 w 254244"/>
                <a:gd name="connsiteY12" fmla="*/ 541772 h 541772"/>
                <a:gd name="connsiteX13" fmla="*/ 44377 w 254244"/>
                <a:gd name="connsiteY13" fmla="*/ 541772 h 541772"/>
                <a:gd name="connsiteX14" fmla="*/ 82283 w 254244"/>
                <a:gd name="connsiteY14" fmla="*/ 529754 h 541772"/>
                <a:gd name="connsiteX15" fmla="*/ 198773 w 254244"/>
                <a:gd name="connsiteY15" fmla="*/ 490923 h 541772"/>
                <a:gd name="connsiteX16" fmla="*/ 251471 w 254244"/>
                <a:gd name="connsiteY16" fmla="*/ 433603 h 541772"/>
                <a:gd name="connsiteX17" fmla="*/ 251471 w 254244"/>
                <a:gd name="connsiteY17" fmla="*/ 433603 h 541772"/>
                <a:gd name="connsiteX18" fmla="*/ 251471 w 254244"/>
                <a:gd name="connsiteY18" fmla="*/ 418810 h 541772"/>
                <a:gd name="connsiteX19" fmla="*/ 254245 w 254244"/>
                <a:gd name="connsiteY19" fmla="*/ 394773 h 541772"/>
                <a:gd name="connsiteX20" fmla="*/ 247773 w 254244"/>
                <a:gd name="connsiteY20" fmla="*/ 397546 h 541772"/>
                <a:gd name="connsiteX21" fmla="*/ 246848 w 254244"/>
                <a:gd name="connsiteY21" fmla="*/ 391999 h 541772"/>
                <a:gd name="connsiteX22" fmla="*/ 188603 w 254244"/>
                <a:gd name="connsiteY22" fmla="*/ 320811 h 541772"/>
                <a:gd name="connsiteX23" fmla="*/ 186754 w 254244"/>
                <a:gd name="connsiteY23" fmla="*/ 314339 h 541772"/>
                <a:gd name="connsiteX24" fmla="*/ 52697 w 254244"/>
                <a:gd name="connsiteY24" fmla="*/ 0 h 541772"/>
                <a:gd name="connsiteX25" fmla="*/ 52697 w 254244"/>
                <a:gd name="connsiteY25" fmla="*/ 0 h 5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4244" h="541772">
                  <a:moveTo>
                    <a:pt x="52698" y="0"/>
                  </a:moveTo>
                  <a:lnTo>
                    <a:pt x="40679" y="14792"/>
                  </a:lnTo>
                  <a:lnTo>
                    <a:pt x="26811" y="12019"/>
                  </a:lnTo>
                  <a:lnTo>
                    <a:pt x="19415" y="73038"/>
                  </a:lnTo>
                  <a:lnTo>
                    <a:pt x="19415" y="73962"/>
                  </a:lnTo>
                  <a:lnTo>
                    <a:pt x="41604" y="157169"/>
                  </a:lnTo>
                  <a:lnTo>
                    <a:pt x="39755" y="173811"/>
                  </a:lnTo>
                  <a:lnTo>
                    <a:pt x="0" y="226509"/>
                  </a:lnTo>
                  <a:lnTo>
                    <a:pt x="10170" y="274584"/>
                  </a:lnTo>
                  <a:lnTo>
                    <a:pt x="10170" y="334679"/>
                  </a:lnTo>
                  <a:lnTo>
                    <a:pt x="2774" y="390150"/>
                  </a:lnTo>
                  <a:lnTo>
                    <a:pt x="44377" y="541772"/>
                  </a:lnTo>
                  <a:lnTo>
                    <a:pt x="44377" y="541772"/>
                  </a:lnTo>
                  <a:lnTo>
                    <a:pt x="44377" y="541772"/>
                  </a:lnTo>
                  <a:lnTo>
                    <a:pt x="82283" y="529754"/>
                  </a:lnTo>
                  <a:lnTo>
                    <a:pt x="198773" y="490923"/>
                  </a:lnTo>
                  <a:lnTo>
                    <a:pt x="251471" y="433603"/>
                  </a:lnTo>
                  <a:lnTo>
                    <a:pt x="251471" y="433603"/>
                  </a:lnTo>
                  <a:lnTo>
                    <a:pt x="251471" y="418810"/>
                  </a:lnTo>
                  <a:lnTo>
                    <a:pt x="254245" y="394773"/>
                  </a:lnTo>
                  <a:lnTo>
                    <a:pt x="247773" y="397546"/>
                  </a:lnTo>
                  <a:lnTo>
                    <a:pt x="246848" y="391999"/>
                  </a:lnTo>
                  <a:lnTo>
                    <a:pt x="188603" y="320811"/>
                  </a:lnTo>
                  <a:lnTo>
                    <a:pt x="186754" y="314339"/>
                  </a:lnTo>
                  <a:lnTo>
                    <a:pt x="52697" y="0"/>
                  </a:lnTo>
                  <a:lnTo>
                    <a:pt x="52697" y="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0" name="Freeform: Shape 86">
              <a:extLst>
                <a:ext uri="{FF2B5EF4-FFF2-40B4-BE49-F238E27FC236}">
                  <a16:creationId xmlns:a16="http://schemas.microsoft.com/office/drawing/2014/main" id="{F0BB3FDD-DCA3-9D30-6EEE-418F96F28343}"/>
                </a:ext>
              </a:extLst>
            </p:cNvPr>
            <p:cNvSpPr/>
            <p:nvPr/>
          </p:nvSpPr>
          <p:spPr>
            <a:xfrm>
              <a:off x="9188524" y="2676841"/>
              <a:ext cx="104837" cy="130849"/>
            </a:xfrm>
            <a:custGeom>
              <a:avLst/>
              <a:gdLst>
                <a:gd name="connsiteX0" fmla="*/ 89679 w 122962"/>
                <a:gd name="connsiteY0" fmla="*/ 102622 h 153471"/>
                <a:gd name="connsiteX1" fmla="*/ 88754 w 122962"/>
                <a:gd name="connsiteY1" fmla="*/ 83207 h 153471"/>
                <a:gd name="connsiteX2" fmla="*/ 85981 w 122962"/>
                <a:gd name="connsiteY2" fmla="*/ 90604 h 153471"/>
                <a:gd name="connsiteX3" fmla="*/ 89679 w 122962"/>
                <a:gd name="connsiteY3" fmla="*/ 102622 h 153471"/>
                <a:gd name="connsiteX4" fmla="*/ 108170 w 122962"/>
                <a:gd name="connsiteY4" fmla="*/ 87830 h 153471"/>
                <a:gd name="connsiteX5" fmla="*/ 96151 w 122962"/>
                <a:gd name="connsiteY5" fmla="*/ 64717 h 153471"/>
                <a:gd name="connsiteX6" fmla="*/ 95226 w 122962"/>
                <a:gd name="connsiteY6" fmla="*/ 88755 h 153471"/>
                <a:gd name="connsiteX7" fmla="*/ 108170 w 122962"/>
                <a:gd name="connsiteY7" fmla="*/ 87830 h 153471"/>
                <a:gd name="connsiteX8" fmla="*/ 102623 w 122962"/>
                <a:gd name="connsiteY8" fmla="*/ 59170 h 153471"/>
                <a:gd name="connsiteX9" fmla="*/ 109095 w 122962"/>
                <a:gd name="connsiteY9" fmla="*/ 75811 h 153471"/>
                <a:gd name="connsiteX10" fmla="*/ 117415 w 122962"/>
                <a:gd name="connsiteY10" fmla="*/ 90604 h 153471"/>
                <a:gd name="connsiteX11" fmla="*/ 122962 w 122962"/>
                <a:gd name="connsiteY11" fmla="*/ 79509 h 153471"/>
                <a:gd name="connsiteX12" fmla="*/ 114641 w 122962"/>
                <a:gd name="connsiteY12" fmla="*/ 63792 h 153471"/>
                <a:gd name="connsiteX13" fmla="*/ 111868 w 122962"/>
                <a:gd name="connsiteY13" fmla="*/ 52698 h 153471"/>
                <a:gd name="connsiteX14" fmla="*/ 102623 w 122962"/>
                <a:gd name="connsiteY14" fmla="*/ 52698 h 153471"/>
                <a:gd name="connsiteX15" fmla="*/ 102623 w 122962"/>
                <a:gd name="connsiteY15" fmla="*/ 59170 h 153471"/>
                <a:gd name="connsiteX16" fmla="*/ 0 w 122962"/>
                <a:gd name="connsiteY16" fmla="*/ 21264 h 153471"/>
                <a:gd name="connsiteX17" fmla="*/ 3699 w 122962"/>
                <a:gd name="connsiteY17" fmla="*/ 31434 h 153471"/>
                <a:gd name="connsiteX18" fmla="*/ 32358 w 122962"/>
                <a:gd name="connsiteY18" fmla="*/ 111868 h 153471"/>
                <a:gd name="connsiteX19" fmla="*/ 37906 w 122962"/>
                <a:gd name="connsiteY19" fmla="*/ 131283 h 153471"/>
                <a:gd name="connsiteX20" fmla="*/ 38831 w 122962"/>
                <a:gd name="connsiteY20" fmla="*/ 153471 h 153471"/>
                <a:gd name="connsiteX21" fmla="*/ 40679 w 122962"/>
                <a:gd name="connsiteY21" fmla="*/ 150698 h 153471"/>
                <a:gd name="connsiteX22" fmla="*/ 85057 w 122962"/>
                <a:gd name="connsiteY22" fmla="*/ 115566 h 153471"/>
                <a:gd name="connsiteX23" fmla="*/ 76736 w 122962"/>
                <a:gd name="connsiteY23" fmla="*/ 52698 h 153471"/>
                <a:gd name="connsiteX24" fmla="*/ 95227 w 122962"/>
                <a:gd name="connsiteY24" fmla="*/ 49000 h 153471"/>
                <a:gd name="connsiteX25" fmla="*/ 95227 w 122962"/>
                <a:gd name="connsiteY25" fmla="*/ 49000 h 153471"/>
                <a:gd name="connsiteX26" fmla="*/ 54548 w 122962"/>
                <a:gd name="connsiteY26" fmla="*/ 0 h 153471"/>
                <a:gd name="connsiteX27" fmla="*/ 12020 w 122962"/>
                <a:gd name="connsiteY27" fmla="*/ 16641 h 153471"/>
                <a:gd name="connsiteX28" fmla="*/ 1 w 122962"/>
                <a:gd name="connsiteY28" fmla="*/ 21264 h 15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962" h="153471">
                  <a:moveTo>
                    <a:pt x="89679" y="102622"/>
                  </a:moveTo>
                  <a:lnTo>
                    <a:pt x="88754" y="83207"/>
                  </a:lnTo>
                  <a:lnTo>
                    <a:pt x="85981" y="90604"/>
                  </a:lnTo>
                  <a:lnTo>
                    <a:pt x="89679" y="102622"/>
                  </a:lnTo>
                  <a:close/>
                  <a:moveTo>
                    <a:pt x="108170" y="87830"/>
                  </a:moveTo>
                  <a:lnTo>
                    <a:pt x="96151" y="64717"/>
                  </a:lnTo>
                  <a:lnTo>
                    <a:pt x="95226" y="88755"/>
                  </a:lnTo>
                  <a:lnTo>
                    <a:pt x="108170" y="87830"/>
                  </a:lnTo>
                  <a:close/>
                  <a:moveTo>
                    <a:pt x="102623" y="59170"/>
                  </a:moveTo>
                  <a:lnTo>
                    <a:pt x="109095" y="75811"/>
                  </a:lnTo>
                  <a:lnTo>
                    <a:pt x="117415" y="90604"/>
                  </a:lnTo>
                  <a:lnTo>
                    <a:pt x="122962" y="79509"/>
                  </a:lnTo>
                  <a:lnTo>
                    <a:pt x="114641" y="63792"/>
                  </a:lnTo>
                  <a:lnTo>
                    <a:pt x="111868" y="52698"/>
                  </a:lnTo>
                  <a:lnTo>
                    <a:pt x="102623" y="52698"/>
                  </a:lnTo>
                  <a:lnTo>
                    <a:pt x="102623" y="59170"/>
                  </a:lnTo>
                  <a:close/>
                  <a:moveTo>
                    <a:pt x="0" y="21264"/>
                  </a:moveTo>
                  <a:lnTo>
                    <a:pt x="3699" y="31434"/>
                  </a:lnTo>
                  <a:lnTo>
                    <a:pt x="32358" y="111868"/>
                  </a:lnTo>
                  <a:lnTo>
                    <a:pt x="37906" y="131283"/>
                  </a:lnTo>
                  <a:lnTo>
                    <a:pt x="38831" y="153471"/>
                  </a:lnTo>
                  <a:lnTo>
                    <a:pt x="40679" y="150698"/>
                  </a:lnTo>
                  <a:lnTo>
                    <a:pt x="85057" y="115566"/>
                  </a:lnTo>
                  <a:lnTo>
                    <a:pt x="76736" y="52698"/>
                  </a:lnTo>
                  <a:lnTo>
                    <a:pt x="95227" y="49000"/>
                  </a:lnTo>
                  <a:lnTo>
                    <a:pt x="95227" y="49000"/>
                  </a:lnTo>
                  <a:lnTo>
                    <a:pt x="54548" y="0"/>
                  </a:lnTo>
                  <a:lnTo>
                    <a:pt x="12020" y="16641"/>
                  </a:lnTo>
                  <a:lnTo>
                    <a:pt x="1" y="2126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1" name="Freeform: Shape 87">
              <a:extLst>
                <a:ext uri="{FF2B5EF4-FFF2-40B4-BE49-F238E27FC236}">
                  <a16:creationId xmlns:a16="http://schemas.microsoft.com/office/drawing/2014/main" id="{D47BE811-8020-8291-1C3E-439F81D0D184}"/>
                </a:ext>
              </a:extLst>
            </p:cNvPr>
            <p:cNvSpPr/>
            <p:nvPr/>
          </p:nvSpPr>
          <p:spPr>
            <a:xfrm>
              <a:off x="8853517" y="2209408"/>
              <a:ext cx="220710" cy="428808"/>
            </a:xfrm>
            <a:custGeom>
              <a:avLst/>
              <a:gdLst>
                <a:gd name="connsiteX0" fmla="*/ 258867 w 258867"/>
                <a:gd name="connsiteY0" fmla="*/ 467810 h 502942"/>
                <a:gd name="connsiteX1" fmla="*/ 217264 w 258867"/>
                <a:gd name="connsiteY1" fmla="*/ 316188 h 502942"/>
                <a:gd name="connsiteX2" fmla="*/ 224660 w 258867"/>
                <a:gd name="connsiteY2" fmla="*/ 260716 h 502942"/>
                <a:gd name="connsiteX3" fmla="*/ 224660 w 258867"/>
                <a:gd name="connsiteY3" fmla="*/ 200622 h 502942"/>
                <a:gd name="connsiteX4" fmla="*/ 214490 w 258867"/>
                <a:gd name="connsiteY4" fmla="*/ 152547 h 502942"/>
                <a:gd name="connsiteX5" fmla="*/ 254245 w 258867"/>
                <a:gd name="connsiteY5" fmla="*/ 99849 h 502942"/>
                <a:gd name="connsiteX6" fmla="*/ 256094 w 258867"/>
                <a:gd name="connsiteY6" fmla="*/ 83207 h 502942"/>
                <a:gd name="connsiteX7" fmla="*/ 233905 w 258867"/>
                <a:gd name="connsiteY7" fmla="*/ 0 h 502942"/>
                <a:gd name="connsiteX8" fmla="*/ 221886 w 258867"/>
                <a:gd name="connsiteY8" fmla="*/ 4623 h 502942"/>
                <a:gd name="connsiteX9" fmla="*/ 171038 w 258867"/>
                <a:gd name="connsiteY9" fmla="*/ 23113 h 502942"/>
                <a:gd name="connsiteX10" fmla="*/ 121113 w 258867"/>
                <a:gd name="connsiteY10" fmla="*/ 42528 h 502942"/>
                <a:gd name="connsiteX11" fmla="*/ 6472 w 258867"/>
                <a:gd name="connsiteY11" fmla="*/ 84132 h 502942"/>
                <a:gd name="connsiteX12" fmla="*/ 0 w 258867"/>
                <a:gd name="connsiteY12" fmla="*/ 85981 h 502942"/>
                <a:gd name="connsiteX13" fmla="*/ 41604 w 258867"/>
                <a:gd name="connsiteY13" fmla="*/ 183056 h 502942"/>
                <a:gd name="connsiteX14" fmla="*/ 55472 w 258867"/>
                <a:gd name="connsiteY14" fmla="*/ 274584 h 502942"/>
                <a:gd name="connsiteX15" fmla="*/ 104472 w 258867"/>
                <a:gd name="connsiteY15" fmla="*/ 351320 h 502942"/>
                <a:gd name="connsiteX16" fmla="*/ 150698 w 258867"/>
                <a:gd name="connsiteY16" fmla="*/ 502942 h 502942"/>
                <a:gd name="connsiteX17" fmla="*/ 152547 w 258867"/>
                <a:gd name="connsiteY17" fmla="*/ 502017 h 502942"/>
                <a:gd name="connsiteX18" fmla="*/ 159943 w 258867"/>
                <a:gd name="connsiteY18" fmla="*/ 499244 h 502942"/>
                <a:gd name="connsiteX19" fmla="*/ 181208 w 258867"/>
                <a:gd name="connsiteY19" fmla="*/ 492772 h 502942"/>
                <a:gd name="connsiteX20" fmla="*/ 199698 w 258867"/>
                <a:gd name="connsiteY20" fmla="*/ 486300 h 502942"/>
                <a:gd name="connsiteX21" fmla="*/ 252396 w 258867"/>
                <a:gd name="connsiteY21" fmla="*/ 470584 h 502942"/>
                <a:gd name="connsiteX22" fmla="*/ 258867 w 258867"/>
                <a:gd name="connsiteY22" fmla="*/ 467810 h 502942"/>
                <a:gd name="connsiteX23" fmla="*/ 258867 w 258867"/>
                <a:gd name="connsiteY23" fmla="*/ 467810 h 50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8867" h="502942">
                  <a:moveTo>
                    <a:pt x="258867" y="467810"/>
                  </a:moveTo>
                  <a:lnTo>
                    <a:pt x="217264" y="316188"/>
                  </a:lnTo>
                  <a:lnTo>
                    <a:pt x="224660" y="260716"/>
                  </a:lnTo>
                  <a:lnTo>
                    <a:pt x="224660" y="200622"/>
                  </a:lnTo>
                  <a:lnTo>
                    <a:pt x="214490" y="152547"/>
                  </a:lnTo>
                  <a:lnTo>
                    <a:pt x="254245" y="99849"/>
                  </a:lnTo>
                  <a:lnTo>
                    <a:pt x="256094" y="83207"/>
                  </a:lnTo>
                  <a:lnTo>
                    <a:pt x="233905" y="0"/>
                  </a:lnTo>
                  <a:lnTo>
                    <a:pt x="221886" y="4623"/>
                  </a:lnTo>
                  <a:lnTo>
                    <a:pt x="171038" y="23113"/>
                  </a:lnTo>
                  <a:lnTo>
                    <a:pt x="121113" y="42528"/>
                  </a:lnTo>
                  <a:lnTo>
                    <a:pt x="6472" y="84132"/>
                  </a:lnTo>
                  <a:lnTo>
                    <a:pt x="0" y="85981"/>
                  </a:lnTo>
                  <a:lnTo>
                    <a:pt x="41604" y="183056"/>
                  </a:lnTo>
                  <a:lnTo>
                    <a:pt x="55472" y="274584"/>
                  </a:lnTo>
                  <a:lnTo>
                    <a:pt x="104472" y="351320"/>
                  </a:lnTo>
                  <a:lnTo>
                    <a:pt x="150698" y="502942"/>
                  </a:lnTo>
                  <a:lnTo>
                    <a:pt x="152547" y="502017"/>
                  </a:lnTo>
                  <a:lnTo>
                    <a:pt x="159943" y="499244"/>
                  </a:lnTo>
                  <a:lnTo>
                    <a:pt x="181208" y="492772"/>
                  </a:lnTo>
                  <a:lnTo>
                    <a:pt x="199698" y="486300"/>
                  </a:lnTo>
                  <a:lnTo>
                    <a:pt x="252396" y="470584"/>
                  </a:lnTo>
                  <a:lnTo>
                    <a:pt x="258867" y="467810"/>
                  </a:lnTo>
                  <a:lnTo>
                    <a:pt x="258867" y="46781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Freeform: Shape 88">
              <a:extLst>
                <a:ext uri="{FF2B5EF4-FFF2-40B4-BE49-F238E27FC236}">
                  <a16:creationId xmlns:a16="http://schemas.microsoft.com/office/drawing/2014/main" id="{1986C410-FA75-C36D-9369-5C5211C32769}"/>
                </a:ext>
              </a:extLst>
            </p:cNvPr>
            <p:cNvSpPr/>
            <p:nvPr/>
          </p:nvSpPr>
          <p:spPr>
            <a:xfrm>
              <a:off x="7411018" y="4277779"/>
              <a:ext cx="527340" cy="815052"/>
            </a:xfrm>
            <a:custGeom>
              <a:avLst/>
              <a:gdLst>
                <a:gd name="connsiteX0" fmla="*/ 925 w 618508"/>
                <a:gd name="connsiteY0" fmla="*/ 61019 h 955960"/>
                <a:gd name="connsiteX1" fmla="*/ 4624 w 618508"/>
                <a:gd name="connsiteY1" fmla="*/ 68415 h 955960"/>
                <a:gd name="connsiteX2" fmla="*/ 17566 w 618508"/>
                <a:gd name="connsiteY2" fmla="*/ 76736 h 955960"/>
                <a:gd name="connsiteX3" fmla="*/ 23114 w 618508"/>
                <a:gd name="connsiteY3" fmla="*/ 455792 h 955960"/>
                <a:gd name="connsiteX4" fmla="*/ 24963 w 618508"/>
                <a:gd name="connsiteY4" fmla="*/ 663810 h 955960"/>
                <a:gd name="connsiteX5" fmla="*/ 72114 w 618508"/>
                <a:gd name="connsiteY5" fmla="*/ 948564 h 955960"/>
                <a:gd name="connsiteX6" fmla="*/ 75812 w 618508"/>
                <a:gd name="connsiteY6" fmla="*/ 947640 h 955960"/>
                <a:gd name="connsiteX7" fmla="*/ 117416 w 618508"/>
                <a:gd name="connsiteY7" fmla="*/ 955960 h 955960"/>
                <a:gd name="connsiteX8" fmla="*/ 128510 w 618508"/>
                <a:gd name="connsiteY8" fmla="*/ 873677 h 955960"/>
                <a:gd name="connsiteX9" fmla="*/ 147000 w 618508"/>
                <a:gd name="connsiteY9" fmla="*/ 919904 h 955960"/>
                <a:gd name="connsiteX10" fmla="*/ 178434 w 618508"/>
                <a:gd name="connsiteY10" fmla="*/ 948564 h 955960"/>
                <a:gd name="connsiteX11" fmla="*/ 238528 w 618508"/>
                <a:gd name="connsiteY11" fmla="*/ 913432 h 955960"/>
                <a:gd name="connsiteX12" fmla="*/ 232057 w 618508"/>
                <a:gd name="connsiteY12" fmla="*/ 907885 h 955960"/>
                <a:gd name="connsiteX13" fmla="*/ 233906 w 618508"/>
                <a:gd name="connsiteY13" fmla="*/ 908810 h 955960"/>
                <a:gd name="connsiteX14" fmla="*/ 192302 w 618508"/>
                <a:gd name="connsiteY14" fmla="*/ 813584 h 955960"/>
                <a:gd name="connsiteX15" fmla="*/ 591698 w 618508"/>
                <a:gd name="connsiteY15" fmla="*/ 748867 h 955960"/>
                <a:gd name="connsiteX16" fmla="*/ 618509 w 618508"/>
                <a:gd name="connsiteY16" fmla="*/ 744244 h 955960"/>
                <a:gd name="connsiteX17" fmla="*/ 618509 w 618508"/>
                <a:gd name="connsiteY17" fmla="*/ 743319 h 955960"/>
                <a:gd name="connsiteX18" fmla="*/ 593546 w 618508"/>
                <a:gd name="connsiteY18" fmla="*/ 696168 h 955960"/>
                <a:gd name="connsiteX19" fmla="*/ 591698 w 618508"/>
                <a:gd name="connsiteY19" fmla="*/ 628678 h 955960"/>
                <a:gd name="connsiteX20" fmla="*/ 571358 w 618508"/>
                <a:gd name="connsiteY20" fmla="*/ 591697 h 955960"/>
                <a:gd name="connsiteX21" fmla="*/ 581528 w 618508"/>
                <a:gd name="connsiteY21" fmla="*/ 519584 h 955960"/>
                <a:gd name="connsiteX22" fmla="*/ 598169 w 618508"/>
                <a:gd name="connsiteY22" fmla="*/ 501094 h 955960"/>
                <a:gd name="connsiteX23" fmla="*/ 529754 w 618508"/>
                <a:gd name="connsiteY23" fmla="*/ 379056 h 955960"/>
                <a:gd name="connsiteX24" fmla="*/ 405868 w 618508"/>
                <a:gd name="connsiteY24" fmla="*/ 1849 h 955960"/>
                <a:gd name="connsiteX25" fmla="*/ 404943 w 618508"/>
                <a:gd name="connsiteY25" fmla="*/ 0 h 955960"/>
                <a:gd name="connsiteX26" fmla="*/ 377207 w 618508"/>
                <a:gd name="connsiteY26" fmla="*/ 4623 h 955960"/>
                <a:gd name="connsiteX27" fmla="*/ 229283 w 618508"/>
                <a:gd name="connsiteY27" fmla="*/ 28660 h 955960"/>
                <a:gd name="connsiteX28" fmla="*/ 155321 w 618508"/>
                <a:gd name="connsiteY28" fmla="*/ 37906 h 955960"/>
                <a:gd name="connsiteX29" fmla="*/ 0 w 618508"/>
                <a:gd name="connsiteY29" fmla="*/ 59170 h 955960"/>
                <a:gd name="connsiteX30" fmla="*/ 925 w 618508"/>
                <a:gd name="connsiteY30" fmla="*/ 61019 h 95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08" h="955960">
                  <a:moveTo>
                    <a:pt x="925" y="61019"/>
                  </a:moveTo>
                  <a:lnTo>
                    <a:pt x="4624" y="68415"/>
                  </a:lnTo>
                  <a:lnTo>
                    <a:pt x="17566" y="76736"/>
                  </a:lnTo>
                  <a:lnTo>
                    <a:pt x="23114" y="455792"/>
                  </a:lnTo>
                  <a:lnTo>
                    <a:pt x="24963" y="663810"/>
                  </a:lnTo>
                  <a:lnTo>
                    <a:pt x="72114" y="948564"/>
                  </a:lnTo>
                  <a:lnTo>
                    <a:pt x="75812" y="947640"/>
                  </a:lnTo>
                  <a:lnTo>
                    <a:pt x="117416" y="955960"/>
                  </a:lnTo>
                  <a:lnTo>
                    <a:pt x="128510" y="873677"/>
                  </a:lnTo>
                  <a:lnTo>
                    <a:pt x="147000" y="919904"/>
                  </a:lnTo>
                  <a:lnTo>
                    <a:pt x="178434" y="948564"/>
                  </a:lnTo>
                  <a:lnTo>
                    <a:pt x="238528" y="913432"/>
                  </a:lnTo>
                  <a:lnTo>
                    <a:pt x="232057" y="907885"/>
                  </a:lnTo>
                  <a:lnTo>
                    <a:pt x="233906" y="908810"/>
                  </a:lnTo>
                  <a:lnTo>
                    <a:pt x="192302" y="813584"/>
                  </a:lnTo>
                  <a:lnTo>
                    <a:pt x="591698" y="748867"/>
                  </a:lnTo>
                  <a:lnTo>
                    <a:pt x="618509" y="744244"/>
                  </a:lnTo>
                  <a:lnTo>
                    <a:pt x="618509" y="743319"/>
                  </a:lnTo>
                  <a:lnTo>
                    <a:pt x="593546" y="696168"/>
                  </a:lnTo>
                  <a:lnTo>
                    <a:pt x="591698" y="628678"/>
                  </a:lnTo>
                  <a:lnTo>
                    <a:pt x="571358" y="591697"/>
                  </a:lnTo>
                  <a:lnTo>
                    <a:pt x="581528" y="519584"/>
                  </a:lnTo>
                  <a:lnTo>
                    <a:pt x="598169" y="501094"/>
                  </a:lnTo>
                  <a:lnTo>
                    <a:pt x="529754" y="379056"/>
                  </a:lnTo>
                  <a:lnTo>
                    <a:pt x="405868" y="1849"/>
                  </a:lnTo>
                  <a:lnTo>
                    <a:pt x="404943" y="0"/>
                  </a:lnTo>
                  <a:lnTo>
                    <a:pt x="377207" y="4623"/>
                  </a:lnTo>
                  <a:lnTo>
                    <a:pt x="229283" y="28660"/>
                  </a:lnTo>
                  <a:lnTo>
                    <a:pt x="155321" y="37906"/>
                  </a:lnTo>
                  <a:lnTo>
                    <a:pt x="0" y="59170"/>
                  </a:lnTo>
                  <a:lnTo>
                    <a:pt x="925" y="61019"/>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3" name="Freeform: Shape 89">
              <a:extLst>
                <a:ext uri="{FF2B5EF4-FFF2-40B4-BE49-F238E27FC236}">
                  <a16:creationId xmlns:a16="http://schemas.microsoft.com/office/drawing/2014/main" id="{E4532D18-EB59-B162-8813-B0C745922E6A}"/>
                </a:ext>
              </a:extLst>
            </p:cNvPr>
            <p:cNvSpPr/>
            <p:nvPr/>
          </p:nvSpPr>
          <p:spPr>
            <a:xfrm>
              <a:off x="7574975" y="4859508"/>
              <a:ext cx="1203660" cy="1028668"/>
            </a:xfrm>
            <a:custGeom>
              <a:avLst/>
              <a:gdLst>
                <a:gd name="connsiteX0" fmla="*/ 1107582 w 1411752"/>
                <a:gd name="connsiteY0" fmla="*/ 1192639 h 1206507"/>
                <a:gd name="connsiteX1" fmla="*/ 1105733 w 1411752"/>
                <a:gd name="connsiteY1" fmla="*/ 1192639 h 1206507"/>
                <a:gd name="connsiteX2" fmla="*/ 1106658 w 1411752"/>
                <a:gd name="connsiteY2" fmla="*/ 1193564 h 1206507"/>
                <a:gd name="connsiteX3" fmla="*/ 1107582 w 1411752"/>
                <a:gd name="connsiteY3" fmla="*/ 1192639 h 1206507"/>
                <a:gd name="connsiteX4" fmla="*/ 1099261 w 1411752"/>
                <a:gd name="connsiteY4" fmla="*/ 1191715 h 1206507"/>
                <a:gd name="connsiteX5" fmla="*/ 1099261 w 1411752"/>
                <a:gd name="connsiteY5" fmla="*/ 1192639 h 1206507"/>
                <a:gd name="connsiteX6" fmla="*/ 1100186 w 1411752"/>
                <a:gd name="connsiteY6" fmla="*/ 1192639 h 1206507"/>
                <a:gd name="connsiteX7" fmla="*/ 1099261 w 1411752"/>
                <a:gd name="connsiteY7" fmla="*/ 1191715 h 1206507"/>
                <a:gd name="connsiteX8" fmla="*/ 1101110 w 1411752"/>
                <a:gd name="connsiteY8" fmla="*/ 1190790 h 1206507"/>
                <a:gd name="connsiteX9" fmla="*/ 1101110 w 1411752"/>
                <a:gd name="connsiteY9" fmla="*/ 1189865 h 1206507"/>
                <a:gd name="connsiteX10" fmla="*/ 1101110 w 1411752"/>
                <a:gd name="connsiteY10" fmla="*/ 1190790 h 1206507"/>
                <a:gd name="connsiteX11" fmla="*/ 1101110 w 1411752"/>
                <a:gd name="connsiteY11" fmla="*/ 1190790 h 1206507"/>
                <a:gd name="connsiteX12" fmla="*/ 975374 w 1411752"/>
                <a:gd name="connsiteY12" fmla="*/ 1204658 h 1206507"/>
                <a:gd name="connsiteX13" fmla="*/ 975374 w 1411752"/>
                <a:gd name="connsiteY13" fmla="*/ 1204658 h 1206507"/>
                <a:gd name="connsiteX14" fmla="*/ 975374 w 1411752"/>
                <a:gd name="connsiteY14" fmla="*/ 1205583 h 1206507"/>
                <a:gd name="connsiteX15" fmla="*/ 975374 w 1411752"/>
                <a:gd name="connsiteY15" fmla="*/ 1204658 h 1206507"/>
                <a:gd name="connsiteX16" fmla="*/ 973525 w 1411752"/>
                <a:gd name="connsiteY16" fmla="*/ 1205583 h 1206507"/>
                <a:gd name="connsiteX17" fmla="*/ 973525 w 1411752"/>
                <a:gd name="connsiteY17" fmla="*/ 1204658 h 1206507"/>
                <a:gd name="connsiteX18" fmla="*/ 973525 w 1411752"/>
                <a:gd name="connsiteY18" fmla="*/ 1205583 h 1206507"/>
                <a:gd name="connsiteX19" fmla="*/ 973525 w 1411752"/>
                <a:gd name="connsiteY19" fmla="*/ 1205583 h 1206507"/>
                <a:gd name="connsiteX20" fmla="*/ 974450 w 1411752"/>
                <a:gd name="connsiteY20" fmla="*/ 1204658 h 1206507"/>
                <a:gd name="connsiteX21" fmla="*/ 974450 w 1411752"/>
                <a:gd name="connsiteY21" fmla="*/ 1204658 h 1206507"/>
                <a:gd name="connsiteX22" fmla="*/ 974450 w 1411752"/>
                <a:gd name="connsiteY22" fmla="*/ 1204658 h 1206507"/>
                <a:gd name="connsiteX23" fmla="*/ 974450 w 1411752"/>
                <a:gd name="connsiteY23" fmla="*/ 1204658 h 1206507"/>
                <a:gd name="connsiteX24" fmla="*/ 965205 w 1411752"/>
                <a:gd name="connsiteY24" fmla="*/ 1205583 h 1206507"/>
                <a:gd name="connsiteX25" fmla="*/ 964280 w 1411752"/>
                <a:gd name="connsiteY25" fmla="*/ 1205583 h 1206507"/>
                <a:gd name="connsiteX26" fmla="*/ 964280 w 1411752"/>
                <a:gd name="connsiteY26" fmla="*/ 1206507 h 1206507"/>
                <a:gd name="connsiteX27" fmla="*/ 965205 w 1411752"/>
                <a:gd name="connsiteY27" fmla="*/ 1205583 h 1206507"/>
                <a:gd name="connsiteX28" fmla="*/ 1227770 w 1411752"/>
                <a:gd name="connsiteY28" fmla="*/ 1147338 h 1206507"/>
                <a:gd name="connsiteX29" fmla="*/ 1226846 w 1411752"/>
                <a:gd name="connsiteY29" fmla="*/ 1147338 h 1206507"/>
                <a:gd name="connsiteX30" fmla="*/ 1227770 w 1411752"/>
                <a:gd name="connsiteY30" fmla="*/ 1149186 h 1206507"/>
                <a:gd name="connsiteX31" fmla="*/ 1227770 w 1411752"/>
                <a:gd name="connsiteY31" fmla="*/ 1147338 h 1206507"/>
                <a:gd name="connsiteX32" fmla="*/ 1252733 w 1411752"/>
                <a:gd name="connsiteY32" fmla="*/ 1140866 h 1206507"/>
                <a:gd name="connsiteX33" fmla="*/ 1252733 w 1411752"/>
                <a:gd name="connsiteY33" fmla="*/ 1139017 h 1206507"/>
                <a:gd name="connsiteX34" fmla="*/ 1250884 w 1411752"/>
                <a:gd name="connsiteY34" fmla="*/ 1141790 h 1206507"/>
                <a:gd name="connsiteX35" fmla="*/ 1252733 w 1411752"/>
                <a:gd name="connsiteY35" fmla="*/ 1140865 h 1206507"/>
                <a:gd name="connsiteX36" fmla="*/ 1243488 w 1411752"/>
                <a:gd name="connsiteY36" fmla="*/ 1139017 h 1206507"/>
                <a:gd name="connsiteX37" fmla="*/ 1239790 w 1411752"/>
                <a:gd name="connsiteY37" fmla="*/ 1135319 h 1206507"/>
                <a:gd name="connsiteX38" fmla="*/ 1238865 w 1411752"/>
                <a:gd name="connsiteY38" fmla="*/ 1136243 h 1206507"/>
                <a:gd name="connsiteX39" fmla="*/ 1243487 w 1411752"/>
                <a:gd name="connsiteY39" fmla="*/ 1139017 h 1206507"/>
                <a:gd name="connsiteX40" fmla="*/ 1240714 w 1411752"/>
                <a:gd name="connsiteY40" fmla="*/ 1146413 h 1206507"/>
                <a:gd name="connsiteX41" fmla="*/ 1229620 w 1411752"/>
                <a:gd name="connsiteY41" fmla="*/ 1132545 h 1206507"/>
                <a:gd name="connsiteX42" fmla="*/ 1236091 w 1411752"/>
                <a:gd name="connsiteY42" fmla="*/ 1144564 h 1206507"/>
                <a:gd name="connsiteX43" fmla="*/ 1240714 w 1411752"/>
                <a:gd name="connsiteY43" fmla="*/ 1146413 h 1206507"/>
                <a:gd name="connsiteX44" fmla="*/ 1328544 w 1411752"/>
                <a:gd name="connsiteY44" fmla="*/ 1091866 h 1206507"/>
                <a:gd name="connsiteX45" fmla="*/ 1328544 w 1411752"/>
                <a:gd name="connsiteY45" fmla="*/ 1095564 h 1206507"/>
                <a:gd name="connsiteX46" fmla="*/ 1330393 w 1411752"/>
                <a:gd name="connsiteY46" fmla="*/ 1093715 h 1206507"/>
                <a:gd name="connsiteX47" fmla="*/ 1328544 w 1411752"/>
                <a:gd name="connsiteY47" fmla="*/ 1091866 h 1206507"/>
                <a:gd name="connsiteX48" fmla="*/ 1341487 w 1411752"/>
                <a:gd name="connsiteY48" fmla="*/ 1082621 h 1206507"/>
                <a:gd name="connsiteX49" fmla="*/ 1344261 w 1411752"/>
                <a:gd name="connsiteY49" fmla="*/ 1077998 h 1206507"/>
                <a:gd name="connsiteX50" fmla="*/ 1340563 w 1411752"/>
                <a:gd name="connsiteY50" fmla="*/ 1081696 h 1206507"/>
                <a:gd name="connsiteX51" fmla="*/ 1341487 w 1411752"/>
                <a:gd name="connsiteY51" fmla="*/ 1082621 h 1206507"/>
                <a:gd name="connsiteX52" fmla="*/ 1344261 w 1411752"/>
                <a:gd name="connsiteY52" fmla="*/ 1073375 h 1206507"/>
                <a:gd name="connsiteX53" fmla="*/ 1343336 w 1411752"/>
                <a:gd name="connsiteY53" fmla="*/ 1073375 h 1206507"/>
                <a:gd name="connsiteX54" fmla="*/ 1343336 w 1411752"/>
                <a:gd name="connsiteY54" fmla="*/ 1074300 h 1206507"/>
                <a:gd name="connsiteX55" fmla="*/ 1344261 w 1411752"/>
                <a:gd name="connsiteY55" fmla="*/ 1073375 h 1206507"/>
                <a:gd name="connsiteX56" fmla="*/ 1327620 w 1411752"/>
                <a:gd name="connsiteY56" fmla="*/ 1070602 h 1206507"/>
                <a:gd name="connsiteX57" fmla="*/ 1326695 w 1411752"/>
                <a:gd name="connsiteY57" fmla="*/ 1069677 h 1206507"/>
                <a:gd name="connsiteX58" fmla="*/ 1327620 w 1411752"/>
                <a:gd name="connsiteY58" fmla="*/ 1070602 h 1206507"/>
                <a:gd name="connsiteX59" fmla="*/ 1327620 w 1411752"/>
                <a:gd name="connsiteY59" fmla="*/ 1070602 h 1206507"/>
                <a:gd name="connsiteX60" fmla="*/ 1335940 w 1411752"/>
                <a:gd name="connsiteY60" fmla="*/ 1056734 h 1206507"/>
                <a:gd name="connsiteX61" fmla="*/ 1335015 w 1411752"/>
                <a:gd name="connsiteY61" fmla="*/ 1055809 h 1206507"/>
                <a:gd name="connsiteX62" fmla="*/ 1335015 w 1411752"/>
                <a:gd name="connsiteY62" fmla="*/ 1057658 h 1206507"/>
                <a:gd name="connsiteX63" fmla="*/ 1335940 w 1411752"/>
                <a:gd name="connsiteY63" fmla="*/ 1056733 h 1206507"/>
                <a:gd name="connsiteX64" fmla="*/ 1310978 w 1411752"/>
                <a:gd name="connsiteY64" fmla="*/ 1055809 h 1206507"/>
                <a:gd name="connsiteX65" fmla="*/ 1310053 w 1411752"/>
                <a:gd name="connsiteY65" fmla="*/ 1054884 h 1206507"/>
                <a:gd name="connsiteX66" fmla="*/ 1310978 w 1411752"/>
                <a:gd name="connsiteY66" fmla="*/ 1055809 h 1206507"/>
                <a:gd name="connsiteX67" fmla="*/ 1310978 w 1411752"/>
                <a:gd name="connsiteY67" fmla="*/ 1055809 h 1206507"/>
                <a:gd name="connsiteX68" fmla="*/ 1342412 w 1411752"/>
                <a:gd name="connsiteY68" fmla="*/ 1034545 h 1206507"/>
                <a:gd name="connsiteX69" fmla="*/ 1340563 w 1411752"/>
                <a:gd name="connsiteY69" fmla="*/ 1035470 h 1206507"/>
                <a:gd name="connsiteX70" fmla="*/ 1343336 w 1411752"/>
                <a:gd name="connsiteY70" fmla="*/ 1036394 h 1206507"/>
                <a:gd name="connsiteX71" fmla="*/ 1342412 w 1411752"/>
                <a:gd name="connsiteY71" fmla="*/ 1034546 h 1206507"/>
                <a:gd name="connsiteX72" fmla="*/ 1346110 w 1411752"/>
                <a:gd name="connsiteY72" fmla="*/ 1034545 h 1206507"/>
                <a:gd name="connsiteX73" fmla="*/ 1344261 w 1411752"/>
                <a:gd name="connsiteY73" fmla="*/ 1032696 h 1206507"/>
                <a:gd name="connsiteX74" fmla="*/ 1345186 w 1411752"/>
                <a:gd name="connsiteY74" fmla="*/ 1035469 h 1206507"/>
                <a:gd name="connsiteX75" fmla="*/ 1346111 w 1411752"/>
                <a:gd name="connsiteY75" fmla="*/ 1034544 h 1206507"/>
                <a:gd name="connsiteX76" fmla="*/ 1339638 w 1411752"/>
                <a:gd name="connsiteY76" fmla="*/ 1032696 h 1206507"/>
                <a:gd name="connsiteX77" fmla="*/ 1338713 w 1411752"/>
                <a:gd name="connsiteY77" fmla="*/ 1031771 h 1206507"/>
                <a:gd name="connsiteX78" fmla="*/ 1338713 w 1411752"/>
                <a:gd name="connsiteY78" fmla="*/ 1033620 h 1206507"/>
                <a:gd name="connsiteX79" fmla="*/ 1339638 w 1411752"/>
                <a:gd name="connsiteY79" fmla="*/ 1032695 h 1206507"/>
                <a:gd name="connsiteX80" fmla="*/ 1373846 w 1411752"/>
                <a:gd name="connsiteY80" fmla="*/ 1026224 h 1206507"/>
                <a:gd name="connsiteX81" fmla="*/ 1373846 w 1411752"/>
                <a:gd name="connsiteY81" fmla="*/ 1025299 h 1206507"/>
                <a:gd name="connsiteX82" fmla="*/ 1371997 w 1411752"/>
                <a:gd name="connsiteY82" fmla="*/ 1028997 h 1206507"/>
                <a:gd name="connsiteX83" fmla="*/ 1373846 w 1411752"/>
                <a:gd name="connsiteY83" fmla="*/ 1026223 h 1206507"/>
                <a:gd name="connsiteX84" fmla="*/ 1335016 w 1411752"/>
                <a:gd name="connsiteY84" fmla="*/ 1029922 h 1206507"/>
                <a:gd name="connsiteX85" fmla="*/ 1333166 w 1411752"/>
                <a:gd name="connsiteY85" fmla="*/ 1029922 h 1206507"/>
                <a:gd name="connsiteX86" fmla="*/ 1335016 w 1411752"/>
                <a:gd name="connsiteY86" fmla="*/ 1030847 h 1206507"/>
                <a:gd name="connsiteX87" fmla="*/ 1335016 w 1411752"/>
                <a:gd name="connsiteY87" fmla="*/ 1029922 h 1206507"/>
                <a:gd name="connsiteX88" fmla="*/ 1354431 w 1411752"/>
                <a:gd name="connsiteY88" fmla="*/ 1018828 h 1206507"/>
                <a:gd name="connsiteX89" fmla="*/ 1351657 w 1411752"/>
                <a:gd name="connsiteY89" fmla="*/ 1018828 h 1206507"/>
                <a:gd name="connsiteX90" fmla="*/ 1350732 w 1411752"/>
                <a:gd name="connsiteY90" fmla="*/ 1019753 h 1206507"/>
                <a:gd name="connsiteX91" fmla="*/ 1354430 w 1411752"/>
                <a:gd name="connsiteY91" fmla="*/ 1018828 h 1206507"/>
                <a:gd name="connsiteX92" fmla="*/ 1361827 w 1411752"/>
                <a:gd name="connsiteY92" fmla="*/ 1014205 h 1206507"/>
                <a:gd name="connsiteX93" fmla="*/ 1361827 w 1411752"/>
                <a:gd name="connsiteY93" fmla="*/ 1014205 h 1206507"/>
                <a:gd name="connsiteX94" fmla="*/ 1360902 w 1411752"/>
                <a:gd name="connsiteY94" fmla="*/ 1014205 h 1206507"/>
                <a:gd name="connsiteX95" fmla="*/ 1361827 w 1411752"/>
                <a:gd name="connsiteY95" fmla="*/ 1014205 h 1206507"/>
                <a:gd name="connsiteX96" fmla="*/ 1284166 w 1411752"/>
                <a:gd name="connsiteY96" fmla="*/ 1017904 h 1206507"/>
                <a:gd name="connsiteX97" fmla="*/ 1284166 w 1411752"/>
                <a:gd name="connsiteY97" fmla="*/ 1016054 h 1206507"/>
                <a:gd name="connsiteX98" fmla="*/ 1283242 w 1411752"/>
                <a:gd name="connsiteY98" fmla="*/ 1017904 h 1206507"/>
                <a:gd name="connsiteX99" fmla="*/ 1284166 w 1411752"/>
                <a:gd name="connsiteY99" fmla="*/ 1017904 h 1206507"/>
                <a:gd name="connsiteX100" fmla="*/ 1292487 w 1411752"/>
                <a:gd name="connsiteY100" fmla="*/ 1015130 h 1206507"/>
                <a:gd name="connsiteX101" fmla="*/ 1289714 w 1411752"/>
                <a:gd name="connsiteY101" fmla="*/ 1015130 h 1206507"/>
                <a:gd name="connsiteX102" fmla="*/ 1292487 w 1411752"/>
                <a:gd name="connsiteY102" fmla="*/ 1020677 h 1206507"/>
                <a:gd name="connsiteX103" fmla="*/ 1292487 w 1411752"/>
                <a:gd name="connsiteY103" fmla="*/ 1015130 h 1206507"/>
                <a:gd name="connsiteX104" fmla="*/ 1270299 w 1411752"/>
                <a:gd name="connsiteY104" fmla="*/ 1016055 h 1206507"/>
                <a:gd name="connsiteX105" fmla="*/ 1270299 w 1411752"/>
                <a:gd name="connsiteY105" fmla="*/ 1010508 h 1206507"/>
                <a:gd name="connsiteX106" fmla="*/ 1265676 w 1411752"/>
                <a:gd name="connsiteY106" fmla="*/ 1011432 h 1206507"/>
                <a:gd name="connsiteX107" fmla="*/ 1270299 w 1411752"/>
                <a:gd name="connsiteY107" fmla="*/ 1016055 h 1206507"/>
                <a:gd name="connsiteX108" fmla="*/ 1257355 w 1411752"/>
                <a:gd name="connsiteY108" fmla="*/ 1006810 h 1206507"/>
                <a:gd name="connsiteX109" fmla="*/ 1261978 w 1411752"/>
                <a:gd name="connsiteY109" fmla="*/ 1011432 h 1206507"/>
                <a:gd name="connsiteX110" fmla="*/ 1261978 w 1411752"/>
                <a:gd name="connsiteY110" fmla="*/ 1009583 h 1206507"/>
                <a:gd name="connsiteX111" fmla="*/ 1257355 w 1411752"/>
                <a:gd name="connsiteY111" fmla="*/ 1006810 h 1206507"/>
                <a:gd name="connsiteX112" fmla="*/ 1393261 w 1411752"/>
                <a:gd name="connsiteY112" fmla="*/ 1012356 h 1206507"/>
                <a:gd name="connsiteX113" fmla="*/ 1376620 w 1411752"/>
                <a:gd name="connsiteY113" fmla="*/ 1019753 h 1206507"/>
                <a:gd name="connsiteX114" fmla="*/ 1382166 w 1411752"/>
                <a:gd name="connsiteY114" fmla="*/ 1020678 h 1206507"/>
                <a:gd name="connsiteX115" fmla="*/ 1393261 w 1411752"/>
                <a:gd name="connsiteY115" fmla="*/ 1012357 h 1206507"/>
                <a:gd name="connsiteX116" fmla="*/ 1263827 w 1411752"/>
                <a:gd name="connsiteY116" fmla="*/ 1004036 h 1206507"/>
                <a:gd name="connsiteX117" fmla="*/ 1258280 w 1411752"/>
                <a:gd name="connsiteY117" fmla="*/ 1004036 h 1206507"/>
                <a:gd name="connsiteX118" fmla="*/ 1258280 w 1411752"/>
                <a:gd name="connsiteY118" fmla="*/ 1005885 h 1206507"/>
                <a:gd name="connsiteX119" fmla="*/ 1263827 w 1411752"/>
                <a:gd name="connsiteY119" fmla="*/ 1004036 h 1206507"/>
                <a:gd name="connsiteX120" fmla="*/ 1409902 w 1411752"/>
                <a:gd name="connsiteY120" fmla="*/ 957809 h 1206507"/>
                <a:gd name="connsiteX121" fmla="*/ 1410827 w 1411752"/>
                <a:gd name="connsiteY121" fmla="*/ 953187 h 1206507"/>
                <a:gd name="connsiteX122" fmla="*/ 1411752 w 1411752"/>
                <a:gd name="connsiteY122" fmla="*/ 941168 h 1206507"/>
                <a:gd name="connsiteX123" fmla="*/ 1409903 w 1411752"/>
                <a:gd name="connsiteY123" fmla="*/ 957809 h 1206507"/>
                <a:gd name="connsiteX124" fmla="*/ 1410827 w 1411752"/>
                <a:gd name="connsiteY124" fmla="*/ 906036 h 1206507"/>
                <a:gd name="connsiteX125" fmla="*/ 1407129 w 1411752"/>
                <a:gd name="connsiteY125" fmla="*/ 896791 h 1206507"/>
                <a:gd name="connsiteX126" fmla="*/ 1405280 w 1411752"/>
                <a:gd name="connsiteY126" fmla="*/ 900489 h 1206507"/>
                <a:gd name="connsiteX127" fmla="*/ 1410827 w 1411752"/>
                <a:gd name="connsiteY127" fmla="*/ 906036 h 1206507"/>
                <a:gd name="connsiteX128" fmla="*/ 1197262 w 1411752"/>
                <a:gd name="connsiteY128" fmla="*/ 929149 h 1206507"/>
                <a:gd name="connsiteX129" fmla="*/ 1195413 w 1411752"/>
                <a:gd name="connsiteY129" fmla="*/ 931923 h 1206507"/>
                <a:gd name="connsiteX130" fmla="*/ 1200035 w 1411752"/>
                <a:gd name="connsiteY130" fmla="*/ 932847 h 1206507"/>
                <a:gd name="connsiteX131" fmla="*/ 1197262 w 1411752"/>
                <a:gd name="connsiteY131" fmla="*/ 929149 h 1206507"/>
                <a:gd name="connsiteX132" fmla="*/ 1179695 w 1411752"/>
                <a:gd name="connsiteY132" fmla="*/ 920828 h 1206507"/>
                <a:gd name="connsiteX133" fmla="*/ 1171375 w 1411752"/>
                <a:gd name="connsiteY133" fmla="*/ 923602 h 1206507"/>
                <a:gd name="connsiteX134" fmla="*/ 1177847 w 1411752"/>
                <a:gd name="connsiteY134" fmla="*/ 924527 h 1206507"/>
                <a:gd name="connsiteX135" fmla="*/ 1179695 w 1411752"/>
                <a:gd name="connsiteY135" fmla="*/ 920829 h 1206507"/>
                <a:gd name="connsiteX136" fmla="*/ 1161205 w 1411752"/>
                <a:gd name="connsiteY136" fmla="*/ 922677 h 1206507"/>
                <a:gd name="connsiteX137" fmla="*/ 1161205 w 1411752"/>
                <a:gd name="connsiteY137" fmla="*/ 919904 h 1206507"/>
                <a:gd name="connsiteX138" fmla="*/ 1160280 w 1411752"/>
                <a:gd name="connsiteY138" fmla="*/ 920829 h 1206507"/>
                <a:gd name="connsiteX139" fmla="*/ 1161205 w 1411752"/>
                <a:gd name="connsiteY139" fmla="*/ 922678 h 1206507"/>
                <a:gd name="connsiteX140" fmla="*/ 1141790 w 1411752"/>
                <a:gd name="connsiteY140" fmla="*/ 921752 h 1206507"/>
                <a:gd name="connsiteX141" fmla="*/ 1136243 w 1411752"/>
                <a:gd name="connsiteY141" fmla="*/ 925451 h 1206507"/>
                <a:gd name="connsiteX142" fmla="*/ 1143639 w 1411752"/>
                <a:gd name="connsiteY142" fmla="*/ 929149 h 1206507"/>
                <a:gd name="connsiteX143" fmla="*/ 1141790 w 1411752"/>
                <a:gd name="connsiteY143" fmla="*/ 921752 h 1206507"/>
                <a:gd name="connsiteX144" fmla="*/ 1167676 w 1411752"/>
                <a:gd name="connsiteY144" fmla="*/ 922677 h 1206507"/>
                <a:gd name="connsiteX145" fmla="*/ 1166752 w 1411752"/>
                <a:gd name="connsiteY145" fmla="*/ 919904 h 1206507"/>
                <a:gd name="connsiteX146" fmla="*/ 1162129 w 1411752"/>
                <a:gd name="connsiteY146" fmla="*/ 918979 h 1206507"/>
                <a:gd name="connsiteX147" fmla="*/ 1167676 w 1411752"/>
                <a:gd name="connsiteY147" fmla="*/ 922677 h 1206507"/>
                <a:gd name="connsiteX148" fmla="*/ 1046564 w 1411752"/>
                <a:gd name="connsiteY148" fmla="*/ 832074 h 1206507"/>
                <a:gd name="connsiteX149" fmla="*/ 1041017 w 1411752"/>
                <a:gd name="connsiteY149" fmla="*/ 834847 h 1206507"/>
                <a:gd name="connsiteX150" fmla="*/ 1052111 w 1411752"/>
                <a:gd name="connsiteY150" fmla="*/ 838546 h 1206507"/>
                <a:gd name="connsiteX151" fmla="*/ 1046564 w 1411752"/>
                <a:gd name="connsiteY151" fmla="*/ 832074 h 1206507"/>
                <a:gd name="connsiteX152" fmla="*/ 1024375 w 1411752"/>
                <a:gd name="connsiteY152" fmla="*/ 802489 h 1206507"/>
                <a:gd name="connsiteX153" fmla="*/ 1016979 w 1411752"/>
                <a:gd name="connsiteY153" fmla="*/ 791395 h 1206507"/>
                <a:gd name="connsiteX154" fmla="*/ 1019752 w 1411752"/>
                <a:gd name="connsiteY154" fmla="*/ 799715 h 1206507"/>
                <a:gd name="connsiteX155" fmla="*/ 1024375 w 1411752"/>
                <a:gd name="connsiteY155" fmla="*/ 802489 h 1206507"/>
                <a:gd name="connsiteX156" fmla="*/ 1053035 w 1411752"/>
                <a:gd name="connsiteY156" fmla="*/ 820980 h 1206507"/>
                <a:gd name="connsiteX157" fmla="*/ 1040092 w 1411752"/>
                <a:gd name="connsiteY157" fmla="*/ 791395 h 1206507"/>
                <a:gd name="connsiteX158" fmla="*/ 1030847 w 1411752"/>
                <a:gd name="connsiteY158" fmla="*/ 788621 h 1206507"/>
                <a:gd name="connsiteX159" fmla="*/ 1053035 w 1411752"/>
                <a:gd name="connsiteY159" fmla="*/ 820980 h 1206507"/>
                <a:gd name="connsiteX160" fmla="*/ 1016054 w 1411752"/>
                <a:gd name="connsiteY160" fmla="*/ 783998 h 1206507"/>
                <a:gd name="connsiteX161" fmla="*/ 1013281 w 1411752"/>
                <a:gd name="connsiteY161" fmla="*/ 776602 h 1206507"/>
                <a:gd name="connsiteX162" fmla="*/ 1011432 w 1411752"/>
                <a:gd name="connsiteY162" fmla="*/ 771980 h 1206507"/>
                <a:gd name="connsiteX163" fmla="*/ 1016054 w 1411752"/>
                <a:gd name="connsiteY163" fmla="*/ 783998 h 1206507"/>
                <a:gd name="connsiteX164" fmla="*/ 939319 w 1411752"/>
                <a:gd name="connsiteY164" fmla="*/ 681376 h 1206507"/>
                <a:gd name="connsiteX165" fmla="*/ 922677 w 1411752"/>
                <a:gd name="connsiteY165" fmla="*/ 669357 h 1206507"/>
                <a:gd name="connsiteX166" fmla="*/ 929149 w 1411752"/>
                <a:gd name="connsiteY166" fmla="*/ 675829 h 1206507"/>
                <a:gd name="connsiteX167" fmla="*/ 939319 w 1411752"/>
                <a:gd name="connsiteY167" fmla="*/ 681376 h 1206507"/>
                <a:gd name="connsiteX168" fmla="*/ 1355356 w 1411752"/>
                <a:gd name="connsiteY168" fmla="*/ 619433 h 1206507"/>
                <a:gd name="connsiteX169" fmla="*/ 1287865 w 1411752"/>
                <a:gd name="connsiteY169" fmla="*/ 506641 h 1206507"/>
                <a:gd name="connsiteX170" fmla="*/ 1284167 w 1411752"/>
                <a:gd name="connsiteY170" fmla="*/ 506641 h 1206507"/>
                <a:gd name="connsiteX171" fmla="*/ 1355356 w 1411752"/>
                <a:gd name="connsiteY171" fmla="*/ 619433 h 1206507"/>
                <a:gd name="connsiteX172" fmla="*/ 888470 w 1411752"/>
                <a:gd name="connsiteY172" fmla="*/ 439150 h 1206507"/>
                <a:gd name="connsiteX173" fmla="*/ 885696 w 1411752"/>
                <a:gd name="connsiteY173" fmla="*/ 438225 h 1206507"/>
                <a:gd name="connsiteX174" fmla="*/ 888470 w 1411752"/>
                <a:gd name="connsiteY174" fmla="*/ 440074 h 1206507"/>
                <a:gd name="connsiteX175" fmla="*/ 888470 w 1411752"/>
                <a:gd name="connsiteY175" fmla="*/ 439149 h 1206507"/>
                <a:gd name="connsiteX176" fmla="*/ 882923 w 1411752"/>
                <a:gd name="connsiteY176" fmla="*/ 432679 h 1206507"/>
                <a:gd name="connsiteX177" fmla="*/ 881998 w 1411752"/>
                <a:gd name="connsiteY177" fmla="*/ 433603 h 1206507"/>
                <a:gd name="connsiteX178" fmla="*/ 882923 w 1411752"/>
                <a:gd name="connsiteY178" fmla="*/ 434528 h 1206507"/>
                <a:gd name="connsiteX179" fmla="*/ 882923 w 1411752"/>
                <a:gd name="connsiteY179" fmla="*/ 432679 h 1206507"/>
                <a:gd name="connsiteX180" fmla="*/ 876451 w 1411752"/>
                <a:gd name="connsiteY180" fmla="*/ 423433 h 1206507"/>
                <a:gd name="connsiteX181" fmla="*/ 876451 w 1411752"/>
                <a:gd name="connsiteY181" fmla="*/ 422509 h 1206507"/>
                <a:gd name="connsiteX182" fmla="*/ 875526 w 1411752"/>
                <a:gd name="connsiteY182" fmla="*/ 423433 h 1206507"/>
                <a:gd name="connsiteX183" fmla="*/ 876451 w 1411752"/>
                <a:gd name="connsiteY183" fmla="*/ 423433 h 1206507"/>
                <a:gd name="connsiteX184" fmla="*/ 880149 w 1411752"/>
                <a:gd name="connsiteY184" fmla="*/ 419735 h 1206507"/>
                <a:gd name="connsiteX185" fmla="*/ 882923 w 1411752"/>
                <a:gd name="connsiteY185" fmla="*/ 421584 h 1206507"/>
                <a:gd name="connsiteX186" fmla="*/ 882923 w 1411752"/>
                <a:gd name="connsiteY186" fmla="*/ 419735 h 1206507"/>
                <a:gd name="connsiteX187" fmla="*/ 880149 w 1411752"/>
                <a:gd name="connsiteY187" fmla="*/ 419735 h 1206507"/>
                <a:gd name="connsiteX188" fmla="*/ 885696 w 1411752"/>
                <a:gd name="connsiteY188" fmla="*/ 416037 h 1206507"/>
                <a:gd name="connsiteX189" fmla="*/ 881998 w 1411752"/>
                <a:gd name="connsiteY189" fmla="*/ 416962 h 1206507"/>
                <a:gd name="connsiteX190" fmla="*/ 882923 w 1411752"/>
                <a:gd name="connsiteY190" fmla="*/ 416962 h 1206507"/>
                <a:gd name="connsiteX191" fmla="*/ 885697 w 1411752"/>
                <a:gd name="connsiteY191" fmla="*/ 416037 h 1206507"/>
                <a:gd name="connsiteX192" fmla="*/ 879225 w 1411752"/>
                <a:gd name="connsiteY192" fmla="*/ 415112 h 1206507"/>
                <a:gd name="connsiteX193" fmla="*/ 876451 w 1411752"/>
                <a:gd name="connsiteY193" fmla="*/ 412339 h 1206507"/>
                <a:gd name="connsiteX194" fmla="*/ 877376 w 1411752"/>
                <a:gd name="connsiteY194" fmla="*/ 413263 h 1206507"/>
                <a:gd name="connsiteX195" fmla="*/ 879225 w 1411752"/>
                <a:gd name="connsiteY195" fmla="*/ 415112 h 1206507"/>
                <a:gd name="connsiteX196" fmla="*/ 872753 w 1411752"/>
                <a:gd name="connsiteY196" fmla="*/ 404942 h 1206507"/>
                <a:gd name="connsiteX197" fmla="*/ 870904 w 1411752"/>
                <a:gd name="connsiteY197" fmla="*/ 404942 h 1206507"/>
                <a:gd name="connsiteX198" fmla="*/ 873678 w 1411752"/>
                <a:gd name="connsiteY198" fmla="*/ 405867 h 1206507"/>
                <a:gd name="connsiteX199" fmla="*/ 872753 w 1411752"/>
                <a:gd name="connsiteY199" fmla="*/ 404942 h 1206507"/>
                <a:gd name="connsiteX200" fmla="*/ 879225 w 1411752"/>
                <a:gd name="connsiteY200" fmla="*/ 393848 h 1206507"/>
                <a:gd name="connsiteX201" fmla="*/ 875526 w 1411752"/>
                <a:gd name="connsiteY201" fmla="*/ 393848 h 1206507"/>
                <a:gd name="connsiteX202" fmla="*/ 874601 w 1411752"/>
                <a:gd name="connsiteY202" fmla="*/ 394773 h 1206507"/>
                <a:gd name="connsiteX203" fmla="*/ 879224 w 1411752"/>
                <a:gd name="connsiteY203" fmla="*/ 393848 h 1206507"/>
                <a:gd name="connsiteX204" fmla="*/ 882923 w 1411752"/>
                <a:gd name="connsiteY204" fmla="*/ 395697 h 1206507"/>
                <a:gd name="connsiteX205" fmla="*/ 878300 w 1411752"/>
                <a:gd name="connsiteY205" fmla="*/ 391074 h 1206507"/>
                <a:gd name="connsiteX206" fmla="*/ 880149 w 1411752"/>
                <a:gd name="connsiteY206" fmla="*/ 391999 h 1206507"/>
                <a:gd name="connsiteX207" fmla="*/ 882923 w 1411752"/>
                <a:gd name="connsiteY207" fmla="*/ 395697 h 1206507"/>
                <a:gd name="connsiteX208" fmla="*/ 847791 w 1411752"/>
                <a:gd name="connsiteY208" fmla="*/ 355943 h 1206507"/>
                <a:gd name="connsiteX209" fmla="*/ 845941 w 1411752"/>
                <a:gd name="connsiteY209" fmla="*/ 355018 h 1206507"/>
                <a:gd name="connsiteX210" fmla="*/ 845941 w 1411752"/>
                <a:gd name="connsiteY210" fmla="*/ 355943 h 1206507"/>
                <a:gd name="connsiteX211" fmla="*/ 847791 w 1411752"/>
                <a:gd name="connsiteY211" fmla="*/ 355943 h 1206507"/>
                <a:gd name="connsiteX212" fmla="*/ 808036 w 1411752"/>
                <a:gd name="connsiteY212" fmla="*/ 355943 h 1206507"/>
                <a:gd name="connsiteX213" fmla="*/ 805263 w 1411752"/>
                <a:gd name="connsiteY213" fmla="*/ 352245 h 1206507"/>
                <a:gd name="connsiteX214" fmla="*/ 806187 w 1411752"/>
                <a:gd name="connsiteY214" fmla="*/ 356867 h 1206507"/>
                <a:gd name="connsiteX215" fmla="*/ 808036 w 1411752"/>
                <a:gd name="connsiteY215" fmla="*/ 355942 h 1206507"/>
                <a:gd name="connsiteX216" fmla="*/ 471508 w 1411752"/>
                <a:gd name="connsiteY216" fmla="*/ 325433 h 1206507"/>
                <a:gd name="connsiteX217" fmla="*/ 499244 w 1411752"/>
                <a:gd name="connsiteY217" fmla="*/ 304169 h 1206507"/>
                <a:gd name="connsiteX218" fmla="*/ 468735 w 1411752"/>
                <a:gd name="connsiteY218" fmla="*/ 324508 h 1206507"/>
                <a:gd name="connsiteX219" fmla="*/ 471508 w 1411752"/>
                <a:gd name="connsiteY219" fmla="*/ 325433 h 1206507"/>
                <a:gd name="connsiteX220" fmla="*/ 526980 w 1411752"/>
                <a:gd name="connsiteY220" fmla="*/ 281056 h 1206507"/>
                <a:gd name="connsiteX221" fmla="*/ 529754 w 1411752"/>
                <a:gd name="connsiteY221" fmla="*/ 278282 h 1206507"/>
                <a:gd name="connsiteX222" fmla="*/ 518659 w 1411752"/>
                <a:gd name="connsiteY222" fmla="*/ 282905 h 1206507"/>
                <a:gd name="connsiteX223" fmla="*/ 526980 w 1411752"/>
                <a:gd name="connsiteY223" fmla="*/ 281056 h 1206507"/>
                <a:gd name="connsiteX224" fmla="*/ 175660 w 1411752"/>
                <a:gd name="connsiteY224" fmla="*/ 219113 h 1206507"/>
                <a:gd name="connsiteX225" fmla="*/ 74887 w 1411752"/>
                <a:gd name="connsiteY225" fmla="*/ 251471 h 1206507"/>
                <a:gd name="connsiteX226" fmla="*/ 130358 w 1411752"/>
                <a:gd name="connsiteY226" fmla="*/ 235754 h 1206507"/>
                <a:gd name="connsiteX227" fmla="*/ 175660 w 1411752"/>
                <a:gd name="connsiteY227" fmla="*/ 219113 h 1206507"/>
                <a:gd name="connsiteX228" fmla="*/ 426207 w 1411752"/>
                <a:gd name="connsiteY228" fmla="*/ 61943 h 1206507"/>
                <a:gd name="connsiteX229" fmla="*/ 399395 w 1411752"/>
                <a:gd name="connsiteY229" fmla="*/ 66566 h 1206507"/>
                <a:gd name="connsiteX230" fmla="*/ 0 w 1411752"/>
                <a:gd name="connsiteY230" fmla="*/ 131283 h 1206507"/>
                <a:gd name="connsiteX231" fmla="*/ 41604 w 1411752"/>
                <a:gd name="connsiteY231" fmla="*/ 226509 h 1206507"/>
                <a:gd name="connsiteX232" fmla="*/ 44378 w 1411752"/>
                <a:gd name="connsiteY232" fmla="*/ 227434 h 1206507"/>
                <a:gd name="connsiteX233" fmla="*/ 34208 w 1411752"/>
                <a:gd name="connsiteY233" fmla="*/ 265339 h 1206507"/>
                <a:gd name="connsiteX234" fmla="*/ 63793 w 1411752"/>
                <a:gd name="connsiteY234" fmla="*/ 252396 h 1206507"/>
                <a:gd name="connsiteX235" fmla="*/ 96151 w 1411752"/>
                <a:gd name="connsiteY235" fmla="*/ 223735 h 1206507"/>
                <a:gd name="connsiteX236" fmla="*/ 151622 w 1411752"/>
                <a:gd name="connsiteY236" fmla="*/ 221886 h 1206507"/>
                <a:gd name="connsiteX237" fmla="*/ 215415 w 1411752"/>
                <a:gd name="connsiteY237" fmla="*/ 198773 h 1206507"/>
                <a:gd name="connsiteX238" fmla="*/ 258867 w 1411752"/>
                <a:gd name="connsiteY238" fmla="*/ 205245 h 1206507"/>
                <a:gd name="connsiteX239" fmla="*/ 248698 w 1411752"/>
                <a:gd name="connsiteY239" fmla="*/ 220962 h 1206507"/>
                <a:gd name="connsiteX240" fmla="*/ 328207 w 1411752"/>
                <a:gd name="connsiteY240" fmla="*/ 247773 h 1206507"/>
                <a:gd name="connsiteX241" fmla="*/ 396622 w 1411752"/>
                <a:gd name="connsiteY241" fmla="*/ 281056 h 1206507"/>
                <a:gd name="connsiteX242" fmla="*/ 412339 w 1411752"/>
                <a:gd name="connsiteY242" fmla="*/ 318037 h 1206507"/>
                <a:gd name="connsiteX243" fmla="*/ 463187 w 1411752"/>
                <a:gd name="connsiteY243" fmla="*/ 306943 h 1206507"/>
                <a:gd name="connsiteX244" fmla="*/ 583376 w 1411752"/>
                <a:gd name="connsiteY244" fmla="*/ 208943 h 1206507"/>
                <a:gd name="connsiteX245" fmla="*/ 627754 w 1411752"/>
                <a:gd name="connsiteY245" fmla="*/ 210792 h 1206507"/>
                <a:gd name="connsiteX246" fmla="*/ 808961 w 1411752"/>
                <a:gd name="connsiteY246" fmla="*/ 347622 h 1206507"/>
                <a:gd name="connsiteX247" fmla="*/ 845941 w 1411752"/>
                <a:gd name="connsiteY247" fmla="*/ 340226 h 1206507"/>
                <a:gd name="connsiteX248" fmla="*/ 884772 w 1411752"/>
                <a:gd name="connsiteY248" fmla="*/ 391999 h 1206507"/>
                <a:gd name="connsiteX249" fmla="*/ 892168 w 1411752"/>
                <a:gd name="connsiteY249" fmla="*/ 474282 h 1206507"/>
                <a:gd name="connsiteX250" fmla="*/ 880149 w 1411752"/>
                <a:gd name="connsiteY250" fmla="*/ 526056 h 1206507"/>
                <a:gd name="connsiteX251" fmla="*/ 885696 w 1411752"/>
                <a:gd name="connsiteY251" fmla="*/ 551943 h 1206507"/>
                <a:gd name="connsiteX252" fmla="*/ 918054 w 1411752"/>
                <a:gd name="connsiteY252" fmla="*/ 616659 h 1206507"/>
                <a:gd name="connsiteX253" fmla="*/ 903262 w 1411752"/>
                <a:gd name="connsiteY253" fmla="*/ 565810 h 1206507"/>
                <a:gd name="connsiteX254" fmla="*/ 944866 w 1411752"/>
                <a:gd name="connsiteY254" fmla="*/ 564885 h 1206507"/>
                <a:gd name="connsiteX255" fmla="*/ 948564 w 1411752"/>
                <a:gd name="connsiteY255" fmla="*/ 601866 h 1206507"/>
                <a:gd name="connsiteX256" fmla="*/ 926375 w 1411752"/>
                <a:gd name="connsiteY256" fmla="*/ 659187 h 1206507"/>
                <a:gd name="connsiteX257" fmla="*/ 1003111 w 1411752"/>
                <a:gd name="connsiteY257" fmla="*/ 764583 h 1206507"/>
                <a:gd name="connsiteX258" fmla="*/ 1031771 w 1411752"/>
                <a:gd name="connsiteY258" fmla="*/ 765508 h 1206507"/>
                <a:gd name="connsiteX259" fmla="*/ 1007734 w 1411752"/>
                <a:gd name="connsiteY259" fmla="*/ 733150 h 1206507"/>
                <a:gd name="connsiteX260" fmla="*/ 1037319 w 1411752"/>
                <a:gd name="connsiteY260" fmla="*/ 736848 h 1206507"/>
                <a:gd name="connsiteX261" fmla="*/ 1054885 w 1411752"/>
                <a:gd name="connsiteY261" fmla="*/ 725753 h 1206507"/>
                <a:gd name="connsiteX262" fmla="*/ 1047488 w 1411752"/>
                <a:gd name="connsiteY262" fmla="*/ 784923 h 1206507"/>
                <a:gd name="connsiteX263" fmla="*/ 1087243 w 1411752"/>
                <a:gd name="connsiteY263" fmla="*/ 816357 h 1206507"/>
                <a:gd name="connsiteX264" fmla="*/ 1114054 w 1411752"/>
                <a:gd name="connsiteY264" fmla="*/ 888470 h 1206507"/>
                <a:gd name="connsiteX265" fmla="*/ 1150111 w 1411752"/>
                <a:gd name="connsiteY265" fmla="*/ 910659 h 1206507"/>
                <a:gd name="connsiteX266" fmla="*/ 1196337 w 1411752"/>
                <a:gd name="connsiteY266" fmla="*/ 922677 h 1206507"/>
                <a:gd name="connsiteX267" fmla="*/ 1260130 w 1411752"/>
                <a:gd name="connsiteY267" fmla="*/ 1004036 h 1206507"/>
                <a:gd name="connsiteX268" fmla="*/ 1293412 w 1411752"/>
                <a:gd name="connsiteY268" fmla="*/ 1021602 h 1206507"/>
                <a:gd name="connsiteX269" fmla="*/ 1249035 w 1411752"/>
                <a:gd name="connsiteY269" fmla="*/ 1024375 h 1206507"/>
                <a:gd name="connsiteX270" fmla="*/ 1269374 w 1411752"/>
                <a:gd name="connsiteY270" fmla="*/ 1047488 h 1206507"/>
                <a:gd name="connsiteX271" fmla="*/ 1342412 w 1411752"/>
                <a:gd name="connsiteY271" fmla="*/ 1023451 h 1206507"/>
                <a:gd name="connsiteX272" fmla="*/ 1378469 w 1411752"/>
                <a:gd name="connsiteY272" fmla="*/ 1003111 h 1206507"/>
                <a:gd name="connsiteX273" fmla="*/ 1411752 w 1411752"/>
                <a:gd name="connsiteY273" fmla="*/ 886621 h 1206507"/>
                <a:gd name="connsiteX274" fmla="*/ 1395110 w 1411752"/>
                <a:gd name="connsiteY274" fmla="*/ 705414 h 1206507"/>
                <a:gd name="connsiteX275" fmla="*/ 1391412 w 1411752"/>
                <a:gd name="connsiteY275" fmla="*/ 686923 h 1206507"/>
                <a:gd name="connsiteX276" fmla="*/ 1302658 w 1411752"/>
                <a:gd name="connsiteY276" fmla="*/ 538999 h 1206507"/>
                <a:gd name="connsiteX277" fmla="*/ 1226847 w 1411752"/>
                <a:gd name="connsiteY277" fmla="*/ 431754 h 1206507"/>
                <a:gd name="connsiteX278" fmla="*/ 1184318 w 1411752"/>
                <a:gd name="connsiteY278" fmla="*/ 343924 h 1206507"/>
                <a:gd name="connsiteX279" fmla="*/ 1220375 w 1411752"/>
                <a:gd name="connsiteY279" fmla="*/ 374434 h 1206507"/>
                <a:gd name="connsiteX280" fmla="*/ 1227771 w 1411752"/>
                <a:gd name="connsiteY280" fmla="*/ 368886 h 1206507"/>
                <a:gd name="connsiteX281" fmla="*/ 1243488 w 1411752"/>
                <a:gd name="connsiteY281" fmla="*/ 445622 h 1206507"/>
                <a:gd name="connsiteX282" fmla="*/ 1284167 w 1411752"/>
                <a:gd name="connsiteY282" fmla="*/ 503867 h 1206507"/>
                <a:gd name="connsiteX283" fmla="*/ 1244412 w 1411752"/>
                <a:gd name="connsiteY283" fmla="*/ 426207 h 1206507"/>
                <a:gd name="connsiteX284" fmla="*/ 1246262 w 1411752"/>
                <a:gd name="connsiteY284" fmla="*/ 389226 h 1206507"/>
                <a:gd name="connsiteX285" fmla="*/ 1126998 w 1411752"/>
                <a:gd name="connsiteY285" fmla="*/ 244075 h 1206507"/>
                <a:gd name="connsiteX286" fmla="*/ 1098337 w 1411752"/>
                <a:gd name="connsiteY286" fmla="*/ 198773 h 1206507"/>
                <a:gd name="connsiteX287" fmla="*/ 1060432 w 1411752"/>
                <a:gd name="connsiteY287" fmla="*/ 122038 h 1206507"/>
                <a:gd name="connsiteX288" fmla="*/ 1034545 w 1411752"/>
                <a:gd name="connsiteY288" fmla="*/ 57321 h 1206507"/>
                <a:gd name="connsiteX289" fmla="*/ 1014206 w 1411752"/>
                <a:gd name="connsiteY289" fmla="*/ 34208 h 1206507"/>
                <a:gd name="connsiteX290" fmla="*/ 1009583 w 1411752"/>
                <a:gd name="connsiteY290" fmla="*/ 4623 h 1206507"/>
                <a:gd name="connsiteX291" fmla="*/ 1008658 w 1411752"/>
                <a:gd name="connsiteY291" fmla="*/ 3698 h 1206507"/>
                <a:gd name="connsiteX292" fmla="*/ 944866 w 1411752"/>
                <a:gd name="connsiteY292" fmla="*/ 0 h 1206507"/>
                <a:gd name="connsiteX293" fmla="*/ 919903 w 1411752"/>
                <a:gd name="connsiteY293" fmla="*/ 19415 h 1206507"/>
                <a:gd name="connsiteX294" fmla="*/ 906035 w 1411752"/>
                <a:gd name="connsiteY294" fmla="*/ 90603 h 1206507"/>
                <a:gd name="connsiteX295" fmla="*/ 893092 w 1411752"/>
                <a:gd name="connsiteY295" fmla="*/ 57321 h 1206507"/>
                <a:gd name="connsiteX296" fmla="*/ 456716 w 1411752"/>
                <a:gd name="connsiteY296" fmla="*/ 111868 h 1206507"/>
                <a:gd name="connsiteX297" fmla="*/ 425282 w 1411752"/>
                <a:gd name="connsiteY297" fmla="*/ 62868 h 1206507"/>
                <a:gd name="connsiteX298" fmla="*/ 426207 w 1411752"/>
                <a:gd name="connsiteY298" fmla="*/ 61943 h 120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1411752" h="1206507">
                  <a:moveTo>
                    <a:pt x="1107582" y="1192639"/>
                  </a:moveTo>
                  <a:lnTo>
                    <a:pt x="1105733" y="1192639"/>
                  </a:lnTo>
                  <a:lnTo>
                    <a:pt x="1106658" y="1193564"/>
                  </a:lnTo>
                  <a:lnTo>
                    <a:pt x="1107582" y="1192639"/>
                  </a:lnTo>
                  <a:close/>
                  <a:moveTo>
                    <a:pt x="1099261" y="1191715"/>
                  </a:moveTo>
                  <a:lnTo>
                    <a:pt x="1099261" y="1192639"/>
                  </a:lnTo>
                  <a:lnTo>
                    <a:pt x="1100186" y="1192639"/>
                  </a:lnTo>
                  <a:lnTo>
                    <a:pt x="1099261" y="1191715"/>
                  </a:lnTo>
                  <a:close/>
                  <a:moveTo>
                    <a:pt x="1101110" y="1190790"/>
                  </a:moveTo>
                  <a:lnTo>
                    <a:pt x="1101110" y="1189865"/>
                  </a:lnTo>
                  <a:lnTo>
                    <a:pt x="1101110" y="1190790"/>
                  </a:lnTo>
                  <a:lnTo>
                    <a:pt x="1101110" y="1190790"/>
                  </a:lnTo>
                  <a:close/>
                  <a:moveTo>
                    <a:pt x="975374" y="1204658"/>
                  </a:moveTo>
                  <a:lnTo>
                    <a:pt x="975374" y="1204658"/>
                  </a:lnTo>
                  <a:lnTo>
                    <a:pt x="975374" y="1205583"/>
                  </a:lnTo>
                  <a:lnTo>
                    <a:pt x="975374" y="1204658"/>
                  </a:lnTo>
                  <a:close/>
                  <a:moveTo>
                    <a:pt x="973525" y="1205583"/>
                  </a:moveTo>
                  <a:lnTo>
                    <a:pt x="973525" y="1204658"/>
                  </a:lnTo>
                  <a:lnTo>
                    <a:pt x="973525" y="1205583"/>
                  </a:lnTo>
                  <a:lnTo>
                    <a:pt x="973525" y="1205583"/>
                  </a:lnTo>
                  <a:close/>
                  <a:moveTo>
                    <a:pt x="974450" y="1204658"/>
                  </a:moveTo>
                  <a:lnTo>
                    <a:pt x="974450" y="1204658"/>
                  </a:lnTo>
                  <a:lnTo>
                    <a:pt x="974450" y="1204658"/>
                  </a:lnTo>
                  <a:lnTo>
                    <a:pt x="974450" y="1204658"/>
                  </a:lnTo>
                  <a:close/>
                  <a:moveTo>
                    <a:pt x="965205" y="1205583"/>
                  </a:moveTo>
                  <a:lnTo>
                    <a:pt x="964280" y="1205583"/>
                  </a:lnTo>
                  <a:lnTo>
                    <a:pt x="964280" y="1206507"/>
                  </a:lnTo>
                  <a:lnTo>
                    <a:pt x="965205" y="1205583"/>
                  </a:lnTo>
                  <a:close/>
                  <a:moveTo>
                    <a:pt x="1227770" y="1147338"/>
                  </a:moveTo>
                  <a:lnTo>
                    <a:pt x="1226846" y="1147338"/>
                  </a:lnTo>
                  <a:lnTo>
                    <a:pt x="1227770" y="1149186"/>
                  </a:lnTo>
                  <a:lnTo>
                    <a:pt x="1227770" y="1147338"/>
                  </a:lnTo>
                  <a:close/>
                  <a:moveTo>
                    <a:pt x="1252733" y="1140866"/>
                  </a:moveTo>
                  <a:lnTo>
                    <a:pt x="1252733" y="1139017"/>
                  </a:lnTo>
                  <a:lnTo>
                    <a:pt x="1250884" y="1141790"/>
                  </a:lnTo>
                  <a:lnTo>
                    <a:pt x="1252733" y="1140865"/>
                  </a:lnTo>
                  <a:close/>
                  <a:moveTo>
                    <a:pt x="1243488" y="1139017"/>
                  </a:moveTo>
                  <a:lnTo>
                    <a:pt x="1239790" y="1135319"/>
                  </a:lnTo>
                  <a:lnTo>
                    <a:pt x="1238865" y="1136243"/>
                  </a:lnTo>
                  <a:lnTo>
                    <a:pt x="1243487" y="1139017"/>
                  </a:lnTo>
                  <a:close/>
                  <a:moveTo>
                    <a:pt x="1240714" y="1146413"/>
                  </a:moveTo>
                  <a:lnTo>
                    <a:pt x="1229620" y="1132545"/>
                  </a:lnTo>
                  <a:lnTo>
                    <a:pt x="1236091" y="1144564"/>
                  </a:lnTo>
                  <a:lnTo>
                    <a:pt x="1240714" y="1146413"/>
                  </a:lnTo>
                  <a:close/>
                  <a:moveTo>
                    <a:pt x="1328544" y="1091866"/>
                  </a:moveTo>
                  <a:lnTo>
                    <a:pt x="1328544" y="1095564"/>
                  </a:lnTo>
                  <a:lnTo>
                    <a:pt x="1330393" y="1093715"/>
                  </a:lnTo>
                  <a:lnTo>
                    <a:pt x="1328544" y="1091866"/>
                  </a:lnTo>
                  <a:close/>
                  <a:moveTo>
                    <a:pt x="1341487" y="1082621"/>
                  </a:moveTo>
                  <a:lnTo>
                    <a:pt x="1344261" y="1077998"/>
                  </a:lnTo>
                  <a:lnTo>
                    <a:pt x="1340563" y="1081696"/>
                  </a:lnTo>
                  <a:lnTo>
                    <a:pt x="1341487" y="1082621"/>
                  </a:lnTo>
                  <a:close/>
                  <a:moveTo>
                    <a:pt x="1344261" y="1073375"/>
                  </a:moveTo>
                  <a:lnTo>
                    <a:pt x="1343336" y="1073375"/>
                  </a:lnTo>
                  <a:lnTo>
                    <a:pt x="1343336" y="1074300"/>
                  </a:lnTo>
                  <a:lnTo>
                    <a:pt x="1344261" y="1073375"/>
                  </a:lnTo>
                  <a:close/>
                  <a:moveTo>
                    <a:pt x="1327620" y="1070602"/>
                  </a:moveTo>
                  <a:lnTo>
                    <a:pt x="1326695" y="1069677"/>
                  </a:lnTo>
                  <a:lnTo>
                    <a:pt x="1327620" y="1070602"/>
                  </a:lnTo>
                  <a:lnTo>
                    <a:pt x="1327620" y="1070602"/>
                  </a:lnTo>
                  <a:close/>
                  <a:moveTo>
                    <a:pt x="1335940" y="1056734"/>
                  </a:moveTo>
                  <a:lnTo>
                    <a:pt x="1335015" y="1055809"/>
                  </a:lnTo>
                  <a:lnTo>
                    <a:pt x="1335015" y="1057658"/>
                  </a:lnTo>
                  <a:lnTo>
                    <a:pt x="1335940" y="1056733"/>
                  </a:lnTo>
                  <a:close/>
                  <a:moveTo>
                    <a:pt x="1310978" y="1055809"/>
                  </a:moveTo>
                  <a:lnTo>
                    <a:pt x="1310053" y="1054884"/>
                  </a:lnTo>
                  <a:lnTo>
                    <a:pt x="1310978" y="1055809"/>
                  </a:lnTo>
                  <a:lnTo>
                    <a:pt x="1310978" y="1055809"/>
                  </a:lnTo>
                  <a:close/>
                  <a:moveTo>
                    <a:pt x="1342412" y="1034545"/>
                  </a:moveTo>
                  <a:lnTo>
                    <a:pt x="1340563" y="1035470"/>
                  </a:lnTo>
                  <a:lnTo>
                    <a:pt x="1343336" y="1036394"/>
                  </a:lnTo>
                  <a:lnTo>
                    <a:pt x="1342412" y="1034546"/>
                  </a:lnTo>
                  <a:close/>
                  <a:moveTo>
                    <a:pt x="1346110" y="1034545"/>
                  </a:moveTo>
                  <a:lnTo>
                    <a:pt x="1344261" y="1032696"/>
                  </a:lnTo>
                  <a:lnTo>
                    <a:pt x="1345186" y="1035469"/>
                  </a:lnTo>
                  <a:lnTo>
                    <a:pt x="1346111" y="1034544"/>
                  </a:lnTo>
                  <a:close/>
                  <a:moveTo>
                    <a:pt x="1339638" y="1032696"/>
                  </a:moveTo>
                  <a:lnTo>
                    <a:pt x="1338713" y="1031771"/>
                  </a:lnTo>
                  <a:lnTo>
                    <a:pt x="1338713" y="1033620"/>
                  </a:lnTo>
                  <a:lnTo>
                    <a:pt x="1339638" y="1032695"/>
                  </a:lnTo>
                  <a:close/>
                  <a:moveTo>
                    <a:pt x="1373846" y="1026224"/>
                  </a:moveTo>
                  <a:lnTo>
                    <a:pt x="1373846" y="1025299"/>
                  </a:lnTo>
                  <a:lnTo>
                    <a:pt x="1371997" y="1028997"/>
                  </a:lnTo>
                  <a:lnTo>
                    <a:pt x="1373846" y="1026223"/>
                  </a:lnTo>
                  <a:close/>
                  <a:moveTo>
                    <a:pt x="1335016" y="1029922"/>
                  </a:moveTo>
                  <a:lnTo>
                    <a:pt x="1333166" y="1029922"/>
                  </a:lnTo>
                  <a:lnTo>
                    <a:pt x="1335016" y="1030847"/>
                  </a:lnTo>
                  <a:lnTo>
                    <a:pt x="1335016" y="1029922"/>
                  </a:lnTo>
                  <a:close/>
                  <a:moveTo>
                    <a:pt x="1354431" y="1018828"/>
                  </a:moveTo>
                  <a:lnTo>
                    <a:pt x="1351657" y="1018828"/>
                  </a:lnTo>
                  <a:lnTo>
                    <a:pt x="1350732" y="1019753"/>
                  </a:lnTo>
                  <a:lnTo>
                    <a:pt x="1354430" y="1018828"/>
                  </a:lnTo>
                  <a:close/>
                  <a:moveTo>
                    <a:pt x="1361827" y="1014205"/>
                  </a:moveTo>
                  <a:lnTo>
                    <a:pt x="1361827" y="1014205"/>
                  </a:lnTo>
                  <a:lnTo>
                    <a:pt x="1360902" y="1014205"/>
                  </a:lnTo>
                  <a:lnTo>
                    <a:pt x="1361827" y="1014205"/>
                  </a:lnTo>
                  <a:close/>
                  <a:moveTo>
                    <a:pt x="1284166" y="1017904"/>
                  </a:moveTo>
                  <a:lnTo>
                    <a:pt x="1284166" y="1016054"/>
                  </a:lnTo>
                  <a:lnTo>
                    <a:pt x="1283242" y="1017904"/>
                  </a:lnTo>
                  <a:lnTo>
                    <a:pt x="1284166" y="1017904"/>
                  </a:lnTo>
                  <a:close/>
                  <a:moveTo>
                    <a:pt x="1292487" y="1015130"/>
                  </a:moveTo>
                  <a:lnTo>
                    <a:pt x="1289714" y="1015130"/>
                  </a:lnTo>
                  <a:lnTo>
                    <a:pt x="1292487" y="1020677"/>
                  </a:lnTo>
                  <a:lnTo>
                    <a:pt x="1292487" y="1015130"/>
                  </a:lnTo>
                  <a:close/>
                  <a:moveTo>
                    <a:pt x="1270299" y="1016055"/>
                  </a:moveTo>
                  <a:lnTo>
                    <a:pt x="1270299" y="1010508"/>
                  </a:lnTo>
                  <a:lnTo>
                    <a:pt x="1265676" y="1011432"/>
                  </a:lnTo>
                  <a:lnTo>
                    <a:pt x="1270299" y="1016055"/>
                  </a:lnTo>
                  <a:close/>
                  <a:moveTo>
                    <a:pt x="1257355" y="1006810"/>
                  </a:moveTo>
                  <a:lnTo>
                    <a:pt x="1261978" y="1011432"/>
                  </a:lnTo>
                  <a:lnTo>
                    <a:pt x="1261978" y="1009583"/>
                  </a:lnTo>
                  <a:lnTo>
                    <a:pt x="1257355" y="1006810"/>
                  </a:lnTo>
                  <a:close/>
                  <a:moveTo>
                    <a:pt x="1393261" y="1012356"/>
                  </a:moveTo>
                  <a:lnTo>
                    <a:pt x="1376620" y="1019753"/>
                  </a:lnTo>
                  <a:lnTo>
                    <a:pt x="1382166" y="1020678"/>
                  </a:lnTo>
                  <a:lnTo>
                    <a:pt x="1393261" y="1012357"/>
                  </a:lnTo>
                  <a:close/>
                  <a:moveTo>
                    <a:pt x="1263827" y="1004036"/>
                  </a:moveTo>
                  <a:lnTo>
                    <a:pt x="1258280" y="1004036"/>
                  </a:lnTo>
                  <a:lnTo>
                    <a:pt x="1258280" y="1005885"/>
                  </a:lnTo>
                  <a:lnTo>
                    <a:pt x="1263827" y="1004036"/>
                  </a:lnTo>
                  <a:close/>
                  <a:moveTo>
                    <a:pt x="1409902" y="957809"/>
                  </a:moveTo>
                  <a:lnTo>
                    <a:pt x="1410827" y="953187"/>
                  </a:lnTo>
                  <a:lnTo>
                    <a:pt x="1411752" y="941168"/>
                  </a:lnTo>
                  <a:lnTo>
                    <a:pt x="1409903" y="957809"/>
                  </a:lnTo>
                  <a:close/>
                  <a:moveTo>
                    <a:pt x="1410827" y="906036"/>
                  </a:moveTo>
                  <a:lnTo>
                    <a:pt x="1407129" y="896791"/>
                  </a:lnTo>
                  <a:lnTo>
                    <a:pt x="1405280" y="900489"/>
                  </a:lnTo>
                  <a:lnTo>
                    <a:pt x="1410827" y="906036"/>
                  </a:lnTo>
                  <a:close/>
                  <a:moveTo>
                    <a:pt x="1197262" y="929149"/>
                  </a:moveTo>
                  <a:lnTo>
                    <a:pt x="1195413" y="931923"/>
                  </a:lnTo>
                  <a:lnTo>
                    <a:pt x="1200035" y="932847"/>
                  </a:lnTo>
                  <a:lnTo>
                    <a:pt x="1197262" y="929149"/>
                  </a:lnTo>
                  <a:close/>
                  <a:moveTo>
                    <a:pt x="1179695" y="920828"/>
                  </a:moveTo>
                  <a:lnTo>
                    <a:pt x="1171375" y="923602"/>
                  </a:lnTo>
                  <a:lnTo>
                    <a:pt x="1177847" y="924527"/>
                  </a:lnTo>
                  <a:lnTo>
                    <a:pt x="1179695" y="920829"/>
                  </a:lnTo>
                  <a:close/>
                  <a:moveTo>
                    <a:pt x="1161205" y="922677"/>
                  </a:moveTo>
                  <a:lnTo>
                    <a:pt x="1161205" y="919904"/>
                  </a:lnTo>
                  <a:lnTo>
                    <a:pt x="1160280" y="920829"/>
                  </a:lnTo>
                  <a:lnTo>
                    <a:pt x="1161205" y="922678"/>
                  </a:lnTo>
                  <a:close/>
                  <a:moveTo>
                    <a:pt x="1141790" y="921752"/>
                  </a:moveTo>
                  <a:lnTo>
                    <a:pt x="1136243" y="925451"/>
                  </a:lnTo>
                  <a:lnTo>
                    <a:pt x="1143639" y="929149"/>
                  </a:lnTo>
                  <a:lnTo>
                    <a:pt x="1141790" y="921752"/>
                  </a:lnTo>
                  <a:close/>
                  <a:moveTo>
                    <a:pt x="1167676" y="922677"/>
                  </a:moveTo>
                  <a:lnTo>
                    <a:pt x="1166752" y="919904"/>
                  </a:lnTo>
                  <a:lnTo>
                    <a:pt x="1162129" y="918979"/>
                  </a:lnTo>
                  <a:lnTo>
                    <a:pt x="1167676" y="922677"/>
                  </a:lnTo>
                  <a:close/>
                  <a:moveTo>
                    <a:pt x="1046564" y="832074"/>
                  </a:moveTo>
                  <a:lnTo>
                    <a:pt x="1041017" y="834847"/>
                  </a:lnTo>
                  <a:lnTo>
                    <a:pt x="1052111" y="838546"/>
                  </a:lnTo>
                  <a:lnTo>
                    <a:pt x="1046564" y="832074"/>
                  </a:lnTo>
                  <a:close/>
                  <a:moveTo>
                    <a:pt x="1024375" y="802489"/>
                  </a:moveTo>
                  <a:lnTo>
                    <a:pt x="1016979" y="791395"/>
                  </a:lnTo>
                  <a:lnTo>
                    <a:pt x="1019752" y="799715"/>
                  </a:lnTo>
                  <a:lnTo>
                    <a:pt x="1024375" y="802489"/>
                  </a:lnTo>
                  <a:close/>
                  <a:moveTo>
                    <a:pt x="1053035" y="820980"/>
                  </a:moveTo>
                  <a:lnTo>
                    <a:pt x="1040092" y="791395"/>
                  </a:lnTo>
                  <a:lnTo>
                    <a:pt x="1030847" y="788621"/>
                  </a:lnTo>
                  <a:lnTo>
                    <a:pt x="1053035" y="820980"/>
                  </a:lnTo>
                  <a:close/>
                  <a:moveTo>
                    <a:pt x="1016054" y="783998"/>
                  </a:moveTo>
                  <a:lnTo>
                    <a:pt x="1013281" y="776602"/>
                  </a:lnTo>
                  <a:lnTo>
                    <a:pt x="1011432" y="771980"/>
                  </a:lnTo>
                  <a:lnTo>
                    <a:pt x="1016054" y="783998"/>
                  </a:lnTo>
                  <a:close/>
                  <a:moveTo>
                    <a:pt x="939319" y="681376"/>
                  </a:moveTo>
                  <a:lnTo>
                    <a:pt x="922677" y="669357"/>
                  </a:lnTo>
                  <a:lnTo>
                    <a:pt x="929149" y="675829"/>
                  </a:lnTo>
                  <a:lnTo>
                    <a:pt x="939319" y="681376"/>
                  </a:lnTo>
                  <a:close/>
                  <a:moveTo>
                    <a:pt x="1355356" y="619433"/>
                  </a:moveTo>
                  <a:lnTo>
                    <a:pt x="1287865" y="506641"/>
                  </a:lnTo>
                  <a:lnTo>
                    <a:pt x="1284167" y="506641"/>
                  </a:lnTo>
                  <a:lnTo>
                    <a:pt x="1355356" y="619433"/>
                  </a:lnTo>
                  <a:close/>
                  <a:moveTo>
                    <a:pt x="888470" y="439150"/>
                  </a:moveTo>
                  <a:lnTo>
                    <a:pt x="885696" y="438225"/>
                  </a:lnTo>
                  <a:lnTo>
                    <a:pt x="888470" y="440074"/>
                  </a:lnTo>
                  <a:lnTo>
                    <a:pt x="888470" y="439149"/>
                  </a:lnTo>
                  <a:close/>
                  <a:moveTo>
                    <a:pt x="882923" y="432679"/>
                  </a:moveTo>
                  <a:lnTo>
                    <a:pt x="881998" y="433603"/>
                  </a:lnTo>
                  <a:lnTo>
                    <a:pt x="882923" y="434528"/>
                  </a:lnTo>
                  <a:lnTo>
                    <a:pt x="882923" y="432679"/>
                  </a:lnTo>
                  <a:close/>
                  <a:moveTo>
                    <a:pt x="876451" y="423433"/>
                  </a:moveTo>
                  <a:lnTo>
                    <a:pt x="876451" y="422509"/>
                  </a:lnTo>
                  <a:lnTo>
                    <a:pt x="875526" y="423433"/>
                  </a:lnTo>
                  <a:lnTo>
                    <a:pt x="876451" y="423433"/>
                  </a:lnTo>
                  <a:close/>
                  <a:moveTo>
                    <a:pt x="880149" y="419735"/>
                  </a:moveTo>
                  <a:lnTo>
                    <a:pt x="882923" y="421584"/>
                  </a:lnTo>
                  <a:lnTo>
                    <a:pt x="882923" y="419735"/>
                  </a:lnTo>
                  <a:lnTo>
                    <a:pt x="880149" y="419735"/>
                  </a:lnTo>
                  <a:close/>
                  <a:moveTo>
                    <a:pt x="885696" y="416037"/>
                  </a:moveTo>
                  <a:lnTo>
                    <a:pt x="881998" y="416962"/>
                  </a:lnTo>
                  <a:lnTo>
                    <a:pt x="882923" y="416962"/>
                  </a:lnTo>
                  <a:lnTo>
                    <a:pt x="885697" y="416037"/>
                  </a:lnTo>
                  <a:close/>
                  <a:moveTo>
                    <a:pt x="879225" y="415112"/>
                  </a:moveTo>
                  <a:lnTo>
                    <a:pt x="876451" y="412339"/>
                  </a:lnTo>
                  <a:lnTo>
                    <a:pt x="877376" y="413263"/>
                  </a:lnTo>
                  <a:lnTo>
                    <a:pt x="879225" y="415112"/>
                  </a:lnTo>
                  <a:close/>
                  <a:moveTo>
                    <a:pt x="872753" y="404942"/>
                  </a:moveTo>
                  <a:lnTo>
                    <a:pt x="870904" y="404942"/>
                  </a:lnTo>
                  <a:lnTo>
                    <a:pt x="873678" y="405867"/>
                  </a:lnTo>
                  <a:lnTo>
                    <a:pt x="872753" y="404942"/>
                  </a:lnTo>
                  <a:close/>
                  <a:moveTo>
                    <a:pt x="879225" y="393848"/>
                  </a:moveTo>
                  <a:lnTo>
                    <a:pt x="875526" y="393848"/>
                  </a:lnTo>
                  <a:lnTo>
                    <a:pt x="874601" y="394773"/>
                  </a:lnTo>
                  <a:lnTo>
                    <a:pt x="879224" y="393848"/>
                  </a:lnTo>
                  <a:close/>
                  <a:moveTo>
                    <a:pt x="882923" y="395697"/>
                  </a:moveTo>
                  <a:lnTo>
                    <a:pt x="878300" y="391074"/>
                  </a:lnTo>
                  <a:lnTo>
                    <a:pt x="880149" y="391999"/>
                  </a:lnTo>
                  <a:lnTo>
                    <a:pt x="882923" y="395697"/>
                  </a:lnTo>
                  <a:close/>
                  <a:moveTo>
                    <a:pt x="847791" y="355943"/>
                  </a:moveTo>
                  <a:lnTo>
                    <a:pt x="845941" y="355018"/>
                  </a:lnTo>
                  <a:lnTo>
                    <a:pt x="845941" y="355943"/>
                  </a:lnTo>
                  <a:lnTo>
                    <a:pt x="847791" y="355943"/>
                  </a:lnTo>
                  <a:close/>
                  <a:moveTo>
                    <a:pt x="808036" y="355943"/>
                  </a:moveTo>
                  <a:lnTo>
                    <a:pt x="805263" y="352245"/>
                  </a:lnTo>
                  <a:lnTo>
                    <a:pt x="806187" y="356867"/>
                  </a:lnTo>
                  <a:lnTo>
                    <a:pt x="808036" y="355942"/>
                  </a:lnTo>
                  <a:close/>
                  <a:moveTo>
                    <a:pt x="471508" y="325433"/>
                  </a:moveTo>
                  <a:lnTo>
                    <a:pt x="499244" y="304169"/>
                  </a:lnTo>
                  <a:lnTo>
                    <a:pt x="468735" y="324508"/>
                  </a:lnTo>
                  <a:lnTo>
                    <a:pt x="471508" y="325433"/>
                  </a:lnTo>
                  <a:close/>
                  <a:moveTo>
                    <a:pt x="526980" y="281056"/>
                  </a:moveTo>
                  <a:lnTo>
                    <a:pt x="529754" y="278282"/>
                  </a:lnTo>
                  <a:lnTo>
                    <a:pt x="518659" y="282905"/>
                  </a:lnTo>
                  <a:lnTo>
                    <a:pt x="526980" y="281056"/>
                  </a:lnTo>
                  <a:close/>
                  <a:moveTo>
                    <a:pt x="175660" y="219113"/>
                  </a:moveTo>
                  <a:lnTo>
                    <a:pt x="74887" y="251471"/>
                  </a:lnTo>
                  <a:lnTo>
                    <a:pt x="130358" y="235754"/>
                  </a:lnTo>
                  <a:lnTo>
                    <a:pt x="175660" y="219113"/>
                  </a:lnTo>
                  <a:close/>
                  <a:moveTo>
                    <a:pt x="426207" y="61943"/>
                  </a:moveTo>
                  <a:lnTo>
                    <a:pt x="399395" y="66566"/>
                  </a:lnTo>
                  <a:lnTo>
                    <a:pt x="0" y="131283"/>
                  </a:lnTo>
                  <a:lnTo>
                    <a:pt x="41604" y="226509"/>
                  </a:lnTo>
                  <a:lnTo>
                    <a:pt x="44378" y="227434"/>
                  </a:lnTo>
                  <a:lnTo>
                    <a:pt x="34208" y="265339"/>
                  </a:lnTo>
                  <a:lnTo>
                    <a:pt x="63793" y="252396"/>
                  </a:lnTo>
                  <a:lnTo>
                    <a:pt x="96151" y="223735"/>
                  </a:lnTo>
                  <a:lnTo>
                    <a:pt x="151622" y="221886"/>
                  </a:lnTo>
                  <a:lnTo>
                    <a:pt x="215415" y="198773"/>
                  </a:lnTo>
                  <a:lnTo>
                    <a:pt x="258867" y="205245"/>
                  </a:lnTo>
                  <a:lnTo>
                    <a:pt x="248698" y="220962"/>
                  </a:lnTo>
                  <a:lnTo>
                    <a:pt x="328207" y="247773"/>
                  </a:lnTo>
                  <a:lnTo>
                    <a:pt x="396622" y="281056"/>
                  </a:lnTo>
                  <a:lnTo>
                    <a:pt x="412339" y="318037"/>
                  </a:lnTo>
                  <a:lnTo>
                    <a:pt x="463187" y="306943"/>
                  </a:lnTo>
                  <a:lnTo>
                    <a:pt x="583376" y="208943"/>
                  </a:lnTo>
                  <a:lnTo>
                    <a:pt x="627754" y="210792"/>
                  </a:lnTo>
                  <a:lnTo>
                    <a:pt x="808961" y="347622"/>
                  </a:lnTo>
                  <a:lnTo>
                    <a:pt x="845941" y="340226"/>
                  </a:lnTo>
                  <a:lnTo>
                    <a:pt x="884772" y="391999"/>
                  </a:lnTo>
                  <a:lnTo>
                    <a:pt x="892168" y="474282"/>
                  </a:lnTo>
                  <a:lnTo>
                    <a:pt x="880149" y="526056"/>
                  </a:lnTo>
                  <a:lnTo>
                    <a:pt x="885696" y="551943"/>
                  </a:lnTo>
                  <a:lnTo>
                    <a:pt x="918054" y="616659"/>
                  </a:lnTo>
                  <a:lnTo>
                    <a:pt x="903262" y="565810"/>
                  </a:lnTo>
                  <a:lnTo>
                    <a:pt x="944866" y="564885"/>
                  </a:lnTo>
                  <a:lnTo>
                    <a:pt x="948564" y="601866"/>
                  </a:lnTo>
                  <a:lnTo>
                    <a:pt x="926375" y="659187"/>
                  </a:lnTo>
                  <a:lnTo>
                    <a:pt x="1003111" y="764583"/>
                  </a:lnTo>
                  <a:lnTo>
                    <a:pt x="1031771" y="765508"/>
                  </a:lnTo>
                  <a:lnTo>
                    <a:pt x="1007734" y="733150"/>
                  </a:lnTo>
                  <a:lnTo>
                    <a:pt x="1037319" y="736848"/>
                  </a:lnTo>
                  <a:lnTo>
                    <a:pt x="1054885" y="725753"/>
                  </a:lnTo>
                  <a:lnTo>
                    <a:pt x="1047488" y="784923"/>
                  </a:lnTo>
                  <a:lnTo>
                    <a:pt x="1087243" y="816357"/>
                  </a:lnTo>
                  <a:lnTo>
                    <a:pt x="1114054" y="888470"/>
                  </a:lnTo>
                  <a:lnTo>
                    <a:pt x="1150111" y="910659"/>
                  </a:lnTo>
                  <a:lnTo>
                    <a:pt x="1196337" y="922677"/>
                  </a:lnTo>
                  <a:lnTo>
                    <a:pt x="1260130" y="1004036"/>
                  </a:lnTo>
                  <a:lnTo>
                    <a:pt x="1293412" y="1021602"/>
                  </a:lnTo>
                  <a:lnTo>
                    <a:pt x="1249035" y="1024375"/>
                  </a:lnTo>
                  <a:lnTo>
                    <a:pt x="1269374" y="1047488"/>
                  </a:lnTo>
                  <a:lnTo>
                    <a:pt x="1342412" y="1023451"/>
                  </a:lnTo>
                  <a:lnTo>
                    <a:pt x="1378469" y="1003111"/>
                  </a:lnTo>
                  <a:lnTo>
                    <a:pt x="1411752" y="886621"/>
                  </a:lnTo>
                  <a:lnTo>
                    <a:pt x="1395110" y="705414"/>
                  </a:lnTo>
                  <a:lnTo>
                    <a:pt x="1391412" y="686923"/>
                  </a:lnTo>
                  <a:lnTo>
                    <a:pt x="1302658" y="538999"/>
                  </a:lnTo>
                  <a:lnTo>
                    <a:pt x="1226847" y="431754"/>
                  </a:lnTo>
                  <a:lnTo>
                    <a:pt x="1184318" y="343924"/>
                  </a:lnTo>
                  <a:lnTo>
                    <a:pt x="1220375" y="374434"/>
                  </a:lnTo>
                  <a:lnTo>
                    <a:pt x="1227771" y="368886"/>
                  </a:lnTo>
                  <a:lnTo>
                    <a:pt x="1243488" y="445622"/>
                  </a:lnTo>
                  <a:lnTo>
                    <a:pt x="1284167" y="503867"/>
                  </a:lnTo>
                  <a:lnTo>
                    <a:pt x="1244412" y="426207"/>
                  </a:lnTo>
                  <a:lnTo>
                    <a:pt x="1246262" y="389226"/>
                  </a:lnTo>
                  <a:lnTo>
                    <a:pt x="1126998" y="244075"/>
                  </a:lnTo>
                  <a:lnTo>
                    <a:pt x="1098337" y="198773"/>
                  </a:lnTo>
                  <a:lnTo>
                    <a:pt x="1060432" y="122038"/>
                  </a:lnTo>
                  <a:lnTo>
                    <a:pt x="1034545" y="57321"/>
                  </a:lnTo>
                  <a:lnTo>
                    <a:pt x="1014206" y="34208"/>
                  </a:lnTo>
                  <a:lnTo>
                    <a:pt x="1009583" y="4623"/>
                  </a:lnTo>
                  <a:lnTo>
                    <a:pt x="1008658" y="3698"/>
                  </a:lnTo>
                  <a:lnTo>
                    <a:pt x="944866" y="0"/>
                  </a:lnTo>
                  <a:lnTo>
                    <a:pt x="919903" y="19415"/>
                  </a:lnTo>
                  <a:lnTo>
                    <a:pt x="906035" y="90603"/>
                  </a:lnTo>
                  <a:lnTo>
                    <a:pt x="893092" y="57321"/>
                  </a:lnTo>
                  <a:lnTo>
                    <a:pt x="456716" y="111868"/>
                  </a:lnTo>
                  <a:lnTo>
                    <a:pt x="425282" y="62868"/>
                  </a:lnTo>
                  <a:lnTo>
                    <a:pt x="426207" y="61943"/>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4" name="Freeform: Shape 90">
              <a:extLst>
                <a:ext uri="{FF2B5EF4-FFF2-40B4-BE49-F238E27FC236}">
                  <a16:creationId xmlns:a16="http://schemas.microsoft.com/office/drawing/2014/main" id="{A21A0A39-59D5-9B07-6214-2C21EF61B74B}"/>
                </a:ext>
              </a:extLst>
            </p:cNvPr>
            <p:cNvSpPr/>
            <p:nvPr/>
          </p:nvSpPr>
          <p:spPr>
            <a:xfrm>
              <a:off x="7756272" y="4213143"/>
              <a:ext cx="722037" cy="741744"/>
            </a:xfrm>
            <a:custGeom>
              <a:avLst/>
              <a:gdLst>
                <a:gd name="connsiteX0" fmla="*/ 810809 w 846865"/>
                <a:gd name="connsiteY0" fmla="*/ 624980 h 869979"/>
                <a:gd name="connsiteX1" fmla="*/ 809884 w 846865"/>
                <a:gd name="connsiteY1" fmla="*/ 597244 h 869979"/>
                <a:gd name="connsiteX2" fmla="*/ 803413 w 846865"/>
                <a:gd name="connsiteY2" fmla="*/ 621282 h 869979"/>
                <a:gd name="connsiteX3" fmla="*/ 810809 w 846865"/>
                <a:gd name="connsiteY3" fmla="*/ 624980 h 869979"/>
                <a:gd name="connsiteX4" fmla="*/ 820979 w 846865"/>
                <a:gd name="connsiteY4" fmla="*/ 582451 h 869979"/>
                <a:gd name="connsiteX5" fmla="*/ 817281 w 846865"/>
                <a:gd name="connsiteY5" fmla="*/ 561187 h 869979"/>
                <a:gd name="connsiteX6" fmla="*/ 814507 w 846865"/>
                <a:gd name="connsiteY6" fmla="*/ 574131 h 869979"/>
                <a:gd name="connsiteX7" fmla="*/ 820979 w 846865"/>
                <a:gd name="connsiteY7" fmla="*/ 582451 h 869979"/>
                <a:gd name="connsiteX8" fmla="*/ 388301 w 846865"/>
                <a:gd name="connsiteY8" fmla="*/ 0 h 869979"/>
                <a:gd name="connsiteX9" fmla="*/ 376282 w 846865"/>
                <a:gd name="connsiteY9" fmla="*/ 2774 h 869979"/>
                <a:gd name="connsiteX10" fmla="*/ 341150 w 846865"/>
                <a:gd name="connsiteY10" fmla="*/ 10170 h 869979"/>
                <a:gd name="connsiteX11" fmla="*/ 211716 w 846865"/>
                <a:gd name="connsiteY11" fmla="*/ 36981 h 869979"/>
                <a:gd name="connsiteX12" fmla="*/ 199698 w 846865"/>
                <a:gd name="connsiteY12" fmla="*/ 39755 h 869979"/>
                <a:gd name="connsiteX13" fmla="*/ 186754 w 846865"/>
                <a:gd name="connsiteY13" fmla="*/ 41604 h 869979"/>
                <a:gd name="connsiteX14" fmla="*/ 114641 w 846865"/>
                <a:gd name="connsiteY14" fmla="*/ 55472 h 869979"/>
                <a:gd name="connsiteX15" fmla="*/ 95226 w 846865"/>
                <a:gd name="connsiteY15" fmla="*/ 59170 h 869979"/>
                <a:gd name="connsiteX16" fmla="*/ 16641 w 846865"/>
                <a:gd name="connsiteY16" fmla="*/ 73962 h 869979"/>
                <a:gd name="connsiteX17" fmla="*/ 0 w 846865"/>
                <a:gd name="connsiteY17" fmla="*/ 75811 h 869979"/>
                <a:gd name="connsiteX18" fmla="*/ 925 w 846865"/>
                <a:gd name="connsiteY18" fmla="*/ 77660 h 869979"/>
                <a:gd name="connsiteX19" fmla="*/ 124811 w 846865"/>
                <a:gd name="connsiteY19" fmla="*/ 454867 h 869979"/>
                <a:gd name="connsiteX20" fmla="*/ 193226 w 846865"/>
                <a:gd name="connsiteY20" fmla="*/ 576904 h 869979"/>
                <a:gd name="connsiteX21" fmla="*/ 176585 w 846865"/>
                <a:gd name="connsiteY21" fmla="*/ 595395 h 869979"/>
                <a:gd name="connsiteX22" fmla="*/ 166415 w 846865"/>
                <a:gd name="connsiteY22" fmla="*/ 667508 h 869979"/>
                <a:gd name="connsiteX23" fmla="*/ 186754 w 846865"/>
                <a:gd name="connsiteY23" fmla="*/ 704489 h 869979"/>
                <a:gd name="connsiteX24" fmla="*/ 188604 w 846865"/>
                <a:gd name="connsiteY24" fmla="*/ 771979 h 869979"/>
                <a:gd name="connsiteX25" fmla="*/ 213566 w 846865"/>
                <a:gd name="connsiteY25" fmla="*/ 819130 h 869979"/>
                <a:gd name="connsiteX26" fmla="*/ 213566 w 846865"/>
                <a:gd name="connsiteY26" fmla="*/ 820055 h 869979"/>
                <a:gd name="connsiteX27" fmla="*/ 212641 w 846865"/>
                <a:gd name="connsiteY27" fmla="*/ 820980 h 869979"/>
                <a:gd name="connsiteX28" fmla="*/ 244075 w 846865"/>
                <a:gd name="connsiteY28" fmla="*/ 869980 h 869979"/>
                <a:gd name="connsiteX29" fmla="*/ 680451 w 846865"/>
                <a:gd name="connsiteY29" fmla="*/ 815433 h 869979"/>
                <a:gd name="connsiteX30" fmla="*/ 693394 w 846865"/>
                <a:gd name="connsiteY30" fmla="*/ 848716 h 869979"/>
                <a:gd name="connsiteX31" fmla="*/ 707263 w 846865"/>
                <a:gd name="connsiteY31" fmla="*/ 777527 h 869979"/>
                <a:gd name="connsiteX32" fmla="*/ 732225 w 846865"/>
                <a:gd name="connsiteY32" fmla="*/ 758112 h 869979"/>
                <a:gd name="connsiteX33" fmla="*/ 796017 w 846865"/>
                <a:gd name="connsiteY33" fmla="*/ 761810 h 869979"/>
                <a:gd name="connsiteX34" fmla="*/ 796017 w 846865"/>
                <a:gd name="connsiteY34" fmla="*/ 761810 h 869979"/>
                <a:gd name="connsiteX35" fmla="*/ 790470 w 846865"/>
                <a:gd name="connsiteY35" fmla="*/ 661961 h 869979"/>
                <a:gd name="connsiteX36" fmla="*/ 802489 w 846865"/>
                <a:gd name="connsiteY36" fmla="*/ 640697 h 869979"/>
                <a:gd name="connsiteX37" fmla="*/ 796017 w 846865"/>
                <a:gd name="connsiteY37" fmla="*/ 600943 h 869979"/>
                <a:gd name="connsiteX38" fmla="*/ 808961 w 846865"/>
                <a:gd name="connsiteY38" fmla="*/ 563037 h 869979"/>
                <a:gd name="connsiteX39" fmla="*/ 828375 w 846865"/>
                <a:gd name="connsiteY39" fmla="*/ 541773 h 869979"/>
                <a:gd name="connsiteX40" fmla="*/ 814507 w 846865"/>
                <a:gd name="connsiteY40" fmla="*/ 528830 h 869979"/>
                <a:gd name="connsiteX41" fmla="*/ 846866 w 846865"/>
                <a:gd name="connsiteY41" fmla="*/ 489075 h 869979"/>
                <a:gd name="connsiteX42" fmla="*/ 845941 w 846865"/>
                <a:gd name="connsiteY42" fmla="*/ 489075 h 869979"/>
                <a:gd name="connsiteX43" fmla="*/ 790470 w 846865"/>
                <a:gd name="connsiteY43" fmla="*/ 437302 h 869979"/>
                <a:gd name="connsiteX44" fmla="*/ 714658 w 846865"/>
                <a:gd name="connsiteY44" fmla="*/ 329132 h 869979"/>
                <a:gd name="connsiteX45" fmla="*/ 673055 w 846865"/>
                <a:gd name="connsiteY45" fmla="*/ 309717 h 869979"/>
                <a:gd name="connsiteX46" fmla="*/ 494621 w 846865"/>
                <a:gd name="connsiteY46" fmla="*/ 159944 h 869979"/>
                <a:gd name="connsiteX47" fmla="*/ 451168 w 846865"/>
                <a:gd name="connsiteY47" fmla="*/ 104472 h 869979"/>
                <a:gd name="connsiteX48" fmla="*/ 367036 w 846865"/>
                <a:gd name="connsiteY48" fmla="*/ 69340 h 869979"/>
                <a:gd name="connsiteX49" fmla="*/ 362414 w 846865"/>
                <a:gd name="connsiteY49" fmla="*/ 50850 h 869979"/>
                <a:gd name="connsiteX50" fmla="*/ 388301 w 846865"/>
                <a:gd name="connsiteY50" fmla="*/ 1 h 869979"/>
                <a:gd name="connsiteX51" fmla="*/ 388301 w 846865"/>
                <a:gd name="connsiteY51" fmla="*/ 1 h 86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6865" h="869979">
                  <a:moveTo>
                    <a:pt x="810809" y="624980"/>
                  </a:moveTo>
                  <a:lnTo>
                    <a:pt x="809884" y="597244"/>
                  </a:lnTo>
                  <a:lnTo>
                    <a:pt x="803413" y="621282"/>
                  </a:lnTo>
                  <a:lnTo>
                    <a:pt x="810809" y="624980"/>
                  </a:lnTo>
                  <a:close/>
                  <a:moveTo>
                    <a:pt x="820979" y="582451"/>
                  </a:moveTo>
                  <a:lnTo>
                    <a:pt x="817281" y="561187"/>
                  </a:lnTo>
                  <a:lnTo>
                    <a:pt x="814507" y="574131"/>
                  </a:lnTo>
                  <a:lnTo>
                    <a:pt x="820979" y="582451"/>
                  </a:lnTo>
                  <a:close/>
                  <a:moveTo>
                    <a:pt x="388301" y="0"/>
                  </a:moveTo>
                  <a:lnTo>
                    <a:pt x="376282" y="2774"/>
                  </a:lnTo>
                  <a:lnTo>
                    <a:pt x="341150" y="10170"/>
                  </a:lnTo>
                  <a:lnTo>
                    <a:pt x="211716" y="36981"/>
                  </a:lnTo>
                  <a:lnTo>
                    <a:pt x="199698" y="39755"/>
                  </a:lnTo>
                  <a:lnTo>
                    <a:pt x="186754" y="41604"/>
                  </a:lnTo>
                  <a:lnTo>
                    <a:pt x="114641" y="55472"/>
                  </a:lnTo>
                  <a:lnTo>
                    <a:pt x="95226" y="59170"/>
                  </a:lnTo>
                  <a:lnTo>
                    <a:pt x="16641" y="73962"/>
                  </a:lnTo>
                  <a:lnTo>
                    <a:pt x="0" y="75811"/>
                  </a:lnTo>
                  <a:lnTo>
                    <a:pt x="925" y="77660"/>
                  </a:lnTo>
                  <a:lnTo>
                    <a:pt x="124811" y="454867"/>
                  </a:lnTo>
                  <a:lnTo>
                    <a:pt x="193226" y="576904"/>
                  </a:lnTo>
                  <a:lnTo>
                    <a:pt x="176585" y="595395"/>
                  </a:lnTo>
                  <a:lnTo>
                    <a:pt x="166415" y="667508"/>
                  </a:lnTo>
                  <a:lnTo>
                    <a:pt x="186754" y="704489"/>
                  </a:lnTo>
                  <a:lnTo>
                    <a:pt x="188604" y="771979"/>
                  </a:lnTo>
                  <a:lnTo>
                    <a:pt x="213566" y="819130"/>
                  </a:lnTo>
                  <a:lnTo>
                    <a:pt x="213566" y="820055"/>
                  </a:lnTo>
                  <a:lnTo>
                    <a:pt x="212641" y="820980"/>
                  </a:lnTo>
                  <a:lnTo>
                    <a:pt x="244075" y="869980"/>
                  </a:lnTo>
                  <a:lnTo>
                    <a:pt x="680451" y="815433"/>
                  </a:lnTo>
                  <a:lnTo>
                    <a:pt x="693394" y="848716"/>
                  </a:lnTo>
                  <a:lnTo>
                    <a:pt x="707263" y="777527"/>
                  </a:lnTo>
                  <a:lnTo>
                    <a:pt x="732225" y="758112"/>
                  </a:lnTo>
                  <a:lnTo>
                    <a:pt x="796017" y="761810"/>
                  </a:lnTo>
                  <a:lnTo>
                    <a:pt x="796017" y="761810"/>
                  </a:lnTo>
                  <a:lnTo>
                    <a:pt x="790470" y="661961"/>
                  </a:lnTo>
                  <a:lnTo>
                    <a:pt x="802489" y="640697"/>
                  </a:lnTo>
                  <a:lnTo>
                    <a:pt x="796017" y="600943"/>
                  </a:lnTo>
                  <a:lnTo>
                    <a:pt x="808961" y="563037"/>
                  </a:lnTo>
                  <a:lnTo>
                    <a:pt x="828375" y="541773"/>
                  </a:lnTo>
                  <a:lnTo>
                    <a:pt x="814507" y="528830"/>
                  </a:lnTo>
                  <a:lnTo>
                    <a:pt x="846866" y="489075"/>
                  </a:lnTo>
                  <a:lnTo>
                    <a:pt x="845941" y="489075"/>
                  </a:lnTo>
                  <a:lnTo>
                    <a:pt x="790470" y="437302"/>
                  </a:lnTo>
                  <a:lnTo>
                    <a:pt x="714658" y="329132"/>
                  </a:lnTo>
                  <a:lnTo>
                    <a:pt x="673055" y="309717"/>
                  </a:lnTo>
                  <a:lnTo>
                    <a:pt x="494621" y="159944"/>
                  </a:lnTo>
                  <a:lnTo>
                    <a:pt x="451168" y="104472"/>
                  </a:lnTo>
                  <a:lnTo>
                    <a:pt x="367036" y="69340"/>
                  </a:lnTo>
                  <a:lnTo>
                    <a:pt x="362414" y="50850"/>
                  </a:lnTo>
                  <a:lnTo>
                    <a:pt x="388301" y="1"/>
                  </a:lnTo>
                  <a:lnTo>
                    <a:pt x="388301" y="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Freeform: Shape 91">
              <a:extLst>
                <a:ext uri="{FF2B5EF4-FFF2-40B4-BE49-F238E27FC236}">
                  <a16:creationId xmlns:a16="http://schemas.microsoft.com/office/drawing/2014/main" id="{BE1D53ED-C652-EEC5-1C0F-215D630C859E}"/>
                </a:ext>
              </a:extLst>
            </p:cNvPr>
            <p:cNvSpPr/>
            <p:nvPr/>
          </p:nvSpPr>
          <p:spPr>
            <a:xfrm>
              <a:off x="7000340" y="4329803"/>
              <a:ext cx="472162" cy="809534"/>
            </a:xfrm>
            <a:custGeom>
              <a:avLst/>
              <a:gdLst>
                <a:gd name="connsiteX0" fmla="*/ 467810 w 553791"/>
                <a:gd name="connsiteY0" fmla="*/ 932847 h 949489"/>
                <a:gd name="connsiteX1" fmla="*/ 463187 w 553791"/>
                <a:gd name="connsiteY1" fmla="*/ 933772 h 949489"/>
                <a:gd name="connsiteX2" fmla="*/ 463187 w 553791"/>
                <a:gd name="connsiteY2" fmla="*/ 934697 h 949489"/>
                <a:gd name="connsiteX3" fmla="*/ 467810 w 553791"/>
                <a:gd name="connsiteY3" fmla="*/ 932848 h 949489"/>
                <a:gd name="connsiteX4" fmla="*/ 553791 w 553791"/>
                <a:gd name="connsiteY4" fmla="*/ 921753 h 949489"/>
                <a:gd name="connsiteX5" fmla="*/ 540847 w 553791"/>
                <a:gd name="connsiteY5" fmla="*/ 921753 h 949489"/>
                <a:gd name="connsiteX6" fmla="*/ 552866 w 553791"/>
                <a:gd name="connsiteY6" fmla="*/ 922678 h 949489"/>
                <a:gd name="connsiteX7" fmla="*/ 553791 w 553791"/>
                <a:gd name="connsiteY7" fmla="*/ 921753 h 949489"/>
                <a:gd name="connsiteX8" fmla="*/ 446545 w 553791"/>
                <a:gd name="connsiteY8" fmla="*/ 930998 h 949489"/>
                <a:gd name="connsiteX9" fmla="*/ 442847 w 553791"/>
                <a:gd name="connsiteY9" fmla="*/ 934696 h 949489"/>
                <a:gd name="connsiteX10" fmla="*/ 443772 w 553791"/>
                <a:gd name="connsiteY10" fmla="*/ 935621 h 949489"/>
                <a:gd name="connsiteX11" fmla="*/ 446546 w 553791"/>
                <a:gd name="connsiteY11" fmla="*/ 930999 h 949489"/>
                <a:gd name="connsiteX12" fmla="*/ 533451 w 553791"/>
                <a:gd name="connsiteY12" fmla="*/ 923602 h 949489"/>
                <a:gd name="connsiteX13" fmla="*/ 498319 w 553791"/>
                <a:gd name="connsiteY13" fmla="*/ 923602 h 949489"/>
                <a:gd name="connsiteX14" fmla="*/ 531602 w 553791"/>
                <a:gd name="connsiteY14" fmla="*/ 924527 h 949489"/>
                <a:gd name="connsiteX15" fmla="*/ 533451 w 553791"/>
                <a:gd name="connsiteY15" fmla="*/ 923602 h 949489"/>
                <a:gd name="connsiteX16" fmla="*/ 147924 w 553791"/>
                <a:gd name="connsiteY16" fmla="*/ 42529 h 949489"/>
                <a:gd name="connsiteX17" fmla="*/ 147924 w 553791"/>
                <a:gd name="connsiteY17" fmla="*/ 43453 h 949489"/>
                <a:gd name="connsiteX18" fmla="*/ 109093 w 553791"/>
                <a:gd name="connsiteY18" fmla="*/ 108170 h 949489"/>
                <a:gd name="connsiteX19" fmla="*/ 112792 w 553791"/>
                <a:gd name="connsiteY19" fmla="*/ 158095 h 949489"/>
                <a:gd name="connsiteX20" fmla="*/ 60094 w 553791"/>
                <a:gd name="connsiteY20" fmla="*/ 216340 h 949489"/>
                <a:gd name="connsiteX21" fmla="*/ 73962 w 553791"/>
                <a:gd name="connsiteY21" fmla="*/ 232981 h 949489"/>
                <a:gd name="connsiteX22" fmla="*/ 38830 w 553791"/>
                <a:gd name="connsiteY22" fmla="*/ 380906 h 949489"/>
                <a:gd name="connsiteX23" fmla="*/ 55471 w 553791"/>
                <a:gd name="connsiteY23" fmla="*/ 412339 h 949489"/>
                <a:gd name="connsiteX24" fmla="*/ 46226 w 553791"/>
                <a:gd name="connsiteY24" fmla="*/ 418811 h 949489"/>
                <a:gd name="connsiteX25" fmla="*/ 47151 w 553791"/>
                <a:gd name="connsiteY25" fmla="*/ 439151 h 949489"/>
                <a:gd name="connsiteX26" fmla="*/ 47151 w 553791"/>
                <a:gd name="connsiteY26" fmla="*/ 445622 h 949489"/>
                <a:gd name="connsiteX27" fmla="*/ 68415 w 553791"/>
                <a:gd name="connsiteY27" fmla="*/ 495547 h 949489"/>
                <a:gd name="connsiteX28" fmla="*/ 66566 w 553791"/>
                <a:gd name="connsiteY28" fmla="*/ 526056 h 949489"/>
                <a:gd name="connsiteX29" fmla="*/ 100774 w 553791"/>
                <a:gd name="connsiteY29" fmla="*/ 567660 h 949489"/>
                <a:gd name="connsiteX30" fmla="*/ 30509 w 553791"/>
                <a:gd name="connsiteY30" fmla="*/ 687848 h 949489"/>
                <a:gd name="connsiteX31" fmla="*/ 19415 w 553791"/>
                <a:gd name="connsiteY31" fmla="*/ 759961 h 949489"/>
                <a:gd name="connsiteX32" fmla="*/ 0 w 553791"/>
                <a:gd name="connsiteY32" fmla="*/ 788622 h 949489"/>
                <a:gd name="connsiteX33" fmla="*/ 12943 w 553791"/>
                <a:gd name="connsiteY33" fmla="*/ 821905 h 949489"/>
                <a:gd name="connsiteX34" fmla="*/ 924 w 553791"/>
                <a:gd name="connsiteY34" fmla="*/ 833923 h 949489"/>
                <a:gd name="connsiteX35" fmla="*/ 319886 w 553791"/>
                <a:gd name="connsiteY35" fmla="*/ 798791 h 949489"/>
                <a:gd name="connsiteX36" fmla="*/ 308792 w 553791"/>
                <a:gd name="connsiteY36" fmla="*/ 843169 h 949489"/>
                <a:gd name="connsiteX37" fmla="*/ 349471 w 553791"/>
                <a:gd name="connsiteY37" fmla="*/ 922678 h 949489"/>
                <a:gd name="connsiteX38" fmla="*/ 370735 w 553791"/>
                <a:gd name="connsiteY38" fmla="*/ 949489 h 949489"/>
                <a:gd name="connsiteX39" fmla="*/ 370735 w 553791"/>
                <a:gd name="connsiteY39" fmla="*/ 948564 h 949489"/>
                <a:gd name="connsiteX40" fmla="*/ 404942 w 553791"/>
                <a:gd name="connsiteY40" fmla="*/ 909734 h 949489"/>
                <a:gd name="connsiteX41" fmla="*/ 477055 w 553791"/>
                <a:gd name="connsiteY41" fmla="*/ 894017 h 949489"/>
                <a:gd name="connsiteX42" fmla="*/ 543622 w 553791"/>
                <a:gd name="connsiteY42" fmla="*/ 901413 h 949489"/>
                <a:gd name="connsiteX43" fmla="*/ 553791 w 553791"/>
                <a:gd name="connsiteY43" fmla="*/ 888470 h 949489"/>
                <a:gd name="connsiteX44" fmla="*/ 553791 w 553791"/>
                <a:gd name="connsiteY44" fmla="*/ 887545 h 949489"/>
                <a:gd name="connsiteX45" fmla="*/ 506640 w 553791"/>
                <a:gd name="connsiteY45" fmla="*/ 602791 h 949489"/>
                <a:gd name="connsiteX46" fmla="*/ 504791 w 553791"/>
                <a:gd name="connsiteY46" fmla="*/ 394773 h 949489"/>
                <a:gd name="connsiteX47" fmla="*/ 499244 w 553791"/>
                <a:gd name="connsiteY47" fmla="*/ 15717 h 949489"/>
                <a:gd name="connsiteX48" fmla="*/ 486301 w 553791"/>
                <a:gd name="connsiteY48" fmla="*/ 7396 h 949489"/>
                <a:gd name="connsiteX49" fmla="*/ 482603 w 553791"/>
                <a:gd name="connsiteY49" fmla="*/ 0 h 949489"/>
                <a:gd name="connsiteX50" fmla="*/ 480754 w 553791"/>
                <a:gd name="connsiteY50" fmla="*/ 0 h 949489"/>
                <a:gd name="connsiteX51" fmla="*/ 434527 w 553791"/>
                <a:gd name="connsiteY51" fmla="*/ 6472 h 949489"/>
                <a:gd name="connsiteX52" fmla="*/ 353169 w 553791"/>
                <a:gd name="connsiteY52" fmla="*/ 17566 h 949489"/>
                <a:gd name="connsiteX53" fmla="*/ 168264 w 553791"/>
                <a:gd name="connsiteY53" fmla="*/ 40679 h 949489"/>
                <a:gd name="connsiteX54" fmla="*/ 147924 w 553791"/>
                <a:gd name="connsiteY54" fmla="*/ 42528 h 9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53791" h="949489">
                  <a:moveTo>
                    <a:pt x="467810" y="932847"/>
                  </a:moveTo>
                  <a:lnTo>
                    <a:pt x="463187" y="933772"/>
                  </a:lnTo>
                  <a:lnTo>
                    <a:pt x="463187" y="934697"/>
                  </a:lnTo>
                  <a:lnTo>
                    <a:pt x="467810" y="932848"/>
                  </a:lnTo>
                  <a:close/>
                  <a:moveTo>
                    <a:pt x="553791" y="921753"/>
                  </a:moveTo>
                  <a:lnTo>
                    <a:pt x="540847" y="921753"/>
                  </a:lnTo>
                  <a:lnTo>
                    <a:pt x="552866" y="922678"/>
                  </a:lnTo>
                  <a:lnTo>
                    <a:pt x="553791" y="921753"/>
                  </a:lnTo>
                  <a:close/>
                  <a:moveTo>
                    <a:pt x="446545" y="930998"/>
                  </a:moveTo>
                  <a:lnTo>
                    <a:pt x="442847" y="934696"/>
                  </a:lnTo>
                  <a:lnTo>
                    <a:pt x="443772" y="935621"/>
                  </a:lnTo>
                  <a:lnTo>
                    <a:pt x="446546" y="930999"/>
                  </a:lnTo>
                  <a:close/>
                  <a:moveTo>
                    <a:pt x="533451" y="923602"/>
                  </a:moveTo>
                  <a:lnTo>
                    <a:pt x="498319" y="923602"/>
                  </a:lnTo>
                  <a:lnTo>
                    <a:pt x="531602" y="924527"/>
                  </a:lnTo>
                  <a:lnTo>
                    <a:pt x="533451" y="923602"/>
                  </a:lnTo>
                  <a:close/>
                  <a:moveTo>
                    <a:pt x="147924" y="42529"/>
                  </a:moveTo>
                  <a:lnTo>
                    <a:pt x="147924" y="43453"/>
                  </a:lnTo>
                  <a:lnTo>
                    <a:pt x="109093" y="108170"/>
                  </a:lnTo>
                  <a:lnTo>
                    <a:pt x="112792" y="158095"/>
                  </a:lnTo>
                  <a:lnTo>
                    <a:pt x="60094" y="216340"/>
                  </a:lnTo>
                  <a:lnTo>
                    <a:pt x="73962" y="232981"/>
                  </a:lnTo>
                  <a:lnTo>
                    <a:pt x="38830" y="380906"/>
                  </a:lnTo>
                  <a:lnTo>
                    <a:pt x="55471" y="412339"/>
                  </a:lnTo>
                  <a:lnTo>
                    <a:pt x="46226" y="418811"/>
                  </a:lnTo>
                  <a:lnTo>
                    <a:pt x="47151" y="439151"/>
                  </a:lnTo>
                  <a:lnTo>
                    <a:pt x="47151" y="445622"/>
                  </a:lnTo>
                  <a:lnTo>
                    <a:pt x="68415" y="495547"/>
                  </a:lnTo>
                  <a:lnTo>
                    <a:pt x="66566" y="526056"/>
                  </a:lnTo>
                  <a:lnTo>
                    <a:pt x="100774" y="567660"/>
                  </a:lnTo>
                  <a:lnTo>
                    <a:pt x="30509" y="687848"/>
                  </a:lnTo>
                  <a:lnTo>
                    <a:pt x="19415" y="759961"/>
                  </a:lnTo>
                  <a:lnTo>
                    <a:pt x="0" y="788622"/>
                  </a:lnTo>
                  <a:lnTo>
                    <a:pt x="12943" y="821905"/>
                  </a:lnTo>
                  <a:lnTo>
                    <a:pt x="924" y="833923"/>
                  </a:lnTo>
                  <a:lnTo>
                    <a:pt x="319886" y="798791"/>
                  </a:lnTo>
                  <a:lnTo>
                    <a:pt x="308792" y="843169"/>
                  </a:lnTo>
                  <a:lnTo>
                    <a:pt x="349471" y="922678"/>
                  </a:lnTo>
                  <a:lnTo>
                    <a:pt x="370735" y="949489"/>
                  </a:lnTo>
                  <a:lnTo>
                    <a:pt x="370735" y="948564"/>
                  </a:lnTo>
                  <a:lnTo>
                    <a:pt x="404942" y="909734"/>
                  </a:lnTo>
                  <a:lnTo>
                    <a:pt x="477055" y="894017"/>
                  </a:lnTo>
                  <a:lnTo>
                    <a:pt x="543622" y="901413"/>
                  </a:lnTo>
                  <a:lnTo>
                    <a:pt x="553791" y="888470"/>
                  </a:lnTo>
                  <a:lnTo>
                    <a:pt x="553791" y="887545"/>
                  </a:lnTo>
                  <a:lnTo>
                    <a:pt x="506640" y="602791"/>
                  </a:lnTo>
                  <a:lnTo>
                    <a:pt x="504791" y="394773"/>
                  </a:lnTo>
                  <a:lnTo>
                    <a:pt x="499244" y="15717"/>
                  </a:lnTo>
                  <a:lnTo>
                    <a:pt x="486301" y="7396"/>
                  </a:lnTo>
                  <a:lnTo>
                    <a:pt x="482603" y="0"/>
                  </a:lnTo>
                  <a:lnTo>
                    <a:pt x="480754" y="0"/>
                  </a:lnTo>
                  <a:lnTo>
                    <a:pt x="434527" y="6472"/>
                  </a:lnTo>
                  <a:lnTo>
                    <a:pt x="353169" y="17566"/>
                  </a:lnTo>
                  <a:lnTo>
                    <a:pt x="168264" y="40679"/>
                  </a:lnTo>
                  <a:lnTo>
                    <a:pt x="147924" y="42528"/>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6" name="Freeform: Shape 92">
              <a:extLst>
                <a:ext uri="{FF2B5EF4-FFF2-40B4-BE49-F238E27FC236}">
                  <a16:creationId xmlns:a16="http://schemas.microsoft.com/office/drawing/2014/main" id="{65BCEE62-7B68-492F-F786-CBFB6D13FB2D}"/>
                </a:ext>
              </a:extLst>
            </p:cNvPr>
            <p:cNvSpPr/>
            <p:nvPr/>
          </p:nvSpPr>
          <p:spPr>
            <a:xfrm>
              <a:off x="8065266" y="4130377"/>
              <a:ext cx="660554" cy="499751"/>
            </a:xfrm>
            <a:custGeom>
              <a:avLst/>
              <a:gdLst>
                <a:gd name="connsiteX0" fmla="*/ 25887 w 774753"/>
                <a:gd name="connsiteY0" fmla="*/ 97075 h 586149"/>
                <a:gd name="connsiteX1" fmla="*/ 25887 w 774753"/>
                <a:gd name="connsiteY1" fmla="*/ 97075 h 586149"/>
                <a:gd name="connsiteX2" fmla="*/ 0 w 774753"/>
                <a:gd name="connsiteY2" fmla="*/ 147924 h 586149"/>
                <a:gd name="connsiteX3" fmla="*/ 4623 w 774753"/>
                <a:gd name="connsiteY3" fmla="*/ 166415 h 586149"/>
                <a:gd name="connsiteX4" fmla="*/ 88754 w 774753"/>
                <a:gd name="connsiteY4" fmla="*/ 201547 h 586149"/>
                <a:gd name="connsiteX5" fmla="*/ 132208 w 774753"/>
                <a:gd name="connsiteY5" fmla="*/ 257018 h 586149"/>
                <a:gd name="connsiteX6" fmla="*/ 310641 w 774753"/>
                <a:gd name="connsiteY6" fmla="*/ 406791 h 586149"/>
                <a:gd name="connsiteX7" fmla="*/ 352245 w 774753"/>
                <a:gd name="connsiteY7" fmla="*/ 426207 h 586149"/>
                <a:gd name="connsiteX8" fmla="*/ 428056 w 774753"/>
                <a:gd name="connsiteY8" fmla="*/ 534376 h 586149"/>
                <a:gd name="connsiteX9" fmla="*/ 483527 w 774753"/>
                <a:gd name="connsiteY9" fmla="*/ 586150 h 586149"/>
                <a:gd name="connsiteX10" fmla="*/ 483527 w 774753"/>
                <a:gd name="connsiteY10" fmla="*/ 586150 h 586149"/>
                <a:gd name="connsiteX11" fmla="*/ 492773 w 774753"/>
                <a:gd name="connsiteY11" fmla="*/ 543622 h 586149"/>
                <a:gd name="connsiteX12" fmla="*/ 477980 w 774753"/>
                <a:gd name="connsiteY12" fmla="*/ 502942 h 586149"/>
                <a:gd name="connsiteX13" fmla="*/ 517735 w 774753"/>
                <a:gd name="connsiteY13" fmla="*/ 532527 h 586149"/>
                <a:gd name="connsiteX14" fmla="*/ 539923 w 774753"/>
                <a:gd name="connsiteY14" fmla="*/ 514961 h 586149"/>
                <a:gd name="connsiteX15" fmla="*/ 502018 w 774753"/>
                <a:gd name="connsiteY15" fmla="*/ 483527 h 586149"/>
                <a:gd name="connsiteX16" fmla="*/ 548244 w 774753"/>
                <a:gd name="connsiteY16" fmla="*/ 480754 h 586149"/>
                <a:gd name="connsiteX17" fmla="*/ 620358 w 774753"/>
                <a:gd name="connsiteY17" fmla="*/ 419735 h 586149"/>
                <a:gd name="connsiteX18" fmla="*/ 612037 w 774753"/>
                <a:gd name="connsiteY18" fmla="*/ 404018 h 586149"/>
                <a:gd name="connsiteX19" fmla="*/ 656414 w 774753"/>
                <a:gd name="connsiteY19" fmla="*/ 369811 h 586149"/>
                <a:gd name="connsiteX20" fmla="*/ 651791 w 774753"/>
                <a:gd name="connsiteY20" fmla="*/ 353169 h 586149"/>
                <a:gd name="connsiteX21" fmla="*/ 684150 w 774753"/>
                <a:gd name="connsiteY21" fmla="*/ 332829 h 586149"/>
                <a:gd name="connsiteX22" fmla="*/ 685999 w 774753"/>
                <a:gd name="connsiteY22" fmla="*/ 285679 h 586149"/>
                <a:gd name="connsiteX23" fmla="*/ 736847 w 774753"/>
                <a:gd name="connsiteY23" fmla="*/ 191377 h 586149"/>
                <a:gd name="connsiteX24" fmla="*/ 771055 w 774753"/>
                <a:gd name="connsiteY24" fmla="*/ 147924 h 586149"/>
                <a:gd name="connsiteX25" fmla="*/ 774753 w 774753"/>
                <a:gd name="connsiteY25" fmla="*/ 146075 h 586149"/>
                <a:gd name="connsiteX26" fmla="*/ 568584 w 774753"/>
                <a:gd name="connsiteY26" fmla="*/ 15717 h 586149"/>
                <a:gd name="connsiteX27" fmla="*/ 491848 w 774753"/>
                <a:gd name="connsiteY27" fmla="*/ 30509 h 586149"/>
                <a:gd name="connsiteX28" fmla="*/ 387377 w 774753"/>
                <a:gd name="connsiteY28" fmla="*/ 26811 h 586149"/>
                <a:gd name="connsiteX29" fmla="*/ 335603 w 774753"/>
                <a:gd name="connsiteY29" fmla="*/ 0 h 586149"/>
                <a:gd name="connsiteX30" fmla="*/ 28660 w 774753"/>
                <a:gd name="connsiteY30" fmla="*/ 97075 h 586149"/>
                <a:gd name="connsiteX31" fmla="*/ 25887 w 774753"/>
                <a:gd name="connsiteY31" fmla="*/ 97075 h 58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4753" h="586149">
                  <a:moveTo>
                    <a:pt x="25887" y="97075"/>
                  </a:moveTo>
                  <a:lnTo>
                    <a:pt x="25887" y="97075"/>
                  </a:lnTo>
                  <a:lnTo>
                    <a:pt x="0" y="147924"/>
                  </a:lnTo>
                  <a:lnTo>
                    <a:pt x="4623" y="166415"/>
                  </a:lnTo>
                  <a:lnTo>
                    <a:pt x="88754" y="201547"/>
                  </a:lnTo>
                  <a:lnTo>
                    <a:pt x="132208" y="257018"/>
                  </a:lnTo>
                  <a:lnTo>
                    <a:pt x="310641" y="406791"/>
                  </a:lnTo>
                  <a:lnTo>
                    <a:pt x="352245" y="426207"/>
                  </a:lnTo>
                  <a:lnTo>
                    <a:pt x="428056" y="534376"/>
                  </a:lnTo>
                  <a:lnTo>
                    <a:pt x="483527" y="586150"/>
                  </a:lnTo>
                  <a:lnTo>
                    <a:pt x="483527" y="586150"/>
                  </a:lnTo>
                  <a:lnTo>
                    <a:pt x="492773" y="543622"/>
                  </a:lnTo>
                  <a:lnTo>
                    <a:pt x="477980" y="502942"/>
                  </a:lnTo>
                  <a:lnTo>
                    <a:pt x="517735" y="532527"/>
                  </a:lnTo>
                  <a:lnTo>
                    <a:pt x="539923" y="514961"/>
                  </a:lnTo>
                  <a:lnTo>
                    <a:pt x="502018" y="483527"/>
                  </a:lnTo>
                  <a:lnTo>
                    <a:pt x="548244" y="480754"/>
                  </a:lnTo>
                  <a:lnTo>
                    <a:pt x="620358" y="419735"/>
                  </a:lnTo>
                  <a:lnTo>
                    <a:pt x="612037" y="404018"/>
                  </a:lnTo>
                  <a:lnTo>
                    <a:pt x="656414" y="369811"/>
                  </a:lnTo>
                  <a:lnTo>
                    <a:pt x="651791" y="353169"/>
                  </a:lnTo>
                  <a:lnTo>
                    <a:pt x="684150" y="332829"/>
                  </a:lnTo>
                  <a:lnTo>
                    <a:pt x="685999" y="285679"/>
                  </a:lnTo>
                  <a:lnTo>
                    <a:pt x="736847" y="191377"/>
                  </a:lnTo>
                  <a:lnTo>
                    <a:pt x="771055" y="147924"/>
                  </a:lnTo>
                  <a:lnTo>
                    <a:pt x="774753" y="146075"/>
                  </a:lnTo>
                  <a:lnTo>
                    <a:pt x="568584" y="15717"/>
                  </a:lnTo>
                  <a:lnTo>
                    <a:pt x="491848" y="30509"/>
                  </a:lnTo>
                  <a:lnTo>
                    <a:pt x="387377" y="26811"/>
                  </a:lnTo>
                  <a:lnTo>
                    <a:pt x="335603" y="0"/>
                  </a:lnTo>
                  <a:lnTo>
                    <a:pt x="28660" y="97075"/>
                  </a:lnTo>
                  <a:lnTo>
                    <a:pt x="25887" y="9707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7" name="Freeform: Shape 93">
              <a:extLst>
                <a:ext uri="{FF2B5EF4-FFF2-40B4-BE49-F238E27FC236}">
                  <a16:creationId xmlns:a16="http://schemas.microsoft.com/office/drawing/2014/main" id="{9696D20D-D562-84B3-3E73-D9CB6AB56619}"/>
                </a:ext>
              </a:extLst>
            </p:cNvPr>
            <p:cNvSpPr/>
            <p:nvPr/>
          </p:nvSpPr>
          <p:spPr>
            <a:xfrm>
              <a:off x="6882101" y="3096191"/>
              <a:ext cx="532069" cy="926195"/>
            </a:xfrm>
            <a:custGeom>
              <a:avLst/>
              <a:gdLst>
                <a:gd name="connsiteX0" fmla="*/ 79510 w 624055"/>
                <a:gd name="connsiteY0" fmla="*/ 49924 h 1086318"/>
                <a:gd name="connsiteX1" fmla="*/ 77661 w 624055"/>
                <a:gd name="connsiteY1" fmla="*/ 54547 h 1086318"/>
                <a:gd name="connsiteX2" fmla="*/ 112793 w 624055"/>
                <a:gd name="connsiteY2" fmla="*/ 76736 h 1086318"/>
                <a:gd name="connsiteX3" fmla="*/ 123887 w 624055"/>
                <a:gd name="connsiteY3" fmla="*/ 98924 h 1086318"/>
                <a:gd name="connsiteX4" fmla="*/ 160868 w 624055"/>
                <a:gd name="connsiteY4" fmla="*/ 134056 h 1086318"/>
                <a:gd name="connsiteX5" fmla="*/ 159943 w 624055"/>
                <a:gd name="connsiteY5" fmla="*/ 163641 h 1086318"/>
                <a:gd name="connsiteX6" fmla="*/ 139604 w 624055"/>
                <a:gd name="connsiteY6" fmla="*/ 221886 h 1086318"/>
                <a:gd name="connsiteX7" fmla="*/ 93377 w 624055"/>
                <a:gd name="connsiteY7" fmla="*/ 255169 h 1086318"/>
                <a:gd name="connsiteX8" fmla="*/ 51774 w 624055"/>
                <a:gd name="connsiteY8" fmla="*/ 263490 h 1086318"/>
                <a:gd name="connsiteX9" fmla="*/ 43453 w 624055"/>
                <a:gd name="connsiteY9" fmla="*/ 311565 h 1086318"/>
                <a:gd name="connsiteX10" fmla="*/ 57321 w 624055"/>
                <a:gd name="connsiteY10" fmla="*/ 318037 h 1086318"/>
                <a:gd name="connsiteX11" fmla="*/ 43453 w 624055"/>
                <a:gd name="connsiteY11" fmla="*/ 412339 h 1086318"/>
                <a:gd name="connsiteX12" fmla="*/ 9245 w 624055"/>
                <a:gd name="connsiteY12" fmla="*/ 433603 h 1086318"/>
                <a:gd name="connsiteX13" fmla="*/ 15717 w 624055"/>
                <a:gd name="connsiteY13" fmla="*/ 469659 h 1086318"/>
                <a:gd name="connsiteX14" fmla="*/ 7396 w 624055"/>
                <a:gd name="connsiteY14" fmla="*/ 473357 h 1086318"/>
                <a:gd name="connsiteX15" fmla="*/ 7396 w 624055"/>
                <a:gd name="connsiteY15" fmla="*/ 473357 h 1086318"/>
                <a:gd name="connsiteX16" fmla="*/ 0 w 624055"/>
                <a:gd name="connsiteY16" fmla="*/ 514037 h 1086318"/>
                <a:gd name="connsiteX17" fmla="*/ 29585 w 624055"/>
                <a:gd name="connsiteY17" fmla="*/ 596319 h 1086318"/>
                <a:gd name="connsiteX18" fmla="*/ 134981 w 624055"/>
                <a:gd name="connsiteY18" fmla="*/ 685074 h 1086318"/>
                <a:gd name="connsiteX19" fmla="*/ 144226 w 624055"/>
                <a:gd name="connsiteY19" fmla="*/ 727602 h 1086318"/>
                <a:gd name="connsiteX20" fmla="*/ 164566 w 624055"/>
                <a:gd name="connsiteY20" fmla="*/ 748866 h 1086318"/>
                <a:gd name="connsiteX21" fmla="*/ 231132 w 624055"/>
                <a:gd name="connsiteY21" fmla="*/ 745168 h 1086318"/>
                <a:gd name="connsiteX22" fmla="*/ 219113 w 624055"/>
                <a:gd name="connsiteY22" fmla="*/ 807111 h 1086318"/>
                <a:gd name="connsiteX23" fmla="*/ 214490 w 624055"/>
                <a:gd name="connsiteY23" fmla="*/ 873677 h 1086318"/>
                <a:gd name="connsiteX24" fmla="*/ 254245 w 624055"/>
                <a:gd name="connsiteY24" fmla="*/ 906036 h 1086318"/>
                <a:gd name="connsiteX25" fmla="*/ 317113 w 624055"/>
                <a:gd name="connsiteY25" fmla="*/ 933771 h 1086318"/>
                <a:gd name="connsiteX26" fmla="*/ 350395 w 624055"/>
                <a:gd name="connsiteY26" fmla="*/ 959658 h 1086318"/>
                <a:gd name="connsiteX27" fmla="*/ 368886 w 624055"/>
                <a:gd name="connsiteY27" fmla="*/ 1012356 h 1086318"/>
                <a:gd name="connsiteX28" fmla="*/ 358716 w 624055"/>
                <a:gd name="connsiteY28" fmla="*/ 1031771 h 1086318"/>
                <a:gd name="connsiteX29" fmla="*/ 424358 w 624055"/>
                <a:gd name="connsiteY29" fmla="*/ 1085394 h 1086318"/>
                <a:gd name="connsiteX30" fmla="*/ 427132 w 624055"/>
                <a:gd name="connsiteY30" fmla="*/ 1086319 h 1086318"/>
                <a:gd name="connsiteX31" fmla="*/ 421584 w 624055"/>
                <a:gd name="connsiteY31" fmla="*/ 1080771 h 1086318"/>
                <a:gd name="connsiteX32" fmla="*/ 440074 w 624055"/>
                <a:gd name="connsiteY32" fmla="*/ 1037319 h 1086318"/>
                <a:gd name="connsiteX33" fmla="*/ 511263 w 624055"/>
                <a:gd name="connsiteY33" fmla="*/ 1056734 h 1086318"/>
                <a:gd name="connsiteX34" fmla="*/ 528829 w 624055"/>
                <a:gd name="connsiteY34" fmla="*/ 1036394 h 1086318"/>
                <a:gd name="connsiteX35" fmla="*/ 514961 w 624055"/>
                <a:gd name="connsiteY35" fmla="*/ 995715 h 1086318"/>
                <a:gd name="connsiteX36" fmla="*/ 573206 w 624055"/>
                <a:gd name="connsiteY36" fmla="*/ 961507 h 1086318"/>
                <a:gd name="connsiteX37" fmla="*/ 557489 w 624055"/>
                <a:gd name="connsiteY37" fmla="*/ 939319 h 1086318"/>
                <a:gd name="connsiteX38" fmla="*/ 571358 w 624055"/>
                <a:gd name="connsiteY38" fmla="*/ 907885 h 1086318"/>
                <a:gd name="connsiteX39" fmla="*/ 571358 w 624055"/>
                <a:gd name="connsiteY39" fmla="*/ 905111 h 1086318"/>
                <a:gd name="connsiteX40" fmla="*/ 567659 w 624055"/>
                <a:gd name="connsiteY40" fmla="*/ 904187 h 1086318"/>
                <a:gd name="connsiteX41" fmla="*/ 568584 w 624055"/>
                <a:gd name="connsiteY41" fmla="*/ 821904 h 1086318"/>
                <a:gd name="connsiteX42" fmla="*/ 588923 w 624055"/>
                <a:gd name="connsiteY42" fmla="*/ 807111 h 1086318"/>
                <a:gd name="connsiteX43" fmla="*/ 624056 w 624055"/>
                <a:gd name="connsiteY43" fmla="*/ 724829 h 1086318"/>
                <a:gd name="connsiteX44" fmla="*/ 616659 w 624055"/>
                <a:gd name="connsiteY44" fmla="*/ 688772 h 1086318"/>
                <a:gd name="connsiteX45" fmla="*/ 593546 w 624055"/>
                <a:gd name="connsiteY45" fmla="*/ 645319 h 1086318"/>
                <a:gd name="connsiteX46" fmla="*/ 606490 w 624055"/>
                <a:gd name="connsiteY46" fmla="*/ 596319 h 1086318"/>
                <a:gd name="connsiteX47" fmla="*/ 541773 w 624055"/>
                <a:gd name="connsiteY47" fmla="*/ 140528 h 1086318"/>
                <a:gd name="connsiteX48" fmla="*/ 532527 w 624055"/>
                <a:gd name="connsiteY48" fmla="*/ 130358 h 1086318"/>
                <a:gd name="connsiteX49" fmla="*/ 508490 w 624055"/>
                <a:gd name="connsiteY49" fmla="*/ 75811 h 1086318"/>
                <a:gd name="connsiteX50" fmla="*/ 489075 w 624055"/>
                <a:gd name="connsiteY50" fmla="*/ 55471 h 1086318"/>
                <a:gd name="connsiteX51" fmla="*/ 480754 w 624055"/>
                <a:gd name="connsiteY51" fmla="*/ 1849 h 1086318"/>
                <a:gd name="connsiteX52" fmla="*/ 480754 w 624055"/>
                <a:gd name="connsiteY52" fmla="*/ 0 h 1086318"/>
                <a:gd name="connsiteX53" fmla="*/ 355943 w 624055"/>
                <a:gd name="connsiteY53" fmla="*/ 17566 h 1086318"/>
                <a:gd name="connsiteX54" fmla="*/ 281056 w 624055"/>
                <a:gd name="connsiteY54" fmla="*/ 26811 h 1086318"/>
                <a:gd name="connsiteX55" fmla="*/ 79510 w 624055"/>
                <a:gd name="connsiteY55" fmla="*/ 49924 h 1086318"/>
                <a:gd name="connsiteX56" fmla="*/ 79510 w 624055"/>
                <a:gd name="connsiteY56" fmla="*/ 49924 h 108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4055" h="1086318">
                  <a:moveTo>
                    <a:pt x="79510" y="49924"/>
                  </a:moveTo>
                  <a:lnTo>
                    <a:pt x="77661" y="54547"/>
                  </a:lnTo>
                  <a:lnTo>
                    <a:pt x="112793" y="76736"/>
                  </a:lnTo>
                  <a:lnTo>
                    <a:pt x="123887" y="98924"/>
                  </a:lnTo>
                  <a:lnTo>
                    <a:pt x="160868" y="134056"/>
                  </a:lnTo>
                  <a:lnTo>
                    <a:pt x="159943" y="163641"/>
                  </a:lnTo>
                  <a:lnTo>
                    <a:pt x="139604" y="221886"/>
                  </a:lnTo>
                  <a:lnTo>
                    <a:pt x="93377" y="255169"/>
                  </a:lnTo>
                  <a:lnTo>
                    <a:pt x="51774" y="263490"/>
                  </a:lnTo>
                  <a:lnTo>
                    <a:pt x="43453" y="311565"/>
                  </a:lnTo>
                  <a:lnTo>
                    <a:pt x="57321" y="318037"/>
                  </a:lnTo>
                  <a:lnTo>
                    <a:pt x="43453" y="412339"/>
                  </a:lnTo>
                  <a:lnTo>
                    <a:pt x="9245" y="433603"/>
                  </a:lnTo>
                  <a:lnTo>
                    <a:pt x="15717" y="469659"/>
                  </a:lnTo>
                  <a:lnTo>
                    <a:pt x="7396" y="473357"/>
                  </a:lnTo>
                  <a:lnTo>
                    <a:pt x="7396" y="473357"/>
                  </a:lnTo>
                  <a:lnTo>
                    <a:pt x="0" y="514037"/>
                  </a:lnTo>
                  <a:lnTo>
                    <a:pt x="29585" y="596319"/>
                  </a:lnTo>
                  <a:lnTo>
                    <a:pt x="134981" y="685074"/>
                  </a:lnTo>
                  <a:lnTo>
                    <a:pt x="144226" y="727602"/>
                  </a:lnTo>
                  <a:lnTo>
                    <a:pt x="164566" y="748866"/>
                  </a:lnTo>
                  <a:lnTo>
                    <a:pt x="231132" y="745168"/>
                  </a:lnTo>
                  <a:lnTo>
                    <a:pt x="219113" y="807111"/>
                  </a:lnTo>
                  <a:lnTo>
                    <a:pt x="214490" y="873677"/>
                  </a:lnTo>
                  <a:lnTo>
                    <a:pt x="254245" y="906036"/>
                  </a:lnTo>
                  <a:lnTo>
                    <a:pt x="317113" y="933771"/>
                  </a:lnTo>
                  <a:lnTo>
                    <a:pt x="350395" y="959658"/>
                  </a:lnTo>
                  <a:lnTo>
                    <a:pt x="368886" y="1012356"/>
                  </a:lnTo>
                  <a:lnTo>
                    <a:pt x="358716" y="1031771"/>
                  </a:lnTo>
                  <a:lnTo>
                    <a:pt x="424358" y="1085394"/>
                  </a:lnTo>
                  <a:lnTo>
                    <a:pt x="427132" y="1086319"/>
                  </a:lnTo>
                  <a:lnTo>
                    <a:pt x="421584" y="1080771"/>
                  </a:lnTo>
                  <a:lnTo>
                    <a:pt x="440074" y="1037319"/>
                  </a:lnTo>
                  <a:lnTo>
                    <a:pt x="511263" y="1056734"/>
                  </a:lnTo>
                  <a:lnTo>
                    <a:pt x="528829" y="1036394"/>
                  </a:lnTo>
                  <a:lnTo>
                    <a:pt x="514961" y="995715"/>
                  </a:lnTo>
                  <a:lnTo>
                    <a:pt x="573206" y="961507"/>
                  </a:lnTo>
                  <a:lnTo>
                    <a:pt x="557489" y="939319"/>
                  </a:lnTo>
                  <a:lnTo>
                    <a:pt x="571358" y="907885"/>
                  </a:lnTo>
                  <a:lnTo>
                    <a:pt x="571358" y="905111"/>
                  </a:lnTo>
                  <a:lnTo>
                    <a:pt x="567659" y="904187"/>
                  </a:lnTo>
                  <a:lnTo>
                    <a:pt x="568584" y="821904"/>
                  </a:lnTo>
                  <a:lnTo>
                    <a:pt x="588923" y="807111"/>
                  </a:lnTo>
                  <a:lnTo>
                    <a:pt x="624056" y="724829"/>
                  </a:lnTo>
                  <a:lnTo>
                    <a:pt x="616659" y="688772"/>
                  </a:lnTo>
                  <a:lnTo>
                    <a:pt x="593546" y="645319"/>
                  </a:lnTo>
                  <a:lnTo>
                    <a:pt x="606490" y="596319"/>
                  </a:lnTo>
                  <a:lnTo>
                    <a:pt x="541773" y="140528"/>
                  </a:lnTo>
                  <a:lnTo>
                    <a:pt x="532527" y="130358"/>
                  </a:lnTo>
                  <a:lnTo>
                    <a:pt x="508490" y="75811"/>
                  </a:lnTo>
                  <a:lnTo>
                    <a:pt x="489075" y="55471"/>
                  </a:lnTo>
                  <a:lnTo>
                    <a:pt x="480754" y="1849"/>
                  </a:lnTo>
                  <a:lnTo>
                    <a:pt x="480754" y="0"/>
                  </a:lnTo>
                  <a:lnTo>
                    <a:pt x="355943" y="17566"/>
                  </a:lnTo>
                  <a:lnTo>
                    <a:pt x="281056" y="26811"/>
                  </a:lnTo>
                  <a:lnTo>
                    <a:pt x="79510" y="49924"/>
                  </a:lnTo>
                  <a:lnTo>
                    <a:pt x="79510" y="49924"/>
                  </a:lnTo>
                  <a:close/>
                </a:path>
              </a:pathLst>
            </a:custGeom>
            <a:solidFill>
              <a:schemeClr val="accent2"/>
            </a:solid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8" name="Freeform: Shape 94">
              <a:extLst>
                <a:ext uri="{FF2B5EF4-FFF2-40B4-BE49-F238E27FC236}">
                  <a16:creationId xmlns:a16="http://schemas.microsoft.com/office/drawing/2014/main" id="{AB941D1A-A112-5FCC-D1C2-C9082E6C033D}"/>
                </a:ext>
              </a:extLst>
            </p:cNvPr>
            <p:cNvSpPr/>
            <p:nvPr/>
          </p:nvSpPr>
          <p:spPr>
            <a:xfrm>
              <a:off x="7344017" y="3155309"/>
              <a:ext cx="411466" cy="712579"/>
            </a:xfrm>
            <a:custGeom>
              <a:avLst/>
              <a:gdLst>
                <a:gd name="connsiteX0" fmla="*/ 384603 w 482601"/>
                <a:gd name="connsiteY0" fmla="*/ 1 h 835772"/>
                <a:gd name="connsiteX1" fmla="*/ 243150 w 482601"/>
                <a:gd name="connsiteY1" fmla="*/ 24963 h 835772"/>
                <a:gd name="connsiteX2" fmla="*/ 210792 w 482601"/>
                <a:gd name="connsiteY2" fmla="*/ 31435 h 835772"/>
                <a:gd name="connsiteX3" fmla="*/ 96151 w 482601"/>
                <a:gd name="connsiteY3" fmla="*/ 49925 h 835772"/>
                <a:gd name="connsiteX4" fmla="*/ 72113 w 482601"/>
                <a:gd name="connsiteY4" fmla="*/ 69340 h 835772"/>
                <a:gd name="connsiteX5" fmla="*/ 36057 w 482601"/>
                <a:gd name="connsiteY5" fmla="*/ 85982 h 835772"/>
                <a:gd name="connsiteX6" fmla="*/ 22189 w 482601"/>
                <a:gd name="connsiteY6" fmla="*/ 85057 h 835772"/>
                <a:gd name="connsiteX7" fmla="*/ 5547 w 482601"/>
                <a:gd name="connsiteY7" fmla="*/ 76736 h 835772"/>
                <a:gd name="connsiteX8" fmla="*/ 0 w 482601"/>
                <a:gd name="connsiteY8" fmla="*/ 71189 h 835772"/>
                <a:gd name="connsiteX9" fmla="*/ 64717 w 482601"/>
                <a:gd name="connsiteY9" fmla="*/ 526980 h 835772"/>
                <a:gd name="connsiteX10" fmla="*/ 51774 w 482601"/>
                <a:gd name="connsiteY10" fmla="*/ 575980 h 835772"/>
                <a:gd name="connsiteX11" fmla="*/ 74887 w 482601"/>
                <a:gd name="connsiteY11" fmla="*/ 619433 h 835772"/>
                <a:gd name="connsiteX12" fmla="*/ 82283 w 482601"/>
                <a:gd name="connsiteY12" fmla="*/ 655489 h 835772"/>
                <a:gd name="connsiteX13" fmla="*/ 47151 w 482601"/>
                <a:gd name="connsiteY13" fmla="*/ 737772 h 835772"/>
                <a:gd name="connsiteX14" fmla="*/ 26811 w 482601"/>
                <a:gd name="connsiteY14" fmla="*/ 752565 h 835772"/>
                <a:gd name="connsiteX15" fmla="*/ 25887 w 482601"/>
                <a:gd name="connsiteY15" fmla="*/ 834847 h 835772"/>
                <a:gd name="connsiteX16" fmla="*/ 29585 w 482601"/>
                <a:gd name="connsiteY16" fmla="*/ 835772 h 835772"/>
                <a:gd name="connsiteX17" fmla="*/ 33283 w 482601"/>
                <a:gd name="connsiteY17" fmla="*/ 834847 h 835772"/>
                <a:gd name="connsiteX18" fmla="*/ 47151 w 482601"/>
                <a:gd name="connsiteY18" fmla="*/ 808961 h 835772"/>
                <a:gd name="connsiteX19" fmla="*/ 81358 w 482601"/>
                <a:gd name="connsiteY19" fmla="*/ 808961 h 835772"/>
                <a:gd name="connsiteX20" fmla="*/ 122962 w 482601"/>
                <a:gd name="connsiteY20" fmla="*/ 795093 h 835772"/>
                <a:gd name="connsiteX21" fmla="*/ 174735 w 482601"/>
                <a:gd name="connsiteY21" fmla="*/ 814508 h 835772"/>
                <a:gd name="connsiteX22" fmla="*/ 180283 w 482601"/>
                <a:gd name="connsiteY22" fmla="*/ 793244 h 835772"/>
                <a:gd name="connsiteX23" fmla="*/ 209867 w 482601"/>
                <a:gd name="connsiteY23" fmla="*/ 771055 h 835772"/>
                <a:gd name="connsiteX24" fmla="*/ 254244 w 482601"/>
                <a:gd name="connsiteY24" fmla="*/ 777527 h 835772"/>
                <a:gd name="connsiteX25" fmla="*/ 278282 w 482601"/>
                <a:gd name="connsiteY25" fmla="*/ 730376 h 835772"/>
                <a:gd name="connsiteX26" fmla="*/ 343924 w 482601"/>
                <a:gd name="connsiteY26" fmla="*/ 735923 h 835772"/>
                <a:gd name="connsiteX27" fmla="*/ 342999 w 482601"/>
                <a:gd name="connsiteY27" fmla="*/ 709112 h 835772"/>
                <a:gd name="connsiteX28" fmla="*/ 401244 w 482601"/>
                <a:gd name="connsiteY28" fmla="*/ 632376 h 835772"/>
                <a:gd name="connsiteX29" fmla="*/ 391999 w 482601"/>
                <a:gd name="connsiteY29" fmla="*/ 597244 h 835772"/>
                <a:gd name="connsiteX30" fmla="*/ 432678 w 482601"/>
                <a:gd name="connsiteY30" fmla="*/ 596319 h 835772"/>
                <a:gd name="connsiteX31" fmla="*/ 482602 w 482601"/>
                <a:gd name="connsiteY31" fmla="*/ 556565 h 835772"/>
                <a:gd name="connsiteX32" fmla="*/ 470584 w 482601"/>
                <a:gd name="connsiteY32" fmla="*/ 511263 h 835772"/>
                <a:gd name="connsiteX33" fmla="*/ 472432 w 482601"/>
                <a:gd name="connsiteY33" fmla="*/ 509414 h 835772"/>
                <a:gd name="connsiteX34" fmla="*/ 470584 w 482601"/>
                <a:gd name="connsiteY34" fmla="*/ 493697 h 835772"/>
                <a:gd name="connsiteX35" fmla="*/ 415112 w 482601"/>
                <a:gd name="connsiteY35" fmla="*/ 166415 h 835772"/>
                <a:gd name="connsiteX36" fmla="*/ 390149 w 482601"/>
                <a:gd name="connsiteY36" fmla="*/ 26811 h 835772"/>
                <a:gd name="connsiteX37" fmla="*/ 387376 w 482601"/>
                <a:gd name="connsiteY37" fmla="*/ 12019 h 835772"/>
                <a:gd name="connsiteX38" fmla="*/ 384602 w 482601"/>
                <a:gd name="connsiteY38" fmla="*/ 0 h 83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2601" h="835772">
                  <a:moveTo>
                    <a:pt x="384603" y="1"/>
                  </a:moveTo>
                  <a:lnTo>
                    <a:pt x="243150" y="24963"/>
                  </a:lnTo>
                  <a:lnTo>
                    <a:pt x="210792" y="31435"/>
                  </a:lnTo>
                  <a:lnTo>
                    <a:pt x="96151" y="49925"/>
                  </a:lnTo>
                  <a:lnTo>
                    <a:pt x="72113" y="69340"/>
                  </a:lnTo>
                  <a:lnTo>
                    <a:pt x="36057" y="85982"/>
                  </a:lnTo>
                  <a:lnTo>
                    <a:pt x="22189" y="85057"/>
                  </a:lnTo>
                  <a:lnTo>
                    <a:pt x="5547" y="76736"/>
                  </a:lnTo>
                  <a:lnTo>
                    <a:pt x="0" y="71189"/>
                  </a:lnTo>
                  <a:lnTo>
                    <a:pt x="64717" y="526980"/>
                  </a:lnTo>
                  <a:lnTo>
                    <a:pt x="51774" y="575980"/>
                  </a:lnTo>
                  <a:lnTo>
                    <a:pt x="74887" y="619433"/>
                  </a:lnTo>
                  <a:lnTo>
                    <a:pt x="82283" y="655489"/>
                  </a:lnTo>
                  <a:lnTo>
                    <a:pt x="47151" y="737772"/>
                  </a:lnTo>
                  <a:lnTo>
                    <a:pt x="26811" y="752565"/>
                  </a:lnTo>
                  <a:lnTo>
                    <a:pt x="25887" y="834847"/>
                  </a:lnTo>
                  <a:lnTo>
                    <a:pt x="29585" y="835772"/>
                  </a:lnTo>
                  <a:lnTo>
                    <a:pt x="33283" y="834847"/>
                  </a:lnTo>
                  <a:lnTo>
                    <a:pt x="47151" y="808961"/>
                  </a:lnTo>
                  <a:lnTo>
                    <a:pt x="81358" y="808961"/>
                  </a:lnTo>
                  <a:lnTo>
                    <a:pt x="122962" y="795093"/>
                  </a:lnTo>
                  <a:lnTo>
                    <a:pt x="174735" y="814508"/>
                  </a:lnTo>
                  <a:lnTo>
                    <a:pt x="180283" y="793244"/>
                  </a:lnTo>
                  <a:lnTo>
                    <a:pt x="209867" y="771055"/>
                  </a:lnTo>
                  <a:lnTo>
                    <a:pt x="254244" y="777527"/>
                  </a:lnTo>
                  <a:lnTo>
                    <a:pt x="278282" y="730376"/>
                  </a:lnTo>
                  <a:lnTo>
                    <a:pt x="343924" y="735923"/>
                  </a:lnTo>
                  <a:lnTo>
                    <a:pt x="342999" y="709112"/>
                  </a:lnTo>
                  <a:lnTo>
                    <a:pt x="401244" y="632376"/>
                  </a:lnTo>
                  <a:lnTo>
                    <a:pt x="391999" y="597244"/>
                  </a:lnTo>
                  <a:lnTo>
                    <a:pt x="432678" y="596319"/>
                  </a:lnTo>
                  <a:lnTo>
                    <a:pt x="482602" y="556565"/>
                  </a:lnTo>
                  <a:lnTo>
                    <a:pt x="470584" y="511263"/>
                  </a:lnTo>
                  <a:lnTo>
                    <a:pt x="472432" y="509414"/>
                  </a:lnTo>
                  <a:lnTo>
                    <a:pt x="470584" y="493697"/>
                  </a:lnTo>
                  <a:lnTo>
                    <a:pt x="415112" y="166415"/>
                  </a:lnTo>
                  <a:lnTo>
                    <a:pt x="390149" y="26811"/>
                  </a:lnTo>
                  <a:lnTo>
                    <a:pt x="387376" y="12019"/>
                  </a:lnTo>
                  <a:lnTo>
                    <a:pt x="384602" y="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Freeform: Shape 95">
              <a:extLst>
                <a:ext uri="{FF2B5EF4-FFF2-40B4-BE49-F238E27FC236}">
                  <a16:creationId xmlns:a16="http://schemas.microsoft.com/office/drawing/2014/main" id="{2CB00283-CB17-133F-7AED-5442436F95CC}"/>
                </a:ext>
              </a:extLst>
            </p:cNvPr>
            <p:cNvSpPr/>
            <p:nvPr/>
          </p:nvSpPr>
          <p:spPr>
            <a:xfrm>
              <a:off x="7197402" y="3578600"/>
              <a:ext cx="959301" cy="529704"/>
            </a:xfrm>
            <a:custGeom>
              <a:avLst/>
              <a:gdLst>
                <a:gd name="connsiteX0" fmla="*/ 12018 w 1125148"/>
                <a:gd name="connsiteY0" fmla="*/ 617584 h 621281"/>
                <a:gd name="connsiteX1" fmla="*/ 9245 w 1125148"/>
                <a:gd name="connsiteY1" fmla="*/ 610187 h 621281"/>
                <a:gd name="connsiteX2" fmla="*/ 3698 w 1125148"/>
                <a:gd name="connsiteY2" fmla="*/ 608338 h 621281"/>
                <a:gd name="connsiteX3" fmla="*/ 0 w 1125148"/>
                <a:gd name="connsiteY3" fmla="*/ 620357 h 621281"/>
                <a:gd name="connsiteX4" fmla="*/ 925 w 1125148"/>
                <a:gd name="connsiteY4" fmla="*/ 621282 h 621281"/>
                <a:gd name="connsiteX5" fmla="*/ 11095 w 1125148"/>
                <a:gd name="connsiteY5" fmla="*/ 620357 h 621281"/>
                <a:gd name="connsiteX6" fmla="*/ 12020 w 1125148"/>
                <a:gd name="connsiteY6" fmla="*/ 617584 h 621281"/>
                <a:gd name="connsiteX7" fmla="*/ 644394 w 1125148"/>
                <a:gd name="connsiteY7" fmla="*/ 12943 h 621281"/>
                <a:gd name="connsiteX8" fmla="*/ 642546 w 1125148"/>
                <a:gd name="connsiteY8" fmla="*/ 14792 h 621281"/>
                <a:gd name="connsiteX9" fmla="*/ 654564 w 1125148"/>
                <a:gd name="connsiteY9" fmla="*/ 60094 h 621281"/>
                <a:gd name="connsiteX10" fmla="*/ 604640 w 1125148"/>
                <a:gd name="connsiteY10" fmla="*/ 99849 h 621281"/>
                <a:gd name="connsiteX11" fmla="*/ 563961 w 1125148"/>
                <a:gd name="connsiteY11" fmla="*/ 100774 h 621281"/>
                <a:gd name="connsiteX12" fmla="*/ 573206 w 1125148"/>
                <a:gd name="connsiteY12" fmla="*/ 135906 h 621281"/>
                <a:gd name="connsiteX13" fmla="*/ 514961 w 1125148"/>
                <a:gd name="connsiteY13" fmla="*/ 212641 h 621281"/>
                <a:gd name="connsiteX14" fmla="*/ 515886 w 1125148"/>
                <a:gd name="connsiteY14" fmla="*/ 239453 h 621281"/>
                <a:gd name="connsiteX15" fmla="*/ 450245 w 1125148"/>
                <a:gd name="connsiteY15" fmla="*/ 233905 h 621281"/>
                <a:gd name="connsiteX16" fmla="*/ 426207 w 1125148"/>
                <a:gd name="connsiteY16" fmla="*/ 281056 h 621281"/>
                <a:gd name="connsiteX17" fmla="*/ 381830 w 1125148"/>
                <a:gd name="connsiteY17" fmla="*/ 274584 h 621281"/>
                <a:gd name="connsiteX18" fmla="*/ 352245 w 1125148"/>
                <a:gd name="connsiteY18" fmla="*/ 296773 h 621281"/>
                <a:gd name="connsiteX19" fmla="*/ 346697 w 1125148"/>
                <a:gd name="connsiteY19" fmla="*/ 318037 h 621281"/>
                <a:gd name="connsiteX20" fmla="*/ 294924 w 1125148"/>
                <a:gd name="connsiteY20" fmla="*/ 298622 h 621281"/>
                <a:gd name="connsiteX21" fmla="*/ 253320 w 1125148"/>
                <a:gd name="connsiteY21" fmla="*/ 312490 h 621281"/>
                <a:gd name="connsiteX22" fmla="*/ 219113 w 1125148"/>
                <a:gd name="connsiteY22" fmla="*/ 312490 h 621281"/>
                <a:gd name="connsiteX23" fmla="*/ 205245 w 1125148"/>
                <a:gd name="connsiteY23" fmla="*/ 338377 h 621281"/>
                <a:gd name="connsiteX24" fmla="*/ 201547 w 1125148"/>
                <a:gd name="connsiteY24" fmla="*/ 339302 h 621281"/>
                <a:gd name="connsiteX25" fmla="*/ 201547 w 1125148"/>
                <a:gd name="connsiteY25" fmla="*/ 342075 h 621281"/>
                <a:gd name="connsiteX26" fmla="*/ 187679 w 1125148"/>
                <a:gd name="connsiteY26" fmla="*/ 373509 h 621281"/>
                <a:gd name="connsiteX27" fmla="*/ 203396 w 1125148"/>
                <a:gd name="connsiteY27" fmla="*/ 395698 h 621281"/>
                <a:gd name="connsiteX28" fmla="*/ 145151 w 1125148"/>
                <a:gd name="connsiteY28" fmla="*/ 429905 h 621281"/>
                <a:gd name="connsiteX29" fmla="*/ 159019 w 1125148"/>
                <a:gd name="connsiteY29" fmla="*/ 470584 h 621281"/>
                <a:gd name="connsiteX30" fmla="*/ 141452 w 1125148"/>
                <a:gd name="connsiteY30" fmla="*/ 490924 h 621281"/>
                <a:gd name="connsiteX31" fmla="*/ 70264 w 1125148"/>
                <a:gd name="connsiteY31" fmla="*/ 471509 h 621281"/>
                <a:gd name="connsiteX32" fmla="*/ 51774 w 1125148"/>
                <a:gd name="connsiteY32" fmla="*/ 514962 h 621281"/>
                <a:gd name="connsiteX33" fmla="*/ 57321 w 1125148"/>
                <a:gd name="connsiteY33" fmla="*/ 520509 h 621281"/>
                <a:gd name="connsiteX34" fmla="*/ 59170 w 1125148"/>
                <a:gd name="connsiteY34" fmla="*/ 524207 h 621281"/>
                <a:gd name="connsiteX35" fmla="*/ 50849 w 1125148"/>
                <a:gd name="connsiteY35" fmla="*/ 600018 h 621281"/>
                <a:gd name="connsiteX36" fmla="*/ 47151 w 1125148"/>
                <a:gd name="connsiteY36" fmla="*/ 601867 h 621281"/>
                <a:gd name="connsiteX37" fmla="*/ 23113 w 1125148"/>
                <a:gd name="connsiteY37" fmla="*/ 616659 h 621281"/>
                <a:gd name="connsiteX38" fmla="*/ 22188 w 1125148"/>
                <a:gd name="connsiteY38" fmla="*/ 619433 h 621281"/>
                <a:gd name="connsiteX39" fmla="*/ 48999 w 1125148"/>
                <a:gd name="connsiteY39" fmla="*/ 615735 h 621281"/>
                <a:gd name="connsiteX40" fmla="*/ 235754 w 1125148"/>
                <a:gd name="connsiteY40" fmla="*/ 590773 h 621281"/>
                <a:gd name="connsiteX41" fmla="*/ 226509 w 1125148"/>
                <a:gd name="connsiteY41" fmla="*/ 553792 h 621281"/>
                <a:gd name="connsiteX42" fmla="*/ 257942 w 1125148"/>
                <a:gd name="connsiteY42" fmla="*/ 552867 h 621281"/>
                <a:gd name="connsiteX43" fmla="*/ 634225 w 1125148"/>
                <a:gd name="connsiteY43" fmla="*/ 502943 h 621281"/>
                <a:gd name="connsiteX44" fmla="*/ 898639 w 1125148"/>
                <a:gd name="connsiteY44" fmla="*/ 458565 h 621281"/>
                <a:gd name="connsiteX45" fmla="*/ 902337 w 1125148"/>
                <a:gd name="connsiteY45" fmla="*/ 455792 h 621281"/>
                <a:gd name="connsiteX46" fmla="*/ 908809 w 1125148"/>
                <a:gd name="connsiteY46" fmla="*/ 448396 h 621281"/>
                <a:gd name="connsiteX47" fmla="*/ 978148 w 1125148"/>
                <a:gd name="connsiteY47" fmla="*/ 411414 h 621281"/>
                <a:gd name="connsiteX48" fmla="*/ 1031771 w 1125148"/>
                <a:gd name="connsiteY48" fmla="*/ 341150 h 621281"/>
                <a:gd name="connsiteX49" fmla="*/ 1039167 w 1125148"/>
                <a:gd name="connsiteY49" fmla="*/ 317113 h 621281"/>
                <a:gd name="connsiteX50" fmla="*/ 1074299 w 1125148"/>
                <a:gd name="connsiteY50" fmla="*/ 289377 h 621281"/>
                <a:gd name="connsiteX51" fmla="*/ 1118677 w 1125148"/>
                <a:gd name="connsiteY51" fmla="*/ 232981 h 621281"/>
                <a:gd name="connsiteX52" fmla="*/ 1125148 w 1125148"/>
                <a:gd name="connsiteY52" fmla="*/ 223736 h 621281"/>
                <a:gd name="connsiteX53" fmla="*/ 1122375 w 1125148"/>
                <a:gd name="connsiteY53" fmla="*/ 222811 h 621281"/>
                <a:gd name="connsiteX54" fmla="*/ 1099261 w 1125148"/>
                <a:gd name="connsiteY54" fmla="*/ 222811 h 621281"/>
                <a:gd name="connsiteX55" fmla="*/ 1069677 w 1125148"/>
                <a:gd name="connsiteY55" fmla="*/ 206169 h 621281"/>
                <a:gd name="connsiteX56" fmla="*/ 1016979 w 1125148"/>
                <a:gd name="connsiteY56" fmla="*/ 142377 h 621281"/>
                <a:gd name="connsiteX57" fmla="*/ 998488 w 1125148"/>
                <a:gd name="connsiteY57" fmla="*/ 77660 h 621281"/>
                <a:gd name="connsiteX58" fmla="*/ 998488 w 1125148"/>
                <a:gd name="connsiteY58" fmla="*/ 75811 h 621281"/>
                <a:gd name="connsiteX59" fmla="*/ 996639 w 1125148"/>
                <a:gd name="connsiteY59" fmla="*/ 73962 h 621281"/>
                <a:gd name="connsiteX60" fmla="*/ 957809 w 1125148"/>
                <a:gd name="connsiteY60" fmla="*/ 51773 h 621281"/>
                <a:gd name="connsiteX61" fmla="*/ 940243 w 1125148"/>
                <a:gd name="connsiteY61" fmla="*/ 22188 h 621281"/>
                <a:gd name="connsiteX62" fmla="*/ 905111 w 1125148"/>
                <a:gd name="connsiteY62" fmla="*/ 56396 h 621281"/>
                <a:gd name="connsiteX63" fmla="*/ 882922 w 1125148"/>
                <a:gd name="connsiteY63" fmla="*/ 61943 h 621281"/>
                <a:gd name="connsiteX64" fmla="*/ 855186 w 1125148"/>
                <a:gd name="connsiteY64" fmla="*/ 50849 h 621281"/>
                <a:gd name="connsiteX65" fmla="*/ 831149 w 1125148"/>
                <a:gd name="connsiteY65" fmla="*/ 69339 h 621281"/>
                <a:gd name="connsiteX66" fmla="*/ 781224 w 1125148"/>
                <a:gd name="connsiteY66" fmla="*/ 47151 h 621281"/>
                <a:gd name="connsiteX67" fmla="*/ 768281 w 1125148"/>
                <a:gd name="connsiteY67" fmla="*/ 52698 h 621281"/>
                <a:gd name="connsiteX68" fmla="*/ 721130 w 1125148"/>
                <a:gd name="connsiteY68" fmla="*/ 12019 h 621281"/>
                <a:gd name="connsiteX69" fmla="*/ 697092 w 1125148"/>
                <a:gd name="connsiteY69" fmla="*/ 0 h 621281"/>
                <a:gd name="connsiteX70" fmla="*/ 651791 w 1125148"/>
                <a:gd name="connsiteY70" fmla="*/ 5547 h 621281"/>
                <a:gd name="connsiteX71" fmla="*/ 644394 w 1125148"/>
                <a:gd name="connsiteY71" fmla="*/ 12943 h 62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125148" h="621281">
                  <a:moveTo>
                    <a:pt x="12018" y="617584"/>
                  </a:moveTo>
                  <a:lnTo>
                    <a:pt x="9245" y="610187"/>
                  </a:lnTo>
                  <a:lnTo>
                    <a:pt x="3698" y="608338"/>
                  </a:lnTo>
                  <a:lnTo>
                    <a:pt x="0" y="620357"/>
                  </a:lnTo>
                  <a:lnTo>
                    <a:pt x="925" y="621282"/>
                  </a:lnTo>
                  <a:lnTo>
                    <a:pt x="11095" y="620357"/>
                  </a:lnTo>
                  <a:lnTo>
                    <a:pt x="12020" y="617584"/>
                  </a:lnTo>
                  <a:close/>
                  <a:moveTo>
                    <a:pt x="644394" y="12943"/>
                  </a:moveTo>
                  <a:lnTo>
                    <a:pt x="642546" y="14792"/>
                  </a:lnTo>
                  <a:lnTo>
                    <a:pt x="654564" y="60094"/>
                  </a:lnTo>
                  <a:lnTo>
                    <a:pt x="604640" y="99849"/>
                  </a:lnTo>
                  <a:lnTo>
                    <a:pt x="563961" y="100774"/>
                  </a:lnTo>
                  <a:lnTo>
                    <a:pt x="573206" y="135906"/>
                  </a:lnTo>
                  <a:lnTo>
                    <a:pt x="514961" y="212641"/>
                  </a:lnTo>
                  <a:lnTo>
                    <a:pt x="515886" y="239453"/>
                  </a:lnTo>
                  <a:lnTo>
                    <a:pt x="450245" y="233905"/>
                  </a:lnTo>
                  <a:lnTo>
                    <a:pt x="426207" y="281056"/>
                  </a:lnTo>
                  <a:lnTo>
                    <a:pt x="381830" y="274584"/>
                  </a:lnTo>
                  <a:lnTo>
                    <a:pt x="352245" y="296773"/>
                  </a:lnTo>
                  <a:lnTo>
                    <a:pt x="346697" y="318037"/>
                  </a:lnTo>
                  <a:lnTo>
                    <a:pt x="294924" y="298622"/>
                  </a:lnTo>
                  <a:lnTo>
                    <a:pt x="253320" y="312490"/>
                  </a:lnTo>
                  <a:lnTo>
                    <a:pt x="219113" y="312490"/>
                  </a:lnTo>
                  <a:lnTo>
                    <a:pt x="205245" y="338377"/>
                  </a:lnTo>
                  <a:lnTo>
                    <a:pt x="201547" y="339302"/>
                  </a:lnTo>
                  <a:lnTo>
                    <a:pt x="201547" y="342075"/>
                  </a:lnTo>
                  <a:lnTo>
                    <a:pt x="187679" y="373509"/>
                  </a:lnTo>
                  <a:lnTo>
                    <a:pt x="203396" y="395698"/>
                  </a:lnTo>
                  <a:lnTo>
                    <a:pt x="145151" y="429905"/>
                  </a:lnTo>
                  <a:lnTo>
                    <a:pt x="159019" y="470584"/>
                  </a:lnTo>
                  <a:lnTo>
                    <a:pt x="141452" y="490924"/>
                  </a:lnTo>
                  <a:lnTo>
                    <a:pt x="70264" y="471509"/>
                  </a:lnTo>
                  <a:lnTo>
                    <a:pt x="51774" y="514962"/>
                  </a:lnTo>
                  <a:lnTo>
                    <a:pt x="57321" y="520509"/>
                  </a:lnTo>
                  <a:lnTo>
                    <a:pt x="59170" y="524207"/>
                  </a:lnTo>
                  <a:lnTo>
                    <a:pt x="50849" y="600018"/>
                  </a:lnTo>
                  <a:lnTo>
                    <a:pt x="47151" y="601867"/>
                  </a:lnTo>
                  <a:lnTo>
                    <a:pt x="23113" y="616659"/>
                  </a:lnTo>
                  <a:lnTo>
                    <a:pt x="22188" y="619433"/>
                  </a:lnTo>
                  <a:lnTo>
                    <a:pt x="48999" y="615735"/>
                  </a:lnTo>
                  <a:lnTo>
                    <a:pt x="235754" y="590773"/>
                  </a:lnTo>
                  <a:lnTo>
                    <a:pt x="226509" y="553792"/>
                  </a:lnTo>
                  <a:lnTo>
                    <a:pt x="257942" y="552867"/>
                  </a:lnTo>
                  <a:lnTo>
                    <a:pt x="634225" y="502943"/>
                  </a:lnTo>
                  <a:lnTo>
                    <a:pt x="898639" y="458565"/>
                  </a:lnTo>
                  <a:lnTo>
                    <a:pt x="902337" y="455792"/>
                  </a:lnTo>
                  <a:lnTo>
                    <a:pt x="908809" y="448396"/>
                  </a:lnTo>
                  <a:lnTo>
                    <a:pt x="978148" y="411414"/>
                  </a:lnTo>
                  <a:lnTo>
                    <a:pt x="1031771" y="341150"/>
                  </a:lnTo>
                  <a:lnTo>
                    <a:pt x="1039167" y="317113"/>
                  </a:lnTo>
                  <a:lnTo>
                    <a:pt x="1074299" y="289377"/>
                  </a:lnTo>
                  <a:lnTo>
                    <a:pt x="1118677" y="232981"/>
                  </a:lnTo>
                  <a:lnTo>
                    <a:pt x="1125148" y="223736"/>
                  </a:lnTo>
                  <a:lnTo>
                    <a:pt x="1122375" y="222811"/>
                  </a:lnTo>
                  <a:lnTo>
                    <a:pt x="1099261" y="222811"/>
                  </a:lnTo>
                  <a:lnTo>
                    <a:pt x="1069677" y="206169"/>
                  </a:lnTo>
                  <a:lnTo>
                    <a:pt x="1016979" y="142377"/>
                  </a:lnTo>
                  <a:lnTo>
                    <a:pt x="998488" y="77660"/>
                  </a:lnTo>
                  <a:lnTo>
                    <a:pt x="998488" y="75811"/>
                  </a:lnTo>
                  <a:lnTo>
                    <a:pt x="996639" y="73962"/>
                  </a:lnTo>
                  <a:lnTo>
                    <a:pt x="957809" y="51773"/>
                  </a:lnTo>
                  <a:lnTo>
                    <a:pt x="940243" y="22188"/>
                  </a:lnTo>
                  <a:lnTo>
                    <a:pt x="905111" y="56396"/>
                  </a:lnTo>
                  <a:lnTo>
                    <a:pt x="882922" y="61943"/>
                  </a:lnTo>
                  <a:lnTo>
                    <a:pt x="855186" y="50849"/>
                  </a:lnTo>
                  <a:lnTo>
                    <a:pt x="831149" y="69339"/>
                  </a:lnTo>
                  <a:lnTo>
                    <a:pt x="781224" y="47151"/>
                  </a:lnTo>
                  <a:lnTo>
                    <a:pt x="768281" y="52698"/>
                  </a:lnTo>
                  <a:lnTo>
                    <a:pt x="721130" y="12019"/>
                  </a:lnTo>
                  <a:lnTo>
                    <a:pt x="697092" y="0"/>
                  </a:lnTo>
                  <a:lnTo>
                    <a:pt x="651791" y="5547"/>
                  </a:lnTo>
                  <a:lnTo>
                    <a:pt x="644394" y="12943"/>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Freeform: Shape 96">
              <a:extLst>
                <a:ext uri="{FF2B5EF4-FFF2-40B4-BE49-F238E27FC236}">
                  <a16:creationId xmlns:a16="http://schemas.microsoft.com/office/drawing/2014/main" id="{0C95668B-945A-4821-B26C-22C0D726827F}"/>
                </a:ext>
              </a:extLst>
            </p:cNvPr>
            <p:cNvSpPr/>
            <p:nvPr/>
          </p:nvSpPr>
          <p:spPr>
            <a:xfrm>
              <a:off x="7925746" y="3726792"/>
              <a:ext cx="1140599" cy="528127"/>
            </a:xfrm>
            <a:custGeom>
              <a:avLst/>
              <a:gdLst>
                <a:gd name="connsiteX0" fmla="*/ 1034544 w 1337789"/>
                <a:gd name="connsiteY0" fmla="*/ 587074 h 619431"/>
                <a:gd name="connsiteX1" fmla="*/ 1024375 w 1337789"/>
                <a:gd name="connsiteY1" fmla="*/ 597244 h 619431"/>
                <a:gd name="connsiteX2" fmla="*/ 1026224 w 1337789"/>
                <a:gd name="connsiteY2" fmla="*/ 599093 h 619431"/>
                <a:gd name="connsiteX3" fmla="*/ 1034544 w 1337789"/>
                <a:gd name="connsiteY3" fmla="*/ 587074 h 619431"/>
                <a:gd name="connsiteX4" fmla="*/ 1041941 w 1337789"/>
                <a:gd name="connsiteY4" fmla="*/ 533451 h 619431"/>
                <a:gd name="connsiteX5" fmla="*/ 1037318 w 1337789"/>
                <a:gd name="connsiteY5" fmla="*/ 540848 h 619431"/>
                <a:gd name="connsiteX6" fmla="*/ 1039167 w 1337789"/>
                <a:gd name="connsiteY6" fmla="*/ 548244 h 619431"/>
                <a:gd name="connsiteX7" fmla="*/ 1041941 w 1337789"/>
                <a:gd name="connsiteY7" fmla="*/ 533451 h 619431"/>
                <a:gd name="connsiteX8" fmla="*/ 1097412 w 1337789"/>
                <a:gd name="connsiteY8" fmla="*/ 447471 h 619431"/>
                <a:gd name="connsiteX9" fmla="*/ 1083544 w 1337789"/>
                <a:gd name="connsiteY9" fmla="*/ 456716 h 619431"/>
                <a:gd name="connsiteX10" fmla="*/ 1076148 w 1337789"/>
                <a:gd name="connsiteY10" fmla="*/ 467810 h 619431"/>
                <a:gd name="connsiteX11" fmla="*/ 1097412 w 1337789"/>
                <a:gd name="connsiteY11" fmla="*/ 447471 h 619431"/>
                <a:gd name="connsiteX12" fmla="*/ 1216676 w 1337789"/>
                <a:gd name="connsiteY12" fmla="*/ 389225 h 619431"/>
                <a:gd name="connsiteX13" fmla="*/ 1211129 w 1337789"/>
                <a:gd name="connsiteY13" fmla="*/ 385527 h 619431"/>
                <a:gd name="connsiteX14" fmla="*/ 1199110 w 1337789"/>
                <a:gd name="connsiteY14" fmla="*/ 384602 h 619431"/>
                <a:gd name="connsiteX15" fmla="*/ 1216676 w 1337789"/>
                <a:gd name="connsiteY15" fmla="*/ 389225 h 619431"/>
                <a:gd name="connsiteX16" fmla="*/ 1191714 w 1337789"/>
                <a:gd name="connsiteY16" fmla="*/ 383678 h 619431"/>
                <a:gd name="connsiteX17" fmla="*/ 1183394 w 1337789"/>
                <a:gd name="connsiteY17" fmla="*/ 383678 h 619431"/>
                <a:gd name="connsiteX18" fmla="*/ 1169525 w 1337789"/>
                <a:gd name="connsiteY18" fmla="*/ 391074 h 619431"/>
                <a:gd name="connsiteX19" fmla="*/ 1191714 w 1337789"/>
                <a:gd name="connsiteY19" fmla="*/ 383678 h 619431"/>
                <a:gd name="connsiteX20" fmla="*/ 1220374 w 1337789"/>
                <a:gd name="connsiteY20" fmla="*/ 393848 h 619431"/>
                <a:gd name="connsiteX21" fmla="*/ 1247186 w 1337789"/>
                <a:gd name="connsiteY21" fmla="*/ 327282 h 619431"/>
                <a:gd name="connsiteX22" fmla="*/ 1228695 w 1337789"/>
                <a:gd name="connsiteY22" fmla="*/ 355018 h 619431"/>
                <a:gd name="connsiteX23" fmla="*/ 1220374 w 1337789"/>
                <a:gd name="connsiteY23" fmla="*/ 393848 h 619431"/>
                <a:gd name="connsiteX24" fmla="*/ 1260129 w 1337789"/>
                <a:gd name="connsiteY24" fmla="*/ 306018 h 619431"/>
                <a:gd name="connsiteX25" fmla="*/ 1272148 w 1337789"/>
                <a:gd name="connsiteY25" fmla="*/ 288452 h 619431"/>
                <a:gd name="connsiteX26" fmla="*/ 1265676 w 1337789"/>
                <a:gd name="connsiteY26" fmla="*/ 288452 h 619431"/>
                <a:gd name="connsiteX27" fmla="*/ 1260129 w 1337789"/>
                <a:gd name="connsiteY27" fmla="*/ 306018 h 619431"/>
                <a:gd name="connsiteX28" fmla="*/ 1337789 w 1337789"/>
                <a:gd name="connsiteY28" fmla="*/ 233905 h 619431"/>
                <a:gd name="connsiteX29" fmla="*/ 1317449 w 1337789"/>
                <a:gd name="connsiteY29" fmla="*/ 131283 h 619431"/>
                <a:gd name="connsiteX30" fmla="*/ 1335016 w 1337789"/>
                <a:gd name="connsiteY30" fmla="*/ 184905 h 619431"/>
                <a:gd name="connsiteX31" fmla="*/ 1337789 w 1337789"/>
                <a:gd name="connsiteY31" fmla="*/ 233905 h 619431"/>
                <a:gd name="connsiteX32" fmla="*/ 1224997 w 1337789"/>
                <a:gd name="connsiteY32" fmla="*/ 0 h 619431"/>
                <a:gd name="connsiteX33" fmla="*/ 1223148 w 1337789"/>
                <a:gd name="connsiteY33" fmla="*/ 925 h 619431"/>
                <a:gd name="connsiteX34" fmla="*/ 1220374 w 1337789"/>
                <a:gd name="connsiteY34" fmla="*/ 1850 h 619431"/>
                <a:gd name="connsiteX35" fmla="*/ 1220374 w 1337789"/>
                <a:gd name="connsiteY35" fmla="*/ 1850 h 619431"/>
                <a:gd name="connsiteX36" fmla="*/ 1221299 w 1337789"/>
                <a:gd name="connsiteY36" fmla="*/ 1850 h 619431"/>
                <a:gd name="connsiteX37" fmla="*/ 1272148 w 1337789"/>
                <a:gd name="connsiteY37" fmla="*/ 87831 h 619431"/>
                <a:gd name="connsiteX38" fmla="*/ 1311903 w 1337789"/>
                <a:gd name="connsiteY38" fmla="*/ 127585 h 619431"/>
                <a:gd name="connsiteX39" fmla="*/ 1224997 w 1337789"/>
                <a:gd name="connsiteY39" fmla="*/ 1 h 619431"/>
                <a:gd name="connsiteX40" fmla="*/ 1224997 w 1337789"/>
                <a:gd name="connsiteY40" fmla="*/ 1 h 619431"/>
                <a:gd name="connsiteX41" fmla="*/ 1208355 w 1337789"/>
                <a:gd name="connsiteY41" fmla="*/ 5547 h 619431"/>
                <a:gd name="connsiteX42" fmla="*/ 1200959 w 1337789"/>
                <a:gd name="connsiteY42" fmla="*/ 7396 h 619431"/>
                <a:gd name="connsiteX43" fmla="*/ 1200959 w 1337789"/>
                <a:gd name="connsiteY43" fmla="*/ 7396 h 619431"/>
                <a:gd name="connsiteX44" fmla="*/ 1202809 w 1337789"/>
                <a:gd name="connsiteY44" fmla="*/ 8321 h 619431"/>
                <a:gd name="connsiteX45" fmla="*/ 1218525 w 1337789"/>
                <a:gd name="connsiteY45" fmla="*/ 8321 h 619431"/>
                <a:gd name="connsiteX46" fmla="*/ 1216676 w 1337789"/>
                <a:gd name="connsiteY46" fmla="*/ 2774 h 619431"/>
                <a:gd name="connsiteX47" fmla="*/ 1216676 w 1337789"/>
                <a:gd name="connsiteY47" fmla="*/ 2774 h 619431"/>
                <a:gd name="connsiteX48" fmla="*/ 1213903 w 1337789"/>
                <a:gd name="connsiteY48" fmla="*/ 3699 h 619431"/>
                <a:gd name="connsiteX49" fmla="*/ 1211129 w 1337789"/>
                <a:gd name="connsiteY49" fmla="*/ 3699 h 619431"/>
                <a:gd name="connsiteX50" fmla="*/ 1211129 w 1337789"/>
                <a:gd name="connsiteY50" fmla="*/ 3699 h 619431"/>
                <a:gd name="connsiteX51" fmla="*/ 1211129 w 1337789"/>
                <a:gd name="connsiteY51" fmla="*/ 5548 h 619431"/>
                <a:gd name="connsiteX52" fmla="*/ 1209280 w 1337789"/>
                <a:gd name="connsiteY52" fmla="*/ 6473 h 619431"/>
                <a:gd name="connsiteX53" fmla="*/ 1208355 w 1337789"/>
                <a:gd name="connsiteY53" fmla="*/ 5548 h 619431"/>
                <a:gd name="connsiteX54" fmla="*/ 1208355 w 1337789"/>
                <a:gd name="connsiteY54" fmla="*/ 5548 h 619431"/>
                <a:gd name="connsiteX55" fmla="*/ 353169 w 1337789"/>
                <a:gd name="connsiteY55" fmla="*/ 216339 h 619431"/>
                <a:gd name="connsiteX56" fmla="*/ 348546 w 1337789"/>
                <a:gd name="connsiteY56" fmla="*/ 230207 h 619431"/>
                <a:gd name="connsiteX57" fmla="*/ 349471 w 1337789"/>
                <a:gd name="connsiteY57" fmla="*/ 269961 h 619431"/>
                <a:gd name="connsiteX58" fmla="*/ 339301 w 1337789"/>
                <a:gd name="connsiteY58" fmla="*/ 269037 h 619431"/>
                <a:gd name="connsiteX59" fmla="*/ 315263 w 1337789"/>
                <a:gd name="connsiteY59" fmla="*/ 318037 h 619431"/>
                <a:gd name="connsiteX60" fmla="*/ 288452 w 1337789"/>
                <a:gd name="connsiteY60" fmla="*/ 320810 h 619431"/>
                <a:gd name="connsiteX61" fmla="*/ 238528 w 1337789"/>
                <a:gd name="connsiteY61" fmla="*/ 369810 h 619431"/>
                <a:gd name="connsiteX62" fmla="*/ 216339 w 1337789"/>
                <a:gd name="connsiteY62" fmla="*/ 361489 h 619431"/>
                <a:gd name="connsiteX63" fmla="*/ 187679 w 1337789"/>
                <a:gd name="connsiteY63" fmla="*/ 404018 h 619431"/>
                <a:gd name="connsiteX64" fmla="*/ 111868 w 1337789"/>
                <a:gd name="connsiteY64" fmla="*/ 472433 h 619431"/>
                <a:gd name="connsiteX65" fmla="*/ 74887 w 1337789"/>
                <a:gd name="connsiteY65" fmla="*/ 481678 h 619431"/>
                <a:gd name="connsiteX66" fmla="*/ 36057 w 1337789"/>
                <a:gd name="connsiteY66" fmla="*/ 517734 h 619431"/>
                <a:gd name="connsiteX67" fmla="*/ 34207 w 1337789"/>
                <a:gd name="connsiteY67" fmla="*/ 541772 h 619431"/>
                <a:gd name="connsiteX68" fmla="*/ 0 w 1337789"/>
                <a:gd name="connsiteY68" fmla="*/ 560262 h 619431"/>
                <a:gd name="connsiteX69" fmla="*/ 925 w 1337789"/>
                <a:gd name="connsiteY69" fmla="*/ 600942 h 619431"/>
                <a:gd name="connsiteX70" fmla="*/ 925 w 1337789"/>
                <a:gd name="connsiteY70" fmla="*/ 610187 h 619431"/>
                <a:gd name="connsiteX71" fmla="*/ 12943 w 1337789"/>
                <a:gd name="connsiteY71" fmla="*/ 607413 h 619431"/>
                <a:gd name="connsiteX72" fmla="*/ 142377 w 1337789"/>
                <a:gd name="connsiteY72" fmla="*/ 580602 h 619431"/>
                <a:gd name="connsiteX73" fmla="*/ 177510 w 1337789"/>
                <a:gd name="connsiteY73" fmla="*/ 573206 h 619431"/>
                <a:gd name="connsiteX74" fmla="*/ 189528 w 1337789"/>
                <a:gd name="connsiteY74" fmla="*/ 570432 h 619431"/>
                <a:gd name="connsiteX75" fmla="*/ 192302 w 1337789"/>
                <a:gd name="connsiteY75" fmla="*/ 570432 h 619431"/>
                <a:gd name="connsiteX76" fmla="*/ 499245 w 1337789"/>
                <a:gd name="connsiteY76" fmla="*/ 473357 h 619431"/>
                <a:gd name="connsiteX77" fmla="*/ 551018 w 1337789"/>
                <a:gd name="connsiteY77" fmla="*/ 500168 h 619431"/>
                <a:gd name="connsiteX78" fmla="*/ 655490 w 1337789"/>
                <a:gd name="connsiteY78" fmla="*/ 503866 h 619431"/>
                <a:gd name="connsiteX79" fmla="*/ 732225 w 1337789"/>
                <a:gd name="connsiteY79" fmla="*/ 489074 h 619431"/>
                <a:gd name="connsiteX80" fmla="*/ 938394 w 1337789"/>
                <a:gd name="connsiteY80" fmla="*/ 619432 h 619431"/>
                <a:gd name="connsiteX81" fmla="*/ 942093 w 1337789"/>
                <a:gd name="connsiteY81" fmla="*/ 616659 h 619431"/>
                <a:gd name="connsiteX82" fmla="*/ 1037319 w 1337789"/>
                <a:gd name="connsiteY82" fmla="*/ 577828 h 619431"/>
                <a:gd name="connsiteX83" fmla="*/ 1038244 w 1337789"/>
                <a:gd name="connsiteY83" fmla="*/ 526979 h 619431"/>
                <a:gd name="connsiteX84" fmla="*/ 1072451 w 1337789"/>
                <a:gd name="connsiteY84" fmla="*/ 465036 h 619431"/>
                <a:gd name="connsiteX85" fmla="*/ 1109432 w 1337789"/>
                <a:gd name="connsiteY85" fmla="*/ 429904 h 619431"/>
                <a:gd name="connsiteX86" fmla="*/ 1186168 w 1337789"/>
                <a:gd name="connsiteY86" fmla="*/ 379055 h 619431"/>
                <a:gd name="connsiteX87" fmla="*/ 1196338 w 1337789"/>
                <a:gd name="connsiteY87" fmla="*/ 360565 h 619431"/>
                <a:gd name="connsiteX88" fmla="*/ 1216677 w 1337789"/>
                <a:gd name="connsiteY88" fmla="*/ 369810 h 619431"/>
                <a:gd name="connsiteX89" fmla="*/ 1225922 w 1337789"/>
                <a:gd name="connsiteY89" fmla="*/ 308791 h 619431"/>
                <a:gd name="connsiteX90" fmla="*/ 1214828 w 1337789"/>
                <a:gd name="connsiteY90" fmla="*/ 330055 h 619431"/>
                <a:gd name="connsiteX91" fmla="*/ 1175998 w 1337789"/>
                <a:gd name="connsiteY91" fmla="*/ 342999 h 619431"/>
                <a:gd name="connsiteX92" fmla="*/ 1139017 w 1337789"/>
                <a:gd name="connsiteY92" fmla="*/ 343924 h 619431"/>
                <a:gd name="connsiteX93" fmla="*/ 1184319 w 1337789"/>
                <a:gd name="connsiteY93" fmla="*/ 310641 h 619431"/>
                <a:gd name="connsiteX94" fmla="*/ 1170451 w 1337789"/>
                <a:gd name="connsiteY94" fmla="*/ 295848 h 619431"/>
                <a:gd name="connsiteX95" fmla="*/ 1186168 w 1337789"/>
                <a:gd name="connsiteY95" fmla="*/ 262565 h 619431"/>
                <a:gd name="connsiteX96" fmla="*/ 1099263 w 1337789"/>
                <a:gd name="connsiteY96" fmla="*/ 248698 h 619431"/>
                <a:gd name="connsiteX97" fmla="*/ 1095565 w 1337789"/>
                <a:gd name="connsiteY97" fmla="*/ 244075 h 619431"/>
                <a:gd name="connsiteX98" fmla="*/ 1169526 w 1337789"/>
                <a:gd name="connsiteY98" fmla="*/ 230207 h 619431"/>
                <a:gd name="connsiteX99" fmla="*/ 1193564 w 1337789"/>
                <a:gd name="connsiteY99" fmla="*/ 242226 h 619431"/>
                <a:gd name="connsiteX100" fmla="*/ 1224074 w 1337789"/>
                <a:gd name="connsiteY100" fmla="*/ 239452 h 619431"/>
                <a:gd name="connsiteX101" fmla="*/ 1249035 w 1337789"/>
                <a:gd name="connsiteY101" fmla="*/ 220962 h 619431"/>
                <a:gd name="connsiteX102" fmla="*/ 1267526 w 1337789"/>
                <a:gd name="connsiteY102" fmla="*/ 184905 h 619431"/>
                <a:gd name="connsiteX103" fmla="*/ 1284168 w 1337789"/>
                <a:gd name="connsiteY103" fmla="*/ 180283 h 619431"/>
                <a:gd name="connsiteX104" fmla="*/ 1281394 w 1337789"/>
                <a:gd name="connsiteY104" fmla="*/ 129434 h 619431"/>
                <a:gd name="connsiteX105" fmla="*/ 1260130 w 1337789"/>
                <a:gd name="connsiteY105" fmla="*/ 109094 h 619431"/>
                <a:gd name="connsiteX106" fmla="*/ 1238866 w 1337789"/>
                <a:gd name="connsiteY106" fmla="*/ 128509 h 619431"/>
                <a:gd name="connsiteX107" fmla="*/ 1243489 w 1337789"/>
                <a:gd name="connsiteY107" fmla="*/ 177509 h 619431"/>
                <a:gd name="connsiteX108" fmla="*/ 1227772 w 1337789"/>
                <a:gd name="connsiteY108" fmla="*/ 117415 h 619431"/>
                <a:gd name="connsiteX109" fmla="*/ 1215753 w 1337789"/>
                <a:gd name="connsiteY109" fmla="*/ 114641 h 619431"/>
                <a:gd name="connsiteX110" fmla="*/ 1124224 w 1337789"/>
                <a:gd name="connsiteY110" fmla="*/ 152547 h 619431"/>
                <a:gd name="connsiteX111" fmla="*/ 1164904 w 1337789"/>
                <a:gd name="connsiteY111" fmla="*/ 112792 h 619431"/>
                <a:gd name="connsiteX112" fmla="*/ 1166753 w 1337789"/>
                <a:gd name="connsiteY112" fmla="*/ 97075 h 619431"/>
                <a:gd name="connsiteX113" fmla="*/ 1209281 w 1337789"/>
                <a:gd name="connsiteY113" fmla="*/ 86905 h 619431"/>
                <a:gd name="connsiteX114" fmla="*/ 1221300 w 1337789"/>
                <a:gd name="connsiteY114" fmla="*/ 55472 h 619431"/>
                <a:gd name="connsiteX115" fmla="*/ 1249960 w 1337789"/>
                <a:gd name="connsiteY115" fmla="*/ 72113 h 619431"/>
                <a:gd name="connsiteX116" fmla="*/ 1219451 w 1337789"/>
                <a:gd name="connsiteY116" fmla="*/ 26811 h 619431"/>
                <a:gd name="connsiteX117" fmla="*/ 1198187 w 1337789"/>
                <a:gd name="connsiteY117" fmla="*/ 8321 h 619431"/>
                <a:gd name="connsiteX118" fmla="*/ 1198187 w 1337789"/>
                <a:gd name="connsiteY118" fmla="*/ 8321 h 619431"/>
                <a:gd name="connsiteX119" fmla="*/ 828376 w 1337789"/>
                <a:gd name="connsiteY119" fmla="*/ 113717 h 619431"/>
                <a:gd name="connsiteX120" fmla="*/ 592622 w 1337789"/>
                <a:gd name="connsiteY120" fmla="*/ 173811 h 619431"/>
                <a:gd name="connsiteX121" fmla="*/ 354094 w 1337789"/>
                <a:gd name="connsiteY121" fmla="*/ 218188 h 619431"/>
                <a:gd name="connsiteX122" fmla="*/ 353169 w 1337789"/>
                <a:gd name="connsiteY122" fmla="*/ 216339 h 61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337789" h="619431">
                  <a:moveTo>
                    <a:pt x="1034544" y="587074"/>
                  </a:moveTo>
                  <a:lnTo>
                    <a:pt x="1024375" y="597244"/>
                  </a:lnTo>
                  <a:lnTo>
                    <a:pt x="1026224" y="599093"/>
                  </a:lnTo>
                  <a:lnTo>
                    <a:pt x="1034544" y="587074"/>
                  </a:lnTo>
                  <a:close/>
                  <a:moveTo>
                    <a:pt x="1041941" y="533451"/>
                  </a:moveTo>
                  <a:lnTo>
                    <a:pt x="1037318" y="540848"/>
                  </a:lnTo>
                  <a:lnTo>
                    <a:pt x="1039167" y="548244"/>
                  </a:lnTo>
                  <a:lnTo>
                    <a:pt x="1041941" y="533451"/>
                  </a:lnTo>
                  <a:close/>
                  <a:moveTo>
                    <a:pt x="1097412" y="447471"/>
                  </a:moveTo>
                  <a:lnTo>
                    <a:pt x="1083544" y="456716"/>
                  </a:lnTo>
                  <a:lnTo>
                    <a:pt x="1076148" y="467810"/>
                  </a:lnTo>
                  <a:lnTo>
                    <a:pt x="1097412" y="447471"/>
                  </a:lnTo>
                  <a:close/>
                  <a:moveTo>
                    <a:pt x="1216676" y="389225"/>
                  </a:moveTo>
                  <a:lnTo>
                    <a:pt x="1211129" y="385527"/>
                  </a:lnTo>
                  <a:lnTo>
                    <a:pt x="1199110" y="384602"/>
                  </a:lnTo>
                  <a:lnTo>
                    <a:pt x="1216676" y="389225"/>
                  </a:lnTo>
                  <a:close/>
                  <a:moveTo>
                    <a:pt x="1191714" y="383678"/>
                  </a:moveTo>
                  <a:lnTo>
                    <a:pt x="1183394" y="383678"/>
                  </a:lnTo>
                  <a:lnTo>
                    <a:pt x="1169525" y="391074"/>
                  </a:lnTo>
                  <a:lnTo>
                    <a:pt x="1191714" y="383678"/>
                  </a:lnTo>
                  <a:close/>
                  <a:moveTo>
                    <a:pt x="1220374" y="393848"/>
                  </a:moveTo>
                  <a:lnTo>
                    <a:pt x="1247186" y="327282"/>
                  </a:lnTo>
                  <a:lnTo>
                    <a:pt x="1228695" y="355018"/>
                  </a:lnTo>
                  <a:lnTo>
                    <a:pt x="1220374" y="393848"/>
                  </a:lnTo>
                  <a:close/>
                  <a:moveTo>
                    <a:pt x="1260129" y="306018"/>
                  </a:moveTo>
                  <a:lnTo>
                    <a:pt x="1272148" y="288452"/>
                  </a:lnTo>
                  <a:lnTo>
                    <a:pt x="1265676" y="288452"/>
                  </a:lnTo>
                  <a:lnTo>
                    <a:pt x="1260129" y="306018"/>
                  </a:lnTo>
                  <a:close/>
                  <a:moveTo>
                    <a:pt x="1337789" y="233905"/>
                  </a:moveTo>
                  <a:lnTo>
                    <a:pt x="1317449" y="131283"/>
                  </a:lnTo>
                  <a:lnTo>
                    <a:pt x="1335016" y="184905"/>
                  </a:lnTo>
                  <a:lnTo>
                    <a:pt x="1337789" y="233905"/>
                  </a:lnTo>
                  <a:close/>
                  <a:moveTo>
                    <a:pt x="1224997" y="0"/>
                  </a:moveTo>
                  <a:lnTo>
                    <a:pt x="1223148" y="925"/>
                  </a:lnTo>
                  <a:lnTo>
                    <a:pt x="1220374" y="1850"/>
                  </a:lnTo>
                  <a:lnTo>
                    <a:pt x="1220374" y="1850"/>
                  </a:lnTo>
                  <a:lnTo>
                    <a:pt x="1221299" y="1850"/>
                  </a:lnTo>
                  <a:lnTo>
                    <a:pt x="1272148" y="87831"/>
                  </a:lnTo>
                  <a:lnTo>
                    <a:pt x="1311903" y="127585"/>
                  </a:lnTo>
                  <a:lnTo>
                    <a:pt x="1224997" y="1"/>
                  </a:lnTo>
                  <a:lnTo>
                    <a:pt x="1224997" y="1"/>
                  </a:lnTo>
                  <a:close/>
                  <a:moveTo>
                    <a:pt x="1208355" y="5547"/>
                  </a:moveTo>
                  <a:lnTo>
                    <a:pt x="1200959" y="7396"/>
                  </a:lnTo>
                  <a:lnTo>
                    <a:pt x="1200959" y="7396"/>
                  </a:lnTo>
                  <a:lnTo>
                    <a:pt x="1202809" y="8321"/>
                  </a:lnTo>
                  <a:lnTo>
                    <a:pt x="1218525" y="8321"/>
                  </a:lnTo>
                  <a:lnTo>
                    <a:pt x="1216676" y="2774"/>
                  </a:lnTo>
                  <a:lnTo>
                    <a:pt x="1216676" y="2774"/>
                  </a:lnTo>
                  <a:lnTo>
                    <a:pt x="1213903" y="3699"/>
                  </a:lnTo>
                  <a:lnTo>
                    <a:pt x="1211129" y="3699"/>
                  </a:lnTo>
                  <a:lnTo>
                    <a:pt x="1211129" y="3699"/>
                  </a:lnTo>
                  <a:lnTo>
                    <a:pt x="1211129" y="5548"/>
                  </a:lnTo>
                  <a:lnTo>
                    <a:pt x="1209280" y="6473"/>
                  </a:lnTo>
                  <a:lnTo>
                    <a:pt x="1208355" y="5548"/>
                  </a:lnTo>
                  <a:lnTo>
                    <a:pt x="1208355" y="5548"/>
                  </a:lnTo>
                  <a:close/>
                  <a:moveTo>
                    <a:pt x="353169" y="216339"/>
                  </a:moveTo>
                  <a:lnTo>
                    <a:pt x="348546" y="230207"/>
                  </a:lnTo>
                  <a:lnTo>
                    <a:pt x="349471" y="269961"/>
                  </a:lnTo>
                  <a:lnTo>
                    <a:pt x="339301" y="269037"/>
                  </a:lnTo>
                  <a:lnTo>
                    <a:pt x="315263" y="318037"/>
                  </a:lnTo>
                  <a:lnTo>
                    <a:pt x="288452" y="320810"/>
                  </a:lnTo>
                  <a:lnTo>
                    <a:pt x="238528" y="369810"/>
                  </a:lnTo>
                  <a:lnTo>
                    <a:pt x="216339" y="361489"/>
                  </a:lnTo>
                  <a:lnTo>
                    <a:pt x="187679" y="404018"/>
                  </a:lnTo>
                  <a:lnTo>
                    <a:pt x="111868" y="472433"/>
                  </a:lnTo>
                  <a:lnTo>
                    <a:pt x="74887" y="481678"/>
                  </a:lnTo>
                  <a:lnTo>
                    <a:pt x="36057" y="517734"/>
                  </a:lnTo>
                  <a:lnTo>
                    <a:pt x="34207" y="541772"/>
                  </a:lnTo>
                  <a:lnTo>
                    <a:pt x="0" y="560262"/>
                  </a:lnTo>
                  <a:lnTo>
                    <a:pt x="925" y="600942"/>
                  </a:lnTo>
                  <a:lnTo>
                    <a:pt x="925" y="610187"/>
                  </a:lnTo>
                  <a:lnTo>
                    <a:pt x="12943" y="607413"/>
                  </a:lnTo>
                  <a:lnTo>
                    <a:pt x="142377" y="580602"/>
                  </a:lnTo>
                  <a:lnTo>
                    <a:pt x="177510" y="573206"/>
                  </a:lnTo>
                  <a:lnTo>
                    <a:pt x="189528" y="570432"/>
                  </a:lnTo>
                  <a:lnTo>
                    <a:pt x="192302" y="570432"/>
                  </a:lnTo>
                  <a:lnTo>
                    <a:pt x="499245" y="473357"/>
                  </a:lnTo>
                  <a:lnTo>
                    <a:pt x="551018" y="500168"/>
                  </a:lnTo>
                  <a:lnTo>
                    <a:pt x="655490" y="503866"/>
                  </a:lnTo>
                  <a:lnTo>
                    <a:pt x="732225" y="489074"/>
                  </a:lnTo>
                  <a:lnTo>
                    <a:pt x="938394" y="619432"/>
                  </a:lnTo>
                  <a:lnTo>
                    <a:pt x="942093" y="616659"/>
                  </a:lnTo>
                  <a:lnTo>
                    <a:pt x="1037319" y="577828"/>
                  </a:lnTo>
                  <a:lnTo>
                    <a:pt x="1038244" y="526979"/>
                  </a:lnTo>
                  <a:lnTo>
                    <a:pt x="1072451" y="465036"/>
                  </a:lnTo>
                  <a:lnTo>
                    <a:pt x="1109432" y="429904"/>
                  </a:lnTo>
                  <a:lnTo>
                    <a:pt x="1186168" y="379055"/>
                  </a:lnTo>
                  <a:lnTo>
                    <a:pt x="1196338" y="360565"/>
                  </a:lnTo>
                  <a:lnTo>
                    <a:pt x="1216677" y="369810"/>
                  </a:lnTo>
                  <a:lnTo>
                    <a:pt x="1225922" y="308791"/>
                  </a:lnTo>
                  <a:lnTo>
                    <a:pt x="1214828" y="330055"/>
                  </a:lnTo>
                  <a:lnTo>
                    <a:pt x="1175998" y="342999"/>
                  </a:lnTo>
                  <a:lnTo>
                    <a:pt x="1139017" y="343924"/>
                  </a:lnTo>
                  <a:lnTo>
                    <a:pt x="1184319" y="310641"/>
                  </a:lnTo>
                  <a:lnTo>
                    <a:pt x="1170451" y="295848"/>
                  </a:lnTo>
                  <a:lnTo>
                    <a:pt x="1186168" y="262565"/>
                  </a:lnTo>
                  <a:lnTo>
                    <a:pt x="1099263" y="248698"/>
                  </a:lnTo>
                  <a:lnTo>
                    <a:pt x="1095565" y="244075"/>
                  </a:lnTo>
                  <a:lnTo>
                    <a:pt x="1169526" y="230207"/>
                  </a:lnTo>
                  <a:lnTo>
                    <a:pt x="1193564" y="242226"/>
                  </a:lnTo>
                  <a:lnTo>
                    <a:pt x="1224074" y="239452"/>
                  </a:lnTo>
                  <a:lnTo>
                    <a:pt x="1249035" y="220962"/>
                  </a:lnTo>
                  <a:lnTo>
                    <a:pt x="1267526" y="184905"/>
                  </a:lnTo>
                  <a:lnTo>
                    <a:pt x="1284168" y="180283"/>
                  </a:lnTo>
                  <a:lnTo>
                    <a:pt x="1281394" y="129434"/>
                  </a:lnTo>
                  <a:lnTo>
                    <a:pt x="1260130" y="109094"/>
                  </a:lnTo>
                  <a:lnTo>
                    <a:pt x="1238866" y="128509"/>
                  </a:lnTo>
                  <a:lnTo>
                    <a:pt x="1243489" y="177509"/>
                  </a:lnTo>
                  <a:lnTo>
                    <a:pt x="1227772" y="117415"/>
                  </a:lnTo>
                  <a:lnTo>
                    <a:pt x="1215753" y="114641"/>
                  </a:lnTo>
                  <a:lnTo>
                    <a:pt x="1124224" y="152547"/>
                  </a:lnTo>
                  <a:lnTo>
                    <a:pt x="1164904" y="112792"/>
                  </a:lnTo>
                  <a:lnTo>
                    <a:pt x="1166753" y="97075"/>
                  </a:lnTo>
                  <a:lnTo>
                    <a:pt x="1209281" y="86905"/>
                  </a:lnTo>
                  <a:lnTo>
                    <a:pt x="1221300" y="55472"/>
                  </a:lnTo>
                  <a:lnTo>
                    <a:pt x="1249960" y="72113"/>
                  </a:lnTo>
                  <a:lnTo>
                    <a:pt x="1219451" y="26811"/>
                  </a:lnTo>
                  <a:lnTo>
                    <a:pt x="1198187" y="8321"/>
                  </a:lnTo>
                  <a:lnTo>
                    <a:pt x="1198187" y="8321"/>
                  </a:lnTo>
                  <a:lnTo>
                    <a:pt x="828376" y="113717"/>
                  </a:lnTo>
                  <a:lnTo>
                    <a:pt x="592622" y="173811"/>
                  </a:lnTo>
                  <a:lnTo>
                    <a:pt x="354094" y="218188"/>
                  </a:lnTo>
                  <a:lnTo>
                    <a:pt x="353169" y="216339"/>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1" name="Freeform: Shape 97">
              <a:extLst>
                <a:ext uri="{FF2B5EF4-FFF2-40B4-BE49-F238E27FC236}">
                  <a16:creationId xmlns:a16="http://schemas.microsoft.com/office/drawing/2014/main" id="{A1EADA52-0DFB-BDA3-9ED3-B84859954FFA}"/>
                </a:ext>
              </a:extLst>
            </p:cNvPr>
            <p:cNvSpPr/>
            <p:nvPr/>
          </p:nvSpPr>
          <p:spPr>
            <a:xfrm>
              <a:off x="7674294" y="3007907"/>
              <a:ext cx="552563" cy="635330"/>
            </a:xfrm>
            <a:custGeom>
              <a:avLst/>
              <a:gdLst>
                <a:gd name="connsiteX0" fmla="*/ 643471 w 648092"/>
                <a:gd name="connsiteY0" fmla="*/ 233905 h 745168"/>
                <a:gd name="connsiteX1" fmla="*/ 620358 w 648092"/>
                <a:gd name="connsiteY1" fmla="*/ 134056 h 745168"/>
                <a:gd name="connsiteX2" fmla="*/ 615735 w 648092"/>
                <a:gd name="connsiteY2" fmla="*/ 113717 h 745168"/>
                <a:gd name="connsiteX3" fmla="*/ 589848 w 648092"/>
                <a:gd name="connsiteY3" fmla="*/ 0 h 745168"/>
                <a:gd name="connsiteX4" fmla="*/ 556565 w 648092"/>
                <a:gd name="connsiteY4" fmla="*/ 21264 h 745168"/>
                <a:gd name="connsiteX5" fmla="*/ 485376 w 648092"/>
                <a:gd name="connsiteY5" fmla="*/ 75811 h 745168"/>
                <a:gd name="connsiteX6" fmla="*/ 439150 w 648092"/>
                <a:gd name="connsiteY6" fmla="*/ 132207 h 745168"/>
                <a:gd name="connsiteX7" fmla="*/ 403093 w 648092"/>
                <a:gd name="connsiteY7" fmla="*/ 137754 h 745168"/>
                <a:gd name="connsiteX8" fmla="*/ 336528 w 648092"/>
                <a:gd name="connsiteY8" fmla="*/ 175660 h 745168"/>
                <a:gd name="connsiteX9" fmla="*/ 299547 w 648092"/>
                <a:gd name="connsiteY9" fmla="*/ 153471 h 745168"/>
                <a:gd name="connsiteX10" fmla="*/ 187679 w 648092"/>
                <a:gd name="connsiteY10" fmla="*/ 140528 h 745168"/>
                <a:gd name="connsiteX11" fmla="*/ 187679 w 648092"/>
                <a:gd name="connsiteY11" fmla="*/ 140528 h 745168"/>
                <a:gd name="connsiteX12" fmla="*/ 128510 w 648092"/>
                <a:gd name="connsiteY12" fmla="*/ 155320 h 745168"/>
                <a:gd name="connsiteX13" fmla="*/ 70264 w 648092"/>
                <a:gd name="connsiteY13" fmla="*/ 169188 h 745168"/>
                <a:gd name="connsiteX14" fmla="*/ 9245 w 648092"/>
                <a:gd name="connsiteY14" fmla="*/ 182132 h 745168"/>
                <a:gd name="connsiteX15" fmla="*/ 0 w 648092"/>
                <a:gd name="connsiteY15" fmla="*/ 184905 h 745168"/>
                <a:gd name="connsiteX16" fmla="*/ 2774 w 648092"/>
                <a:gd name="connsiteY16" fmla="*/ 199698 h 745168"/>
                <a:gd name="connsiteX17" fmla="*/ 27736 w 648092"/>
                <a:gd name="connsiteY17" fmla="*/ 339301 h 745168"/>
                <a:gd name="connsiteX18" fmla="*/ 83208 w 648092"/>
                <a:gd name="connsiteY18" fmla="*/ 666583 h 745168"/>
                <a:gd name="connsiteX19" fmla="*/ 85056 w 648092"/>
                <a:gd name="connsiteY19" fmla="*/ 682300 h 745168"/>
                <a:gd name="connsiteX20" fmla="*/ 92453 w 648092"/>
                <a:gd name="connsiteY20" fmla="*/ 674904 h 745168"/>
                <a:gd name="connsiteX21" fmla="*/ 137754 w 648092"/>
                <a:gd name="connsiteY21" fmla="*/ 669357 h 745168"/>
                <a:gd name="connsiteX22" fmla="*/ 161792 w 648092"/>
                <a:gd name="connsiteY22" fmla="*/ 681376 h 745168"/>
                <a:gd name="connsiteX23" fmla="*/ 208943 w 648092"/>
                <a:gd name="connsiteY23" fmla="*/ 722055 h 745168"/>
                <a:gd name="connsiteX24" fmla="*/ 221886 w 648092"/>
                <a:gd name="connsiteY24" fmla="*/ 716508 h 745168"/>
                <a:gd name="connsiteX25" fmla="*/ 271811 w 648092"/>
                <a:gd name="connsiteY25" fmla="*/ 738697 h 745168"/>
                <a:gd name="connsiteX26" fmla="*/ 295849 w 648092"/>
                <a:gd name="connsiteY26" fmla="*/ 720206 h 745168"/>
                <a:gd name="connsiteX27" fmla="*/ 323584 w 648092"/>
                <a:gd name="connsiteY27" fmla="*/ 731300 h 745168"/>
                <a:gd name="connsiteX28" fmla="*/ 345773 w 648092"/>
                <a:gd name="connsiteY28" fmla="*/ 725753 h 745168"/>
                <a:gd name="connsiteX29" fmla="*/ 380905 w 648092"/>
                <a:gd name="connsiteY29" fmla="*/ 691546 h 745168"/>
                <a:gd name="connsiteX30" fmla="*/ 398471 w 648092"/>
                <a:gd name="connsiteY30" fmla="*/ 721130 h 745168"/>
                <a:gd name="connsiteX31" fmla="*/ 437301 w 648092"/>
                <a:gd name="connsiteY31" fmla="*/ 743319 h 745168"/>
                <a:gd name="connsiteX32" fmla="*/ 439150 w 648092"/>
                <a:gd name="connsiteY32" fmla="*/ 745168 h 745168"/>
                <a:gd name="connsiteX33" fmla="*/ 439150 w 648092"/>
                <a:gd name="connsiteY33" fmla="*/ 745168 h 745168"/>
                <a:gd name="connsiteX34" fmla="*/ 478905 w 648092"/>
                <a:gd name="connsiteY34" fmla="*/ 725753 h 745168"/>
                <a:gd name="connsiteX35" fmla="*/ 492773 w 648092"/>
                <a:gd name="connsiteY35" fmla="*/ 695244 h 745168"/>
                <a:gd name="connsiteX36" fmla="*/ 481678 w 648092"/>
                <a:gd name="connsiteY36" fmla="*/ 663810 h 745168"/>
                <a:gd name="connsiteX37" fmla="*/ 513112 w 648092"/>
                <a:gd name="connsiteY37" fmla="*/ 615735 h 745168"/>
                <a:gd name="connsiteX38" fmla="*/ 536225 w 648092"/>
                <a:gd name="connsiteY38" fmla="*/ 612036 h 745168"/>
                <a:gd name="connsiteX39" fmla="*/ 533452 w 648092"/>
                <a:gd name="connsiteY39" fmla="*/ 571357 h 745168"/>
                <a:gd name="connsiteX40" fmla="*/ 571358 w 648092"/>
                <a:gd name="connsiteY40" fmla="*/ 519584 h 745168"/>
                <a:gd name="connsiteX41" fmla="*/ 577829 w 648092"/>
                <a:gd name="connsiteY41" fmla="*/ 526980 h 745168"/>
                <a:gd name="connsiteX42" fmla="*/ 612037 w 648092"/>
                <a:gd name="connsiteY42" fmla="*/ 501093 h 745168"/>
                <a:gd name="connsiteX43" fmla="*/ 641621 w 648092"/>
                <a:gd name="connsiteY43" fmla="*/ 456716 h 745168"/>
                <a:gd name="connsiteX44" fmla="*/ 646244 w 648092"/>
                <a:gd name="connsiteY44" fmla="*/ 254245 h 745168"/>
                <a:gd name="connsiteX45" fmla="*/ 648093 w 648092"/>
                <a:gd name="connsiteY45" fmla="*/ 253320 h 745168"/>
                <a:gd name="connsiteX46" fmla="*/ 643471 w 648092"/>
                <a:gd name="connsiteY46" fmla="*/ 233905 h 74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48092" h="745168">
                  <a:moveTo>
                    <a:pt x="643471" y="233905"/>
                  </a:moveTo>
                  <a:lnTo>
                    <a:pt x="620358" y="134056"/>
                  </a:lnTo>
                  <a:lnTo>
                    <a:pt x="615735" y="113717"/>
                  </a:lnTo>
                  <a:lnTo>
                    <a:pt x="589848" y="0"/>
                  </a:lnTo>
                  <a:lnTo>
                    <a:pt x="556565" y="21264"/>
                  </a:lnTo>
                  <a:lnTo>
                    <a:pt x="485376" y="75811"/>
                  </a:lnTo>
                  <a:lnTo>
                    <a:pt x="439150" y="132207"/>
                  </a:lnTo>
                  <a:lnTo>
                    <a:pt x="403093" y="137754"/>
                  </a:lnTo>
                  <a:lnTo>
                    <a:pt x="336528" y="175660"/>
                  </a:lnTo>
                  <a:lnTo>
                    <a:pt x="299547" y="153471"/>
                  </a:lnTo>
                  <a:lnTo>
                    <a:pt x="187679" y="140528"/>
                  </a:lnTo>
                  <a:lnTo>
                    <a:pt x="187679" y="140528"/>
                  </a:lnTo>
                  <a:lnTo>
                    <a:pt x="128510" y="155320"/>
                  </a:lnTo>
                  <a:lnTo>
                    <a:pt x="70264" y="169188"/>
                  </a:lnTo>
                  <a:lnTo>
                    <a:pt x="9245" y="182132"/>
                  </a:lnTo>
                  <a:lnTo>
                    <a:pt x="0" y="184905"/>
                  </a:lnTo>
                  <a:lnTo>
                    <a:pt x="2774" y="199698"/>
                  </a:lnTo>
                  <a:lnTo>
                    <a:pt x="27736" y="339301"/>
                  </a:lnTo>
                  <a:lnTo>
                    <a:pt x="83208" y="666583"/>
                  </a:lnTo>
                  <a:lnTo>
                    <a:pt x="85056" y="682300"/>
                  </a:lnTo>
                  <a:lnTo>
                    <a:pt x="92453" y="674904"/>
                  </a:lnTo>
                  <a:lnTo>
                    <a:pt x="137754" y="669357"/>
                  </a:lnTo>
                  <a:lnTo>
                    <a:pt x="161792" y="681376"/>
                  </a:lnTo>
                  <a:lnTo>
                    <a:pt x="208943" y="722055"/>
                  </a:lnTo>
                  <a:lnTo>
                    <a:pt x="221886" y="716508"/>
                  </a:lnTo>
                  <a:lnTo>
                    <a:pt x="271811" y="738697"/>
                  </a:lnTo>
                  <a:lnTo>
                    <a:pt x="295849" y="720206"/>
                  </a:lnTo>
                  <a:lnTo>
                    <a:pt x="323584" y="731300"/>
                  </a:lnTo>
                  <a:lnTo>
                    <a:pt x="345773" y="725753"/>
                  </a:lnTo>
                  <a:lnTo>
                    <a:pt x="380905" y="691546"/>
                  </a:lnTo>
                  <a:lnTo>
                    <a:pt x="398471" y="721130"/>
                  </a:lnTo>
                  <a:lnTo>
                    <a:pt x="437301" y="743319"/>
                  </a:lnTo>
                  <a:lnTo>
                    <a:pt x="439150" y="745168"/>
                  </a:lnTo>
                  <a:lnTo>
                    <a:pt x="439150" y="745168"/>
                  </a:lnTo>
                  <a:lnTo>
                    <a:pt x="478905" y="725753"/>
                  </a:lnTo>
                  <a:lnTo>
                    <a:pt x="492773" y="695244"/>
                  </a:lnTo>
                  <a:lnTo>
                    <a:pt x="481678" y="663810"/>
                  </a:lnTo>
                  <a:lnTo>
                    <a:pt x="513112" y="615735"/>
                  </a:lnTo>
                  <a:lnTo>
                    <a:pt x="536225" y="612036"/>
                  </a:lnTo>
                  <a:lnTo>
                    <a:pt x="533452" y="571357"/>
                  </a:lnTo>
                  <a:lnTo>
                    <a:pt x="571358" y="519584"/>
                  </a:lnTo>
                  <a:lnTo>
                    <a:pt x="577829" y="526980"/>
                  </a:lnTo>
                  <a:lnTo>
                    <a:pt x="612037" y="501093"/>
                  </a:lnTo>
                  <a:lnTo>
                    <a:pt x="641621" y="456716"/>
                  </a:lnTo>
                  <a:lnTo>
                    <a:pt x="646244" y="254245"/>
                  </a:lnTo>
                  <a:lnTo>
                    <a:pt x="648093" y="253320"/>
                  </a:lnTo>
                  <a:lnTo>
                    <a:pt x="643471" y="23390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2" name="Freeform: Shape 98">
              <a:extLst>
                <a:ext uri="{FF2B5EF4-FFF2-40B4-BE49-F238E27FC236}">
                  <a16:creationId xmlns:a16="http://schemas.microsoft.com/office/drawing/2014/main" id="{EAB32218-4572-64F3-24F1-E82B6398DF35}"/>
                </a:ext>
              </a:extLst>
            </p:cNvPr>
            <p:cNvSpPr/>
            <p:nvPr/>
          </p:nvSpPr>
          <p:spPr>
            <a:xfrm>
              <a:off x="7124884" y="3911243"/>
              <a:ext cx="1101974" cy="454820"/>
            </a:xfrm>
            <a:custGeom>
              <a:avLst/>
              <a:gdLst>
                <a:gd name="connsiteX0" fmla="*/ 983696 w 1292486"/>
                <a:gd name="connsiteY0" fmla="*/ 68414 h 533451"/>
                <a:gd name="connsiteX1" fmla="*/ 719281 w 1292486"/>
                <a:gd name="connsiteY1" fmla="*/ 112791 h 533451"/>
                <a:gd name="connsiteX2" fmla="*/ 342999 w 1292486"/>
                <a:gd name="connsiteY2" fmla="*/ 162715 h 533451"/>
                <a:gd name="connsiteX3" fmla="*/ 311565 w 1292486"/>
                <a:gd name="connsiteY3" fmla="*/ 163640 h 533451"/>
                <a:gd name="connsiteX4" fmla="*/ 320811 w 1292486"/>
                <a:gd name="connsiteY4" fmla="*/ 200621 h 533451"/>
                <a:gd name="connsiteX5" fmla="*/ 134056 w 1292486"/>
                <a:gd name="connsiteY5" fmla="*/ 225583 h 533451"/>
                <a:gd name="connsiteX6" fmla="*/ 107245 w 1292486"/>
                <a:gd name="connsiteY6" fmla="*/ 229282 h 533451"/>
                <a:gd name="connsiteX7" fmla="*/ 107245 w 1292486"/>
                <a:gd name="connsiteY7" fmla="*/ 230207 h 533451"/>
                <a:gd name="connsiteX8" fmla="*/ 99849 w 1292486"/>
                <a:gd name="connsiteY8" fmla="*/ 239452 h 533451"/>
                <a:gd name="connsiteX9" fmla="*/ 96151 w 1292486"/>
                <a:gd name="connsiteY9" fmla="*/ 238527 h 533451"/>
                <a:gd name="connsiteX10" fmla="*/ 96151 w 1292486"/>
                <a:gd name="connsiteY10" fmla="*/ 231131 h 533451"/>
                <a:gd name="connsiteX11" fmla="*/ 96151 w 1292486"/>
                <a:gd name="connsiteY11" fmla="*/ 230206 h 533451"/>
                <a:gd name="connsiteX12" fmla="*/ 85981 w 1292486"/>
                <a:gd name="connsiteY12" fmla="*/ 231131 h 533451"/>
                <a:gd name="connsiteX13" fmla="*/ 86906 w 1292486"/>
                <a:gd name="connsiteY13" fmla="*/ 232056 h 533451"/>
                <a:gd name="connsiteX14" fmla="*/ 92453 w 1292486"/>
                <a:gd name="connsiteY14" fmla="*/ 257942 h 533451"/>
                <a:gd name="connsiteX15" fmla="*/ 73962 w 1292486"/>
                <a:gd name="connsiteY15" fmla="*/ 281055 h 533451"/>
                <a:gd name="connsiteX16" fmla="*/ 72113 w 1292486"/>
                <a:gd name="connsiteY16" fmla="*/ 323583 h 533451"/>
                <a:gd name="connsiteX17" fmla="*/ 72113 w 1292486"/>
                <a:gd name="connsiteY17" fmla="*/ 330980 h 533451"/>
                <a:gd name="connsiteX18" fmla="*/ 72113 w 1292486"/>
                <a:gd name="connsiteY18" fmla="*/ 331905 h 533451"/>
                <a:gd name="connsiteX19" fmla="*/ 44378 w 1292486"/>
                <a:gd name="connsiteY19" fmla="*/ 385527 h 533451"/>
                <a:gd name="connsiteX20" fmla="*/ 49925 w 1292486"/>
                <a:gd name="connsiteY20" fmla="*/ 423433 h 533451"/>
                <a:gd name="connsiteX21" fmla="*/ 24038 w 1292486"/>
                <a:gd name="connsiteY21" fmla="*/ 464112 h 533451"/>
                <a:gd name="connsiteX22" fmla="*/ 33283 w 1292486"/>
                <a:gd name="connsiteY22" fmla="*/ 501093 h 533451"/>
                <a:gd name="connsiteX23" fmla="*/ 0 w 1292486"/>
                <a:gd name="connsiteY23" fmla="*/ 531602 h 533451"/>
                <a:gd name="connsiteX24" fmla="*/ 1849 w 1292486"/>
                <a:gd name="connsiteY24" fmla="*/ 533451 h 533451"/>
                <a:gd name="connsiteX25" fmla="*/ 22189 w 1292486"/>
                <a:gd name="connsiteY25" fmla="*/ 531602 h 533451"/>
                <a:gd name="connsiteX26" fmla="*/ 207094 w 1292486"/>
                <a:gd name="connsiteY26" fmla="*/ 508489 h 533451"/>
                <a:gd name="connsiteX27" fmla="*/ 288452 w 1292486"/>
                <a:gd name="connsiteY27" fmla="*/ 497395 h 533451"/>
                <a:gd name="connsiteX28" fmla="*/ 334679 w 1292486"/>
                <a:gd name="connsiteY28" fmla="*/ 490923 h 533451"/>
                <a:gd name="connsiteX29" fmla="*/ 336528 w 1292486"/>
                <a:gd name="connsiteY29" fmla="*/ 490923 h 533451"/>
                <a:gd name="connsiteX30" fmla="*/ 335603 w 1292486"/>
                <a:gd name="connsiteY30" fmla="*/ 489074 h 533451"/>
                <a:gd name="connsiteX31" fmla="*/ 490924 w 1292486"/>
                <a:gd name="connsiteY31" fmla="*/ 467810 h 533451"/>
                <a:gd name="connsiteX32" fmla="*/ 564885 w 1292486"/>
                <a:gd name="connsiteY32" fmla="*/ 458565 h 533451"/>
                <a:gd name="connsiteX33" fmla="*/ 712809 w 1292486"/>
                <a:gd name="connsiteY33" fmla="*/ 434527 h 533451"/>
                <a:gd name="connsiteX34" fmla="*/ 740546 w 1292486"/>
                <a:gd name="connsiteY34" fmla="*/ 429904 h 533451"/>
                <a:gd name="connsiteX35" fmla="*/ 757187 w 1292486"/>
                <a:gd name="connsiteY35" fmla="*/ 428055 h 533451"/>
                <a:gd name="connsiteX36" fmla="*/ 835772 w 1292486"/>
                <a:gd name="connsiteY36" fmla="*/ 413263 h 533451"/>
                <a:gd name="connsiteX37" fmla="*/ 855187 w 1292486"/>
                <a:gd name="connsiteY37" fmla="*/ 409565 h 533451"/>
                <a:gd name="connsiteX38" fmla="*/ 927300 w 1292486"/>
                <a:gd name="connsiteY38" fmla="*/ 395697 h 533451"/>
                <a:gd name="connsiteX39" fmla="*/ 940243 w 1292486"/>
                <a:gd name="connsiteY39" fmla="*/ 393848 h 533451"/>
                <a:gd name="connsiteX40" fmla="*/ 940243 w 1292486"/>
                <a:gd name="connsiteY40" fmla="*/ 384603 h 533451"/>
                <a:gd name="connsiteX41" fmla="*/ 939318 w 1292486"/>
                <a:gd name="connsiteY41" fmla="*/ 343923 h 533451"/>
                <a:gd name="connsiteX42" fmla="*/ 973525 w 1292486"/>
                <a:gd name="connsiteY42" fmla="*/ 325433 h 533451"/>
                <a:gd name="connsiteX43" fmla="*/ 975375 w 1292486"/>
                <a:gd name="connsiteY43" fmla="*/ 301395 h 533451"/>
                <a:gd name="connsiteX44" fmla="*/ 1014205 w 1292486"/>
                <a:gd name="connsiteY44" fmla="*/ 265339 h 533451"/>
                <a:gd name="connsiteX45" fmla="*/ 1051186 w 1292486"/>
                <a:gd name="connsiteY45" fmla="*/ 256094 h 533451"/>
                <a:gd name="connsiteX46" fmla="*/ 1126997 w 1292486"/>
                <a:gd name="connsiteY46" fmla="*/ 187679 h 533451"/>
                <a:gd name="connsiteX47" fmla="*/ 1155657 w 1292486"/>
                <a:gd name="connsiteY47" fmla="*/ 145150 h 533451"/>
                <a:gd name="connsiteX48" fmla="*/ 1177846 w 1292486"/>
                <a:gd name="connsiteY48" fmla="*/ 153471 h 533451"/>
                <a:gd name="connsiteX49" fmla="*/ 1227770 w 1292486"/>
                <a:gd name="connsiteY49" fmla="*/ 104471 h 533451"/>
                <a:gd name="connsiteX50" fmla="*/ 1254582 w 1292486"/>
                <a:gd name="connsiteY50" fmla="*/ 101698 h 533451"/>
                <a:gd name="connsiteX51" fmla="*/ 1278619 w 1292486"/>
                <a:gd name="connsiteY51" fmla="*/ 52698 h 533451"/>
                <a:gd name="connsiteX52" fmla="*/ 1288789 w 1292486"/>
                <a:gd name="connsiteY52" fmla="*/ 53623 h 533451"/>
                <a:gd name="connsiteX53" fmla="*/ 1287864 w 1292486"/>
                <a:gd name="connsiteY53" fmla="*/ 13868 h 533451"/>
                <a:gd name="connsiteX54" fmla="*/ 1292487 w 1292486"/>
                <a:gd name="connsiteY54" fmla="*/ 0 h 533451"/>
                <a:gd name="connsiteX55" fmla="*/ 1277695 w 1292486"/>
                <a:gd name="connsiteY55" fmla="*/ 2774 h 533451"/>
                <a:gd name="connsiteX56" fmla="*/ 1224996 w 1292486"/>
                <a:gd name="connsiteY56" fmla="*/ 17566 h 533451"/>
                <a:gd name="connsiteX57" fmla="*/ 1162129 w 1292486"/>
                <a:gd name="connsiteY57" fmla="*/ 30509 h 533451"/>
                <a:gd name="connsiteX58" fmla="*/ 1004035 w 1292486"/>
                <a:gd name="connsiteY58" fmla="*/ 62868 h 533451"/>
                <a:gd name="connsiteX59" fmla="*/ 987393 w 1292486"/>
                <a:gd name="connsiteY59" fmla="*/ 65641 h 533451"/>
                <a:gd name="connsiteX60" fmla="*/ 983695 w 1292486"/>
                <a:gd name="connsiteY60" fmla="*/ 68415 h 533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92486" h="533451">
                  <a:moveTo>
                    <a:pt x="983696" y="68414"/>
                  </a:moveTo>
                  <a:lnTo>
                    <a:pt x="719281" y="112791"/>
                  </a:lnTo>
                  <a:lnTo>
                    <a:pt x="342999" y="162715"/>
                  </a:lnTo>
                  <a:lnTo>
                    <a:pt x="311565" y="163640"/>
                  </a:lnTo>
                  <a:lnTo>
                    <a:pt x="320811" y="200621"/>
                  </a:lnTo>
                  <a:lnTo>
                    <a:pt x="134056" y="225583"/>
                  </a:lnTo>
                  <a:lnTo>
                    <a:pt x="107245" y="229282"/>
                  </a:lnTo>
                  <a:lnTo>
                    <a:pt x="107245" y="230207"/>
                  </a:lnTo>
                  <a:lnTo>
                    <a:pt x="99849" y="239452"/>
                  </a:lnTo>
                  <a:lnTo>
                    <a:pt x="96151" y="238527"/>
                  </a:lnTo>
                  <a:lnTo>
                    <a:pt x="96151" y="231131"/>
                  </a:lnTo>
                  <a:lnTo>
                    <a:pt x="96151" y="230206"/>
                  </a:lnTo>
                  <a:lnTo>
                    <a:pt x="85981" y="231131"/>
                  </a:lnTo>
                  <a:lnTo>
                    <a:pt x="86906" y="232056"/>
                  </a:lnTo>
                  <a:lnTo>
                    <a:pt x="92453" y="257942"/>
                  </a:lnTo>
                  <a:lnTo>
                    <a:pt x="73962" y="281055"/>
                  </a:lnTo>
                  <a:lnTo>
                    <a:pt x="72113" y="323583"/>
                  </a:lnTo>
                  <a:lnTo>
                    <a:pt x="72113" y="330980"/>
                  </a:lnTo>
                  <a:lnTo>
                    <a:pt x="72113" y="331905"/>
                  </a:lnTo>
                  <a:lnTo>
                    <a:pt x="44378" y="385527"/>
                  </a:lnTo>
                  <a:lnTo>
                    <a:pt x="49925" y="423433"/>
                  </a:lnTo>
                  <a:lnTo>
                    <a:pt x="24038" y="464112"/>
                  </a:lnTo>
                  <a:lnTo>
                    <a:pt x="33283" y="501093"/>
                  </a:lnTo>
                  <a:lnTo>
                    <a:pt x="0" y="531602"/>
                  </a:lnTo>
                  <a:lnTo>
                    <a:pt x="1849" y="533451"/>
                  </a:lnTo>
                  <a:lnTo>
                    <a:pt x="22189" y="531602"/>
                  </a:lnTo>
                  <a:lnTo>
                    <a:pt x="207094" y="508489"/>
                  </a:lnTo>
                  <a:lnTo>
                    <a:pt x="288452" y="497395"/>
                  </a:lnTo>
                  <a:lnTo>
                    <a:pt x="334679" y="490923"/>
                  </a:lnTo>
                  <a:lnTo>
                    <a:pt x="336528" y="490923"/>
                  </a:lnTo>
                  <a:lnTo>
                    <a:pt x="335603" y="489074"/>
                  </a:lnTo>
                  <a:lnTo>
                    <a:pt x="490924" y="467810"/>
                  </a:lnTo>
                  <a:lnTo>
                    <a:pt x="564885" y="458565"/>
                  </a:lnTo>
                  <a:lnTo>
                    <a:pt x="712809" y="434527"/>
                  </a:lnTo>
                  <a:lnTo>
                    <a:pt x="740546" y="429904"/>
                  </a:lnTo>
                  <a:lnTo>
                    <a:pt x="757187" y="428055"/>
                  </a:lnTo>
                  <a:lnTo>
                    <a:pt x="835772" y="413263"/>
                  </a:lnTo>
                  <a:lnTo>
                    <a:pt x="855187" y="409565"/>
                  </a:lnTo>
                  <a:lnTo>
                    <a:pt x="927300" y="395697"/>
                  </a:lnTo>
                  <a:lnTo>
                    <a:pt x="940243" y="393848"/>
                  </a:lnTo>
                  <a:lnTo>
                    <a:pt x="940243" y="384603"/>
                  </a:lnTo>
                  <a:lnTo>
                    <a:pt x="939318" y="343923"/>
                  </a:lnTo>
                  <a:lnTo>
                    <a:pt x="973525" y="325433"/>
                  </a:lnTo>
                  <a:lnTo>
                    <a:pt x="975375" y="301395"/>
                  </a:lnTo>
                  <a:lnTo>
                    <a:pt x="1014205" y="265339"/>
                  </a:lnTo>
                  <a:lnTo>
                    <a:pt x="1051186" y="256094"/>
                  </a:lnTo>
                  <a:lnTo>
                    <a:pt x="1126997" y="187679"/>
                  </a:lnTo>
                  <a:lnTo>
                    <a:pt x="1155657" y="145150"/>
                  </a:lnTo>
                  <a:lnTo>
                    <a:pt x="1177846" y="153471"/>
                  </a:lnTo>
                  <a:lnTo>
                    <a:pt x="1227770" y="104471"/>
                  </a:lnTo>
                  <a:lnTo>
                    <a:pt x="1254582" y="101698"/>
                  </a:lnTo>
                  <a:lnTo>
                    <a:pt x="1278619" y="52698"/>
                  </a:lnTo>
                  <a:lnTo>
                    <a:pt x="1288789" y="53623"/>
                  </a:lnTo>
                  <a:lnTo>
                    <a:pt x="1287864" y="13868"/>
                  </a:lnTo>
                  <a:lnTo>
                    <a:pt x="1292487" y="0"/>
                  </a:lnTo>
                  <a:lnTo>
                    <a:pt x="1277695" y="2774"/>
                  </a:lnTo>
                  <a:lnTo>
                    <a:pt x="1224996" y="17566"/>
                  </a:lnTo>
                  <a:lnTo>
                    <a:pt x="1162129" y="30509"/>
                  </a:lnTo>
                  <a:lnTo>
                    <a:pt x="1004035" y="62868"/>
                  </a:lnTo>
                  <a:lnTo>
                    <a:pt x="987393" y="65641"/>
                  </a:lnTo>
                  <a:lnTo>
                    <a:pt x="983695" y="68415"/>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3" name="Freeform: Shape 99">
              <a:extLst>
                <a:ext uri="{FF2B5EF4-FFF2-40B4-BE49-F238E27FC236}">
                  <a16:creationId xmlns:a16="http://schemas.microsoft.com/office/drawing/2014/main" id="{DE7253E2-3C85-6B93-E8DB-E9891AF27527}"/>
                </a:ext>
              </a:extLst>
            </p:cNvPr>
            <p:cNvSpPr/>
            <p:nvPr/>
          </p:nvSpPr>
          <p:spPr>
            <a:xfrm>
              <a:off x="7966736" y="3347642"/>
              <a:ext cx="1013690" cy="619566"/>
            </a:xfrm>
            <a:custGeom>
              <a:avLst/>
              <a:gdLst>
                <a:gd name="connsiteX0" fmla="*/ 1163053 w 1188940"/>
                <a:gd name="connsiteY0" fmla="*/ 448396 h 726678"/>
                <a:gd name="connsiteX1" fmla="*/ 1165827 w 1188940"/>
                <a:gd name="connsiteY1" fmla="*/ 448396 h 726678"/>
                <a:gd name="connsiteX2" fmla="*/ 1168601 w 1188940"/>
                <a:gd name="connsiteY2" fmla="*/ 447471 h 726678"/>
                <a:gd name="connsiteX3" fmla="*/ 1168601 w 1188940"/>
                <a:gd name="connsiteY3" fmla="*/ 447471 h 726678"/>
                <a:gd name="connsiteX4" fmla="*/ 1166752 w 1188940"/>
                <a:gd name="connsiteY4" fmla="*/ 442849 h 726678"/>
                <a:gd name="connsiteX5" fmla="*/ 1163053 w 1188940"/>
                <a:gd name="connsiteY5" fmla="*/ 448396 h 726678"/>
                <a:gd name="connsiteX6" fmla="*/ 1163053 w 1188940"/>
                <a:gd name="connsiteY6" fmla="*/ 448396 h 726678"/>
                <a:gd name="connsiteX7" fmla="*/ 1131619 w 1188940"/>
                <a:gd name="connsiteY7" fmla="*/ 344849 h 726678"/>
                <a:gd name="connsiteX8" fmla="*/ 1131619 w 1188940"/>
                <a:gd name="connsiteY8" fmla="*/ 349472 h 726678"/>
                <a:gd name="connsiteX9" fmla="*/ 1136242 w 1188940"/>
                <a:gd name="connsiteY9" fmla="*/ 346698 h 726678"/>
                <a:gd name="connsiteX10" fmla="*/ 1131619 w 1188940"/>
                <a:gd name="connsiteY10" fmla="*/ 344849 h 726678"/>
                <a:gd name="connsiteX11" fmla="*/ 1148261 w 1188940"/>
                <a:gd name="connsiteY11" fmla="*/ 312491 h 726678"/>
                <a:gd name="connsiteX12" fmla="*/ 1147336 w 1188940"/>
                <a:gd name="connsiteY12" fmla="*/ 305095 h 726678"/>
                <a:gd name="connsiteX13" fmla="*/ 1147336 w 1188940"/>
                <a:gd name="connsiteY13" fmla="*/ 305095 h 726678"/>
                <a:gd name="connsiteX14" fmla="*/ 1148261 w 1188940"/>
                <a:gd name="connsiteY14" fmla="*/ 312491 h 726678"/>
                <a:gd name="connsiteX15" fmla="*/ 1142714 w 1188940"/>
                <a:gd name="connsiteY15" fmla="*/ 323585 h 726678"/>
                <a:gd name="connsiteX16" fmla="*/ 1140865 w 1188940"/>
                <a:gd name="connsiteY16" fmla="*/ 335604 h 726678"/>
                <a:gd name="connsiteX17" fmla="*/ 1138091 w 1188940"/>
                <a:gd name="connsiteY17" fmla="*/ 340227 h 726678"/>
                <a:gd name="connsiteX18" fmla="*/ 1142714 w 1188940"/>
                <a:gd name="connsiteY18" fmla="*/ 323585 h 726678"/>
                <a:gd name="connsiteX19" fmla="*/ 1151034 w 1188940"/>
                <a:gd name="connsiteY19" fmla="*/ 299548 h 726678"/>
                <a:gd name="connsiteX20" fmla="*/ 1151959 w 1188940"/>
                <a:gd name="connsiteY20" fmla="*/ 294000 h 726678"/>
                <a:gd name="connsiteX21" fmla="*/ 1150111 w 1188940"/>
                <a:gd name="connsiteY21" fmla="*/ 299548 h 726678"/>
                <a:gd name="connsiteX22" fmla="*/ 1151036 w 1188940"/>
                <a:gd name="connsiteY22" fmla="*/ 299548 h 726678"/>
                <a:gd name="connsiteX23" fmla="*/ 1156582 w 1188940"/>
                <a:gd name="connsiteY23" fmla="*/ 274585 h 726678"/>
                <a:gd name="connsiteX24" fmla="*/ 1159355 w 1188940"/>
                <a:gd name="connsiteY24" fmla="*/ 268114 h 726678"/>
                <a:gd name="connsiteX25" fmla="*/ 1154733 w 1188940"/>
                <a:gd name="connsiteY25" fmla="*/ 284755 h 726678"/>
                <a:gd name="connsiteX26" fmla="*/ 1156582 w 1188940"/>
                <a:gd name="connsiteY26" fmla="*/ 274585 h 726678"/>
                <a:gd name="connsiteX27" fmla="*/ 1157507 w 1188940"/>
                <a:gd name="connsiteY27" fmla="*/ 260718 h 726678"/>
                <a:gd name="connsiteX28" fmla="*/ 1161205 w 1188940"/>
                <a:gd name="connsiteY28" fmla="*/ 240378 h 726678"/>
                <a:gd name="connsiteX29" fmla="*/ 1156582 w 1188940"/>
                <a:gd name="connsiteY29" fmla="*/ 245001 h 726678"/>
                <a:gd name="connsiteX30" fmla="*/ 1157507 w 1188940"/>
                <a:gd name="connsiteY30" fmla="*/ 260718 h 726678"/>
                <a:gd name="connsiteX31" fmla="*/ 1174148 w 1188940"/>
                <a:gd name="connsiteY31" fmla="*/ 169189 h 726678"/>
                <a:gd name="connsiteX32" fmla="*/ 1175997 w 1188940"/>
                <a:gd name="connsiteY32" fmla="*/ 160869 h 726678"/>
                <a:gd name="connsiteX33" fmla="*/ 1175073 w 1188940"/>
                <a:gd name="connsiteY33" fmla="*/ 162718 h 726678"/>
                <a:gd name="connsiteX34" fmla="*/ 1174148 w 1188940"/>
                <a:gd name="connsiteY34" fmla="*/ 169189 h 726678"/>
                <a:gd name="connsiteX35" fmla="*/ 1170450 w 1188940"/>
                <a:gd name="connsiteY35" fmla="*/ 147925 h 726678"/>
                <a:gd name="connsiteX36" fmla="*/ 1158431 w 1188940"/>
                <a:gd name="connsiteY36" fmla="*/ 152548 h 726678"/>
                <a:gd name="connsiteX37" fmla="*/ 1139940 w 1188940"/>
                <a:gd name="connsiteY37" fmla="*/ 160869 h 726678"/>
                <a:gd name="connsiteX38" fmla="*/ 1133469 w 1188940"/>
                <a:gd name="connsiteY38" fmla="*/ 169189 h 726678"/>
                <a:gd name="connsiteX39" fmla="*/ 1136242 w 1188940"/>
                <a:gd name="connsiteY39" fmla="*/ 170114 h 726678"/>
                <a:gd name="connsiteX40" fmla="*/ 1114054 w 1188940"/>
                <a:gd name="connsiteY40" fmla="*/ 307869 h 726678"/>
                <a:gd name="connsiteX41" fmla="*/ 1122375 w 1188940"/>
                <a:gd name="connsiteY41" fmla="*/ 330057 h 726678"/>
                <a:gd name="connsiteX42" fmla="*/ 1135318 w 1188940"/>
                <a:gd name="connsiteY42" fmla="*/ 272737 h 726678"/>
                <a:gd name="connsiteX43" fmla="*/ 1159355 w 1188940"/>
                <a:gd name="connsiteY43" fmla="*/ 197850 h 726678"/>
                <a:gd name="connsiteX44" fmla="*/ 1170450 w 1188940"/>
                <a:gd name="connsiteY44" fmla="*/ 148850 h 726678"/>
                <a:gd name="connsiteX45" fmla="*/ 1170450 w 1188940"/>
                <a:gd name="connsiteY45" fmla="*/ 147925 h 726678"/>
                <a:gd name="connsiteX46" fmla="*/ 1188940 w 1188940"/>
                <a:gd name="connsiteY46" fmla="*/ 140529 h 726678"/>
                <a:gd name="connsiteX47" fmla="*/ 1186167 w 1188940"/>
                <a:gd name="connsiteY47" fmla="*/ 141454 h 726678"/>
                <a:gd name="connsiteX48" fmla="*/ 1185242 w 1188940"/>
                <a:gd name="connsiteY48" fmla="*/ 145152 h 726678"/>
                <a:gd name="connsiteX49" fmla="*/ 1180619 w 1188940"/>
                <a:gd name="connsiteY49" fmla="*/ 173813 h 726678"/>
                <a:gd name="connsiteX50" fmla="*/ 1184317 w 1188940"/>
                <a:gd name="connsiteY50" fmla="*/ 163643 h 726678"/>
                <a:gd name="connsiteX51" fmla="*/ 1188940 w 1188940"/>
                <a:gd name="connsiteY51" fmla="*/ 140530 h 726678"/>
                <a:gd name="connsiteX52" fmla="*/ 222811 w 1188940"/>
                <a:gd name="connsiteY52" fmla="*/ 494623 h 726678"/>
                <a:gd name="connsiteX53" fmla="*/ 216339 w 1188940"/>
                <a:gd name="connsiteY53" fmla="*/ 503868 h 726678"/>
                <a:gd name="connsiteX54" fmla="*/ 171962 w 1188940"/>
                <a:gd name="connsiteY54" fmla="*/ 560264 h 726678"/>
                <a:gd name="connsiteX55" fmla="*/ 136829 w 1188940"/>
                <a:gd name="connsiteY55" fmla="*/ 588000 h 726678"/>
                <a:gd name="connsiteX56" fmla="*/ 129433 w 1188940"/>
                <a:gd name="connsiteY56" fmla="*/ 612038 h 726678"/>
                <a:gd name="connsiteX57" fmla="*/ 75811 w 1188940"/>
                <a:gd name="connsiteY57" fmla="*/ 682302 h 726678"/>
                <a:gd name="connsiteX58" fmla="*/ 6471 w 1188940"/>
                <a:gd name="connsiteY58" fmla="*/ 719282 h 726678"/>
                <a:gd name="connsiteX59" fmla="*/ 0 w 1188940"/>
                <a:gd name="connsiteY59" fmla="*/ 726679 h 726678"/>
                <a:gd name="connsiteX60" fmla="*/ 16641 w 1188940"/>
                <a:gd name="connsiteY60" fmla="*/ 723905 h 726678"/>
                <a:gd name="connsiteX61" fmla="*/ 174735 w 1188940"/>
                <a:gd name="connsiteY61" fmla="*/ 691547 h 726678"/>
                <a:gd name="connsiteX62" fmla="*/ 237603 w 1188940"/>
                <a:gd name="connsiteY62" fmla="*/ 678603 h 726678"/>
                <a:gd name="connsiteX63" fmla="*/ 290301 w 1188940"/>
                <a:gd name="connsiteY63" fmla="*/ 663811 h 726678"/>
                <a:gd name="connsiteX64" fmla="*/ 305094 w 1188940"/>
                <a:gd name="connsiteY64" fmla="*/ 661037 h 726678"/>
                <a:gd name="connsiteX65" fmla="*/ 306019 w 1188940"/>
                <a:gd name="connsiteY65" fmla="*/ 662886 h 726678"/>
                <a:gd name="connsiteX66" fmla="*/ 544546 w 1188940"/>
                <a:gd name="connsiteY66" fmla="*/ 618509 h 726678"/>
                <a:gd name="connsiteX67" fmla="*/ 780300 w 1188940"/>
                <a:gd name="connsiteY67" fmla="*/ 558415 h 726678"/>
                <a:gd name="connsiteX68" fmla="*/ 1150111 w 1188940"/>
                <a:gd name="connsiteY68" fmla="*/ 453019 h 726678"/>
                <a:gd name="connsiteX69" fmla="*/ 1150111 w 1188940"/>
                <a:gd name="connsiteY69" fmla="*/ 453019 h 726678"/>
                <a:gd name="connsiteX70" fmla="*/ 1147337 w 1188940"/>
                <a:gd name="connsiteY70" fmla="*/ 448396 h 726678"/>
                <a:gd name="connsiteX71" fmla="*/ 1146412 w 1188940"/>
                <a:gd name="connsiteY71" fmla="*/ 445623 h 726678"/>
                <a:gd name="connsiteX72" fmla="*/ 1152884 w 1188940"/>
                <a:gd name="connsiteY72" fmla="*/ 452094 h 726678"/>
                <a:gd name="connsiteX73" fmla="*/ 1152884 w 1188940"/>
                <a:gd name="connsiteY73" fmla="*/ 452094 h 726678"/>
                <a:gd name="connsiteX74" fmla="*/ 1152884 w 1188940"/>
                <a:gd name="connsiteY74" fmla="*/ 452094 h 726678"/>
                <a:gd name="connsiteX75" fmla="*/ 1160280 w 1188940"/>
                <a:gd name="connsiteY75" fmla="*/ 450245 h 726678"/>
                <a:gd name="connsiteX76" fmla="*/ 1159355 w 1188940"/>
                <a:gd name="connsiteY76" fmla="*/ 449320 h 726678"/>
                <a:gd name="connsiteX77" fmla="*/ 1152884 w 1188940"/>
                <a:gd name="connsiteY77" fmla="*/ 417887 h 726678"/>
                <a:gd name="connsiteX78" fmla="*/ 1157506 w 1188940"/>
                <a:gd name="connsiteY78" fmla="*/ 418812 h 726678"/>
                <a:gd name="connsiteX79" fmla="*/ 1172299 w 1188940"/>
                <a:gd name="connsiteY79" fmla="*/ 446547 h 726678"/>
                <a:gd name="connsiteX80" fmla="*/ 1172299 w 1188940"/>
                <a:gd name="connsiteY80" fmla="*/ 446547 h 726678"/>
                <a:gd name="connsiteX81" fmla="*/ 1172299 w 1188940"/>
                <a:gd name="connsiteY81" fmla="*/ 446547 h 726678"/>
                <a:gd name="connsiteX82" fmla="*/ 1175073 w 1188940"/>
                <a:gd name="connsiteY82" fmla="*/ 445622 h 726678"/>
                <a:gd name="connsiteX83" fmla="*/ 1176921 w 1188940"/>
                <a:gd name="connsiteY83" fmla="*/ 444697 h 726678"/>
                <a:gd name="connsiteX84" fmla="*/ 1173223 w 1188940"/>
                <a:gd name="connsiteY84" fmla="*/ 437301 h 726678"/>
                <a:gd name="connsiteX85" fmla="*/ 1135318 w 1188940"/>
                <a:gd name="connsiteY85" fmla="*/ 379056 h 726678"/>
                <a:gd name="connsiteX86" fmla="*/ 1088167 w 1188940"/>
                <a:gd name="connsiteY86" fmla="*/ 387377 h 726678"/>
                <a:gd name="connsiteX87" fmla="*/ 1066903 w 1188940"/>
                <a:gd name="connsiteY87" fmla="*/ 404943 h 726678"/>
                <a:gd name="connsiteX88" fmla="*/ 1046563 w 1188940"/>
                <a:gd name="connsiteY88" fmla="*/ 386452 h 726678"/>
                <a:gd name="connsiteX89" fmla="*/ 977224 w 1188940"/>
                <a:gd name="connsiteY89" fmla="*/ 363339 h 726678"/>
                <a:gd name="connsiteX90" fmla="*/ 929149 w 1188940"/>
                <a:gd name="connsiteY90" fmla="*/ 361490 h 726678"/>
                <a:gd name="connsiteX91" fmla="*/ 1022525 w 1188940"/>
                <a:gd name="connsiteY91" fmla="*/ 353169 h 726678"/>
                <a:gd name="connsiteX92" fmla="*/ 1074299 w 1188940"/>
                <a:gd name="connsiteY92" fmla="*/ 388301 h 726678"/>
                <a:gd name="connsiteX93" fmla="*/ 1089092 w 1188940"/>
                <a:gd name="connsiteY93" fmla="*/ 365188 h 726678"/>
                <a:gd name="connsiteX94" fmla="*/ 1047488 w 1188940"/>
                <a:gd name="connsiteY94" fmla="*/ 312490 h 726678"/>
                <a:gd name="connsiteX95" fmla="*/ 1077073 w 1188940"/>
                <a:gd name="connsiteY95" fmla="*/ 314339 h 726678"/>
                <a:gd name="connsiteX96" fmla="*/ 1061356 w 1188940"/>
                <a:gd name="connsiteY96" fmla="*/ 271811 h 726678"/>
                <a:gd name="connsiteX97" fmla="*/ 1024375 w 1188940"/>
                <a:gd name="connsiteY97" fmla="*/ 273660 h 726678"/>
                <a:gd name="connsiteX98" fmla="*/ 936545 w 1188940"/>
                <a:gd name="connsiteY98" fmla="*/ 202472 h 726678"/>
                <a:gd name="connsiteX99" fmla="*/ 925450 w 1188940"/>
                <a:gd name="connsiteY99" fmla="*/ 202472 h 726678"/>
                <a:gd name="connsiteX100" fmla="*/ 1049337 w 1188940"/>
                <a:gd name="connsiteY100" fmla="*/ 263490 h 726678"/>
                <a:gd name="connsiteX101" fmla="*/ 1041016 w 1188940"/>
                <a:gd name="connsiteY101" fmla="*/ 220962 h 726678"/>
                <a:gd name="connsiteX102" fmla="*/ 1049337 w 1188940"/>
                <a:gd name="connsiteY102" fmla="*/ 207094 h 726678"/>
                <a:gd name="connsiteX103" fmla="*/ 986469 w 1188940"/>
                <a:gd name="connsiteY103" fmla="*/ 183057 h 726678"/>
                <a:gd name="connsiteX104" fmla="*/ 931922 w 1188940"/>
                <a:gd name="connsiteY104" fmla="*/ 179359 h 726678"/>
                <a:gd name="connsiteX105" fmla="*/ 905110 w 1188940"/>
                <a:gd name="connsiteY105" fmla="*/ 155321 h 726678"/>
                <a:gd name="connsiteX106" fmla="*/ 882922 w 1188940"/>
                <a:gd name="connsiteY106" fmla="*/ 169189 h 726678"/>
                <a:gd name="connsiteX107" fmla="*/ 874601 w 1188940"/>
                <a:gd name="connsiteY107" fmla="*/ 105396 h 726678"/>
                <a:gd name="connsiteX108" fmla="*/ 883847 w 1188940"/>
                <a:gd name="connsiteY108" fmla="*/ 107245 h 726678"/>
                <a:gd name="connsiteX109" fmla="*/ 881997 w 1188940"/>
                <a:gd name="connsiteY109" fmla="*/ 55472 h 726678"/>
                <a:gd name="connsiteX110" fmla="*/ 880149 w 1188940"/>
                <a:gd name="connsiteY110" fmla="*/ 53623 h 726678"/>
                <a:gd name="connsiteX111" fmla="*/ 878299 w 1188940"/>
                <a:gd name="connsiteY111" fmla="*/ 54548 h 726678"/>
                <a:gd name="connsiteX112" fmla="*/ 876451 w 1188940"/>
                <a:gd name="connsiteY112" fmla="*/ 53623 h 726678"/>
                <a:gd name="connsiteX113" fmla="*/ 871828 w 1188940"/>
                <a:gd name="connsiteY113" fmla="*/ 49925 h 726678"/>
                <a:gd name="connsiteX114" fmla="*/ 869054 w 1188940"/>
                <a:gd name="connsiteY114" fmla="*/ 47151 h 726678"/>
                <a:gd name="connsiteX115" fmla="*/ 839469 w 1188940"/>
                <a:gd name="connsiteY115" fmla="*/ 34208 h 726678"/>
                <a:gd name="connsiteX116" fmla="*/ 808960 w 1188940"/>
                <a:gd name="connsiteY116" fmla="*/ 12019 h 726678"/>
                <a:gd name="connsiteX117" fmla="*/ 766432 w 1188940"/>
                <a:gd name="connsiteY117" fmla="*/ 925 h 726678"/>
                <a:gd name="connsiteX118" fmla="*/ 763658 w 1188940"/>
                <a:gd name="connsiteY118" fmla="*/ 0 h 726678"/>
                <a:gd name="connsiteX119" fmla="*/ 763658 w 1188940"/>
                <a:gd name="connsiteY119" fmla="*/ 925 h 726678"/>
                <a:gd name="connsiteX120" fmla="*/ 758111 w 1188940"/>
                <a:gd name="connsiteY120" fmla="*/ 39755 h 726678"/>
                <a:gd name="connsiteX121" fmla="*/ 672130 w 1188940"/>
                <a:gd name="connsiteY121" fmla="*/ 2774 h 726678"/>
                <a:gd name="connsiteX122" fmla="*/ 673979 w 1188940"/>
                <a:gd name="connsiteY122" fmla="*/ 56396 h 726678"/>
                <a:gd name="connsiteX123" fmla="*/ 626828 w 1188940"/>
                <a:gd name="connsiteY123" fmla="*/ 146076 h 726678"/>
                <a:gd name="connsiteX124" fmla="*/ 598168 w 1188940"/>
                <a:gd name="connsiteY124" fmla="*/ 177509 h 726678"/>
                <a:gd name="connsiteX125" fmla="*/ 579677 w 1188940"/>
                <a:gd name="connsiteY125" fmla="*/ 232056 h 726678"/>
                <a:gd name="connsiteX126" fmla="*/ 523281 w 1188940"/>
                <a:gd name="connsiteY126" fmla="*/ 212641 h 726678"/>
                <a:gd name="connsiteX127" fmla="*/ 495545 w 1188940"/>
                <a:gd name="connsiteY127" fmla="*/ 338377 h 726678"/>
                <a:gd name="connsiteX128" fmla="*/ 473357 w 1188940"/>
                <a:gd name="connsiteY128" fmla="*/ 380905 h 726678"/>
                <a:gd name="connsiteX129" fmla="*/ 469659 w 1188940"/>
                <a:gd name="connsiteY129" fmla="*/ 436377 h 726678"/>
                <a:gd name="connsiteX130" fmla="*/ 453017 w 1188940"/>
                <a:gd name="connsiteY130" fmla="*/ 463188 h 726678"/>
                <a:gd name="connsiteX131" fmla="*/ 391074 w 1188940"/>
                <a:gd name="connsiteY131" fmla="*/ 481679 h 726678"/>
                <a:gd name="connsiteX132" fmla="*/ 340225 w 1188940"/>
                <a:gd name="connsiteY132" fmla="*/ 521433 h 726678"/>
                <a:gd name="connsiteX133" fmla="*/ 316188 w 1188940"/>
                <a:gd name="connsiteY133" fmla="*/ 525131 h 726678"/>
                <a:gd name="connsiteX134" fmla="*/ 293075 w 1188940"/>
                <a:gd name="connsiteY134" fmla="*/ 545471 h 726678"/>
                <a:gd name="connsiteX135" fmla="*/ 234829 w 1188940"/>
                <a:gd name="connsiteY135" fmla="*/ 524207 h 726678"/>
                <a:gd name="connsiteX136" fmla="*/ 224660 w 1188940"/>
                <a:gd name="connsiteY136" fmla="*/ 495546 h 726678"/>
                <a:gd name="connsiteX137" fmla="*/ 222810 w 1188940"/>
                <a:gd name="connsiteY137" fmla="*/ 494621 h 72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188940" h="726678">
                  <a:moveTo>
                    <a:pt x="1163053" y="448396"/>
                  </a:moveTo>
                  <a:lnTo>
                    <a:pt x="1165827" y="448396"/>
                  </a:lnTo>
                  <a:lnTo>
                    <a:pt x="1168601" y="447471"/>
                  </a:lnTo>
                  <a:lnTo>
                    <a:pt x="1168601" y="447471"/>
                  </a:lnTo>
                  <a:lnTo>
                    <a:pt x="1166752" y="442849"/>
                  </a:lnTo>
                  <a:lnTo>
                    <a:pt x="1163053" y="448396"/>
                  </a:lnTo>
                  <a:lnTo>
                    <a:pt x="1163053" y="448396"/>
                  </a:lnTo>
                  <a:close/>
                  <a:moveTo>
                    <a:pt x="1131619" y="344849"/>
                  </a:moveTo>
                  <a:lnTo>
                    <a:pt x="1131619" y="349472"/>
                  </a:lnTo>
                  <a:lnTo>
                    <a:pt x="1136242" y="346698"/>
                  </a:lnTo>
                  <a:lnTo>
                    <a:pt x="1131619" y="344849"/>
                  </a:lnTo>
                  <a:close/>
                  <a:moveTo>
                    <a:pt x="1148261" y="312491"/>
                  </a:moveTo>
                  <a:lnTo>
                    <a:pt x="1147336" y="305095"/>
                  </a:lnTo>
                  <a:lnTo>
                    <a:pt x="1147336" y="305095"/>
                  </a:lnTo>
                  <a:lnTo>
                    <a:pt x="1148261" y="312491"/>
                  </a:lnTo>
                  <a:close/>
                  <a:moveTo>
                    <a:pt x="1142714" y="323585"/>
                  </a:moveTo>
                  <a:lnTo>
                    <a:pt x="1140865" y="335604"/>
                  </a:lnTo>
                  <a:lnTo>
                    <a:pt x="1138091" y="340227"/>
                  </a:lnTo>
                  <a:lnTo>
                    <a:pt x="1142714" y="323585"/>
                  </a:lnTo>
                  <a:close/>
                  <a:moveTo>
                    <a:pt x="1151034" y="299548"/>
                  </a:moveTo>
                  <a:lnTo>
                    <a:pt x="1151959" y="294000"/>
                  </a:lnTo>
                  <a:lnTo>
                    <a:pt x="1150111" y="299548"/>
                  </a:lnTo>
                  <a:lnTo>
                    <a:pt x="1151036" y="299548"/>
                  </a:lnTo>
                  <a:close/>
                  <a:moveTo>
                    <a:pt x="1156582" y="274585"/>
                  </a:moveTo>
                  <a:lnTo>
                    <a:pt x="1159355" y="268114"/>
                  </a:lnTo>
                  <a:lnTo>
                    <a:pt x="1154733" y="284755"/>
                  </a:lnTo>
                  <a:lnTo>
                    <a:pt x="1156582" y="274585"/>
                  </a:lnTo>
                  <a:close/>
                  <a:moveTo>
                    <a:pt x="1157507" y="260718"/>
                  </a:moveTo>
                  <a:lnTo>
                    <a:pt x="1161205" y="240378"/>
                  </a:lnTo>
                  <a:lnTo>
                    <a:pt x="1156582" y="245001"/>
                  </a:lnTo>
                  <a:lnTo>
                    <a:pt x="1157507" y="260718"/>
                  </a:lnTo>
                  <a:close/>
                  <a:moveTo>
                    <a:pt x="1174148" y="169189"/>
                  </a:moveTo>
                  <a:lnTo>
                    <a:pt x="1175997" y="160869"/>
                  </a:lnTo>
                  <a:lnTo>
                    <a:pt x="1175073" y="162718"/>
                  </a:lnTo>
                  <a:lnTo>
                    <a:pt x="1174148" y="169189"/>
                  </a:lnTo>
                  <a:close/>
                  <a:moveTo>
                    <a:pt x="1170450" y="147925"/>
                  </a:moveTo>
                  <a:lnTo>
                    <a:pt x="1158431" y="152548"/>
                  </a:lnTo>
                  <a:lnTo>
                    <a:pt x="1139940" y="160869"/>
                  </a:lnTo>
                  <a:lnTo>
                    <a:pt x="1133469" y="169189"/>
                  </a:lnTo>
                  <a:lnTo>
                    <a:pt x="1136242" y="170114"/>
                  </a:lnTo>
                  <a:lnTo>
                    <a:pt x="1114054" y="307869"/>
                  </a:lnTo>
                  <a:lnTo>
                    <a:pt x="1122375" y="330057"/>
                  </a:lnTo>
                  <a:lnTo>
                    <a:pt x="1135318" y="272737"/>
                  </a:lnTo>
                  <a:lnTo>
                    <a:pt x="1159355" y="197850"/>
                  </a:lnTo>
                  <a:lnTo>
                    <a:pt x="1170450" y="148850"/>
                  </a:lnTo>
                  <a:lnTo>
                    <a:pt x="1170450" y="147925"/>
                  </a:lnTo>
                  <a:close/>
                  <a:moveTo>
                    <a:pt x="1188940" y="140529"/>
                  </a:moveTo>
                  <a:lnTo>
                    <a:pt x="1186167" y="141454"/>
                  </a:lnTo>
                  <a:lnTo>
                    <a:pt x="1185242" y="145152"/>
                  </a:lnTo>
                  <a:lnTo>
                    <a:pt x="1180619" y="173813"/>
                  </a:lnTo>
                  <a:lnTo>
                    <a:pt x="1184317" y="163643"/>
                  </a:lnTo>
                  <a:lnTo>
                    <a:pt x="1188940" y="140530"/>
                  </a:lnTo>
                  <a:close/>
                  <a:moveTo>
                    <a:pt x="222811" y="494623"/>
                  </a:moveTo>
                  <a:lnTo>
                    <a:pt x="216339" y="503868"/>
                  </a:lnTo>
                  <a:lnTo>
                    <a:pt x="171962" y="560264"/>
                  </a:lnTo>
                  <a:lnTo>
                    <a:pt x="136829" y="588000"/>
                  </a:lnTo>
                  <a:lnTo>
                    <a:pt x="129433" y="612038"/>
                  </a:lnTo>
                  <a:lnTo>
                    <a:pt x="75811" y="682302"/>
                  </a:lnTo>
                  <a:lnTo>
                    <a:pt x="6471" y="719282"/>
                  </a:lnTo>
                  <a:lnTo>
                    <a:pt x="0" y="726679"/>
                  </a:lnTo>
                  <a:lnTo>
                    <a:pt x="16641" y="723905"/>
                  </a:lnTo>
                  <a:lnTo>
                    <a:pt x="174735" y="691547"/>
                  </a:lnTo>
                  <a:lnTo>
                    <a:pt x="237603" y="678603"/>
                  </a:lnTo>
                  <a:lnTo>
                    <a:pt x="290301" y="663811"/>
                  </a:lnTo>
                  <a:lnTo>
                    <a:pt x="305094" y="661037"/>
                  </a:lnTo>
                  <a:lnTo>
                    <a:pt x="306019" y="662886"/>
                  </a:lnTo>
                  <a:lnTo>
                    <a:pt x="544546" y="618509"/>
                  </a:lnTo>
                  <a:lnTo>
                    <a:pt x="780300" y="558415"/>
                  </a:lnTo>
                  <a:lnTo>
                    <a:pt x="1150111" y="453019"/>
                  </a:lnTo>
                  <a:lnTo>
                    <a:pt x="1150111" y="453019"/>
                  </a:lnTo>
                  <a:lnTo>
                    <a:pt x="1147337" y="448396"/>
                  </a:lnTo>
                  <a:lnTo>
                    <a:pt x="1146412" y="445623"/>
                  </a:lnTo>
                  <a:lnTo>
                    <a:pt x="1152884" y="452094"/>
                  </a:lnTo>
                  <a:lnTo>
                    <a:pt x="1152884" y="452094"/>
                  </a:lnTo>
                  <a:lnTo>
                    <a:pt x="1152884" y="452094"/>
                  </a:lnTo>
                  <a:lnTo>
                    <a:pt x="1160280" y="450245"/>
                  </a:lnTo>
                  <a:lnTo>
                    <a:pt x="1159355" y="449320"/>
                  </a:lnTo>
                  <a:lnTo>
                    <a:pt x="1152884" y="417887"/>
                  </a:lnTo>
                  <a:lnTo>
                    <a:pt x="1157506" y="418812"/>
                  </a:lnTo>
                  <a:lnTo>
                    <a:pt x="1172299" y="446547"/>
                  </a:lnTo>
                  <a:lnTo>
                    <a:pt x="1172299" y="446547"/>
                  </a:lnTo>
                  <a:lnTo>
                    <a:pt x="1172299" y="446547"/>
                  </a:lnTo>
                  <a:lnTo>
                    <a:pt x="1175073" y="445622"/>
                  </a:lnTo>
                  <a:lnTo>
                    <a:pt x="1176921" y="444697"/>
                  </a:lnTo>
                  <a:lnTo>
                    <a:pt x="1173223" y="437301"/>
                  </a:lnTo>
                  <a:lnTo>
                    <a:pt x="1135318" y="379056"/>
                  </a:lnTo>
                  <a:lnTo>
                    <a:pt x="1088167" y="387377"/>
                  </a:lnTo>
                  <a:lnTo>
                    <a:pt x="1066903" y="404943"/>
                  </a:lnTo>
                  <a:lnTo>
                    <a:pt x="1046563" y="386452"/>
                  </a:lnTo>
                  <a:lnTo>
                    <a:pt x="977224" y="363339"/>
                  </a:lnTo>
                  <a:lnTo>
                    <a:pt x="929149" y="361490"/>
                  </a:lnTo>
                  <a:lnTo>
                    <a:pt x="1022525" y="353169"/>
                  </a:lnTo>
                  <a:lnTo>
                    <a:pt x="1074299" y="388301"/>
                  </a:lnTo>
                  <a:lnTo>
                    <a:pt x="1089092" y="365188"/>
                  </a:lnTo>
                  <a:lnTo>
                    <a:pt x="1047488" y="312490"/>
                  </a:lnTo>
                  <a:lnTo>
                    <a:pt x="1077073" y="314339"/>
                  </a:lnTo>
                  <a:lnTo>
                    <a:pt x="1061356" y="271811"/>
                  </a:lnTo>
                  <a:lnTo>
                    <a:pt x="1024375" y="273660"/>
                  </a:lnTo>
                  <a:lnTo>
                    <a:pt x="936545" y="202472"/>
                  </a:lnTo>
                  <a:lnTo>
                    <a:pt x="925450" y="202472"/>
                  </a:lnTo>
                  <a:lnTo>
                    <a:pt x="1049337" y="263490"/>
                  </a:lnTo>
                  <a:lnTo>
                    <a:pt x="1041016" y="220962"/>
                  </a:lnTo>
                  <a:lnTo>
                    <a:pt x="1049337" y="207094"/>
                  </a:lnTo>
                  <a:lnTo>
                    <a:pt x="986469" y="183057"/>
                  </a:lnTo>
                  <a:lnTo>
                    <a:pt x="931922" y="179359"/>
                  </a:lnTo>
                  <a:lnTo>
                    <a:pt x="905110" y="155321"/>
                  </a:lnTo>
                  <a:lnTo>
                    <a:pt x="882922" y="169189"/>
                  </a:lnTo>
                  <a:lnTo>
                    <a:pt x="874601" y="105396"/>
                  </a:lnTo>
                  <a:lnTo>
                    <a:pt x="883847" y="107245"/>
                  </a:lnTo>
                  <a:lnTo>
                    <a:pt x="881997" y="55472"/>
                  </a:lnTo>
                  <a:lnTo>
                    <a:pt x="880149" y="53623"/>
                  </a:lnTo>
                  <a:lnTo>
                    <a:pt x="878299" y="54548"/>
                  </a:lnTo>
                  <a:lnTo>
                    <a:pt x="876451" y="53623"/>
                  </a:lnTo>
                  <a:lnTo>
                    <a:pt x="871828" y="49925"/>
                  </a:lnTo>
                  <a:lnTo>
                    <a:pt x="869054" y="47151"/>
                  </a:lnTo>
                  <a:lnTo>
                    <a:pt x="839469" y="34208"/>
                  </a:lnTo>
                  <a:lnTo>
                    <a:pt x="808960" y="12019"/>
                  </a:lnTo>
                  <a:lnTo>
                    <a:pt x="766432" y="925"/>
                  </a:lnTo>
                  <a:lnTo>
                    <a:pt x="763658" y="0"/>
                  </a:lnTo>
                  <a:lnTo>
                    <a:pt x="763658" y="925"/>
                  </a:lnTo>
                  <a:lnTo>
                    <a:pt x="758111" y="39755"/>
                  </a:lnTo>
                  <a:lnTo>
                    <a:pt x="672130" y="2774"/>
                  </a:lnTo>
                  <a:lnTo>
                    <a:pt x="673979" y="56396"/>
                  </a:lnTo>
                  <a:lnTo>
                    <a:pt x="626828" y="146076"/>
                  </a:lnTo>
                  <a:lnTo>
                    <a:pt x="598168" y="177509"/>
                  </a:lnTo>
                  <a:lnTo>
                    <a:pt x="579677" y="232056"/>
                  </a:lnTo>
                  <a:lnTo>
                    <a:pt x="523281" y="212641"/>
                  </a:lnTo>
                  <a:lnTo>
                    <a:pt x="495545" y="338377"/>
                  </a:lnTo>
                  <a:lnTo>
                    <a:pt x="473357" y="380905"/>
                  </a:lnTo>
                  <a:lnTo>
                    <a:pt x="469659" y="436377"/>
                  </a:lnTo>
                  <a:lnTo>
                    <a:pt x="453017" y="463188"/>
                  </a:lnTo>
                  <a:lnTo>
                    <a:pt x="391074" y="481679"/>
                  </a:lnTo>
                  <a:lnTo>
                    <a:pt x="340225" y="521433"/>
                  </a:lnTo>
                  <a:lnTo>
                    <a:pt x="316188" y="525131"/>
                  </a:lnTo>
                  <a:lnTo>
                    <a:pt x="293075" y="545471"/>
                  </a:lnTo>
                  <a:lnTo>
                    <a:pt x="234829" y="524207"/>
                  </a:lnTo>
                  <a:lnTo>
                    <a:pt x="224660" y="495546"/>
                  </a:lnTo>
                  <a:lnTo>
                    <a:pt x="222810" y="49462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Freeform: Shape 100">
              <a:extLst>
                <a:ext uri="{FF2B5EF4-FFF2-40B4-BE49-F238E27FC236}">
                  <a16:creationId xmlns:a16="http://schemas.microsoft.com/office/drawing/2014/main" id="{0FCFB52B-91D3-48AD-7C0C-5CE5A9194070}"/>
                </a:ext>
              </a:extLst>
            </p:cNvPr>
            <p:cNvSpPr/>
            <p:nvPr/>
          </p:nvSpPr>
          <p:spPr>
            <a:xfrm>
              <a:off x="6634591" y="2385188"/>
              <a:ext cx="675531" cy="753568"/>
            </a:xfrm>
            <a:custGeom>
              <a:avLst/>
              <a:gdLst>
                <a:gd name="connsiteX0" fmla="*/ 792319 w 792319"/>
                <a:gd name="connsiteY0" fmla="*/ 280132 h 883847"/>
                <a:gd name="connsiteX1" fmla="*/ 769206 w 792319"/>
                <a:gd name="connsiteY1" fmla="*/ 308792 h 883847"/>
                <a:gd name="connsiteX2" fmla="*/ 755338 w 792319"/>
                <a:gd name="connsiteY2" fmla="*/ 350396 h 883847"/>
                <a:gd name="connsiteX3" fmla="*/ 761810 w 792319"/>
                <a:gd name="connsiteY3" fmla="*/ 373509 h 883847"/>
                <a:gd name="connsiteX4" fmla="*/ 792319 w 792319"/>
                <a:gd name="connsiteY4" fmla="*/ 280132 h 883847"/>
                <a:gd name="connsiteX5" fmla="*/ 261641 w 792319"/>
                <a:gd name="connsiteY5" fmla="*/ 62868 h 883847"/>
                <a:gd name="connsiteX6" fmla="*/ 275509 w 792319"/>
                <a:gd name="connsiteY6" fmla="*/ 43453 h 883847"/>
                <a:gd name="connsiteX7" fmla="*/ 265339 w 792319"/>
                <a:gd name="connsiteY7" fmla="*/ 52698 h 883847"/>
                <a:gd name="connsiteX8" fmla="*/ 261641 w 792319"/>
                <a:gd name="connsiteY8" fmla="*/ 62868 h 883847"/>
                <a:gd name="connsiteX9" fmla="*/ 282905 w 792319"/>
                <a:gd name="connsiteY9" fmla="*/ 32358 h 883847"/>
                <a:gd name="connsiteX10" fmla="*/ 278282 w 792319"/>
                <a:gd name="connsiteY10" fmla="*/ 26811 h 883847"/>
                <a:gd name="connsiteX11" fmla="*/ 268113 w 792319"/>
                <a:gd name="connsiteY11" fmla="*/ 33283 h 883847"/>
                <a:gd name="connsiteX12" fmla="*/ 282905 w 792319"/>
                <a:gd name="connsiteY12" fmla="*/ 32358 h 883847"/>
                <a:gd name="connsiteX13" fmla="*/ 81358 w 792319"/>
                <a:gd name="connsiteY13" fmla="*/ 84132 h 883847"/>
                <a:gd name="connsiteX14" fmla="*/ 60095 w 792319"/>
                <a:gd name="connsiteY14" fmla="*/ 108170 h 883847"/>
                <a:gd name="connsiteX15" fmla="*/ 70264 w 792319"/>
                <a:gd name="connsiteY15" fmla="*/ 219113 h 883847"/>
                <a:gd name="connsiteX16" fmla="*/ 11095 w 792319"/>
                <a:gd name="connsiteY16" fmla="*/ 272735 h 883847"/>
                <a:gd name="connsiteX17" fmla="*/ 0 w 792319"/>
                <a:gd name="connsiteY17" fmla="*/ 324509 h 883847"/>
                <a:gd name="connsiteX18" fmla="*/ 32358 w 792319"/>
                <a:gd name="connsiteY18" fmla="*/ 354094 h 883847"/>
                <a:gd name="connsiteX19" fmla="*/ 23113 w 792319"/>
                <a:gd name="connsiteY19" fmla="*/ 481678 h 883847"/>
                <a:gd name="connsiteX20" fmla="*/ 57321 w 792319"/>
                <a:gd name="connsiteY20" fmla="*/ 507565 h 883847"/>
                <a:gd name="connsiteX21" fmla="*/ 79510 w 792319"/>
                <a:gd name="connsiteY21" fmla="*/ 509414 h 883847"/>
                <a:gd name="connsiteX22" fmla="*/ 149773 w 792319"/>
                <a:gd name="connsiteY22" fmla="*/ 551942 h 883847"/>
                <a:gd name="connsiteX23" fmla="*/ 194150 w 792319"/>
                <a:gd name="connsiteY23" fmla="*/ 598169 h 883847"/>
                <a:gd name="connsiteX24" fmla="*/ 250547 w 792319"/>
                <a:gd name="connsiteY24" fmla="*/ 626829 h 883847"/>
                <a:gd name="connsiteX25" fmla="*/ 263490 w 792319"/>
                <a:gd name="connsiteY25" fmla="*/ 698017 h 883847"/>
                <a:gd name="connsiteX26" fmla="*/ 263490 w 792319"/>
                <a:gd name="connsiteY26" fmla="*/ 702640 h 883847"/>
                <a:gd name="connsiteX27" fmla="*/ 263490 w 792319"/>
                <a:gd name="connsiteY27" fmla="*/ 702640 h 883847"/>
                <a:gd name="connsiteX28" fmla="*/ 290301 w 792319"/>
                <a:gd name="connsiteY28" fmla="*/ 734998 h 883847"/>
                <a:gd name="connsiteX29" fmla="*/ 282905 w 792319"/>
                <a:gd name="connsiteY29" fmla="*/ 759961 h 883847"/>
                <a:gd name="connsiteX30" fmla="*/ 292150 w 792319"/>
                <a:gd name="connsiteY30" fmla="*/ 814508 h 883847"/>
                <a:gd name="connsiteX31" fmla="*/ 319886 w 792319"/>
                <a:gd name="connsiteY31" fmla="*/ 852413 h 883847"/>
                <a:gd name="connsiteX32" fmla="*/ 370735 w 792319"/>
                <a:gd name="connsiteY32" fmla="*/ 879224 h 883847"/>
                <a:gd name="connsiteX33" fmla="*/ 369810 w 792319"/>
                <a:gd name="connsiteY33" fmla="*/ 883847 h 883847"/>
                <a:gd name="connsiteX34" fmla="*/ 369810 w 792319"/>
                <a:gd name="connsiteY34" fmla="*/ 883847 h 883847"/>
                <a:gd name="connsiteX35" fmla="*/ 571357 w 792319"/>
                <a:gd name="connsiteY35" fmla="*/ 860734 h 883847"/>
                <a:gd name="connsiteX36" fmla="*/ 646244 w 792319"/>
                <a:gd name="connsiteY36" fmla="*/ 851489 h 883847"/>
                <a:gd name="connsiteX37" fmla="*/ 771055 w 792319"/>
                <a:gd name="connsiteY37" fmla="*/ 833923 h 883847"/>
                <a:gd name="connsiteX38" fmla="*/ 767357 w 792319"/>
                <a:gd name="connsiteY38" fmla="*/ 820055 h 883847"/>
                <a:gd name="connsiteX39" fmla="*/ 767357 w 792319"/>
                <a:gd name="connsiteY39" fmla="*/ 776602 h 883847"/>
                <a:gd name="connsiteX40" fmla="*/ 742394 w 792319"/>
                <a:gd name="connsiteY40" fmla="*/ 730376 h 883847"/>
                <a:gd name="connsiteX41" fmla="*/ 735923 w 792319"/>
                <a:gd name="connsiteY41" fmla="*/ 672131 h 883847"/>
                <a:gd name="connsiteX42" fmla="*/ 747942 w 792319"/>
                <a:gd name="connsiteY42" fmla="*/ 607414 h 883847"/>
                <a:gd name="connsiteX43" fmla="*/ 741470 w 792319"/>
                <a:gd name="connsiteY43" fmla="*/ 557489 h 883847"/>
                <a:gd name="connsiteX44" fmla="*/ 763659 w 792319"/>
                <a:gd name="connsiteY44" fmla="*/ 495546 h 883847"/>
                <a:gd name="connsiteX45" fmla="*/ 755338 w 792319"/>
                <a:gd name="connsiteY45" fmla="*/ 485376 h 883847"/>
                <a:gd name="connsiteX46" fmla="*/ 757187 w 792319"/>
                <a:gd name="connsiteY46" fmla="*/ 428056 h 883847"/>
                <a:gd name="connsiteX47" fmla="*/ 769205 w 792319"/>
                <a:gd name="connsiteY47" fmla="*/ 384603 h 883847"/>
                <a:gd name="connsiteX48" fmla="*/ 755338 w 792319"/>
                <a:gd name="connsiteY48" fmla="*/ 369811 h 883847"/>
                <a:gd name="connsiteX49" fmla="*/ 728526 w 792319"/>
                <a:gd name="connsiteY49" fmla="*/ 379056 h 883847"/>
                <a:gd name="connsiteX50" fmla="*/ 713734 w 792319"/>
                <a:gd name="connsiteY50" fmla="*/ 417886 h 883847"/>
                <a:gd name="connsiteX51" fmla="*/ 678602 w 792319"/>
                <a:gd name="connsiteY51" fmla="*/ 438226 h 883847"/>
                <a:gd name="connsiteX52" fmla="*/ 689696 w 792319"/>
                <a:gd name="connsiteY52" fmla="*/ 389226 h 883847"/>
                <a:gd name="connsiteX53" fmla="*/ 721130 w 792319"/>
                <a:gd name="connsiteY53" fmla="*/ 347622 h 883847"/>
                <a:gd name="connsiteX54" fmla="*/ 722979 w 792319"/>
                <a:gd name="connsiteY54" fmla="*/ 329131 h 883847"/>
                <a:gd name="connsiteX55" fmla="*/ 723904 w 792319"/>
                <a:gd name="connsiteY55" fmla="*/ 328207 h 883847"/>
                <a:gd name="connsiteX56" fmla="*/ 679527 w 792319"/>
                <a:gd name="connsiteY56" fmla="*/ 283829 h 883847"/>
                <a:gd name="connsiteX57" fmla="*/ 679527 w 792319"/>
                <a:gd name="connsiteY57" fmla="*/ 220961 h 883847"/>
                <a:gd name="connsiteX58" fmla="*/ 629602 w 792319"/>
                <a:gd name="connsiteY58" fmla="*/ 180282 h 883847"/>
                <a:gd name="connsiteX59" fmla="*/ 561187 w 792319"/>
                <a:gd name="connsiteY59" fmla="*/ 175660 h 883847"/>
                <a:gd name="connsiteX60" fmla="*/ 490924 w 792319"/>
                <a:gd name="connsiteY60" fmla="*/ 157169 h 883847"/>
                <a:gd name="connsiteX61" fmla="*/ 339301 w 792319"/>
                <a:gd name="connsiteY61" fmla="*/ 110943 h 883847"/>
                <a:gd name="connsiteX62" fmla="*/ 309717 w 792319"/>
                <a:gd name="connsiteY62" fmla="*/ 94301 h 883847"/>
                <a:gd name="connsiteX63" fmla="*/ 306943 w 792319"/>
                <a:gd name="connsiteY63" fmla="*/ 97075 h 883847"/>
                <a:gd name="connsiteX64" fmla="*/ 259792 w 792319"/>
                <a:gd name="connsiteY64" fmla="*/ 90603 h 883847"/>
                <a:gd name="connsiteX65" fmla="*/ 244075 w 792319"/>
                <a:gd name="connsiteY65" fmla="*/ 99848 h 883847"/>
                <a:gd name="connsiteX66" fmla="*/ 250547 w 792319"/>
                <a:gd name="connsiteY66" fmla="*/ 32358 h 883847"/>
                <a:gd name="connsiteX67" fmla="*/ 174736 w 792319"/>
                <a:gd name="connsiteY67" fmla="*/ 71188 h 883847"/>
                <a:gd name="connsiteX68" fmla="*/ 82283 w 792319"/>
                <a:gd name="connsiteY68" fmla="*/ 85981 h 883847"/>
                <a:gd name="connsiteX69" fmla="*/ 81358 w 792319"/>
                <a:gd name="connsiteY69" fmla="*/ 84132 h 883847"/>
                <a:gd name="connsiteX70" fmla="*/ 262565 w 792319"/>
                <a:gd name="connsiteY70" fmla="*/ 35132 h 883847"/>
                <a:gd name="connsiteX71" fmla="*/ 260717 w 792319"/>
                <a:gd name="connsiteY71" fmla="*/ 28660 h 883847"/>
                <a:gd name="connsiteX72" fmla="*/ 254245 w 792319"/>
                <a:gd name="connsiteY72" fmla="*/ 31434 h 883847"/>
                <a:gd name="connsiteX73" fmla="*/ 262565 w 792319"/>
                <a:gd name="connsiteY73" fmla="*/ 35132 h 883847"/>
                <a:gd name="connsiteX74" fmla="*/ 229283 w 792319"/>
                <a:gd name="connsiteY74" fmla="*/ 28660 h 883847"/>
                <a:gd name="connsiteX75" fmla="*/ 232056 w 792319"/>
                <a:gd name="connsiteY75" fmla="*/ 23113 h 883847"/>
                <a:gd name="connsiteX76" fmla="*/ 230207 w 792319"/>
                <a:gd name="connsiteY76" fmla="*/ 21264 h 883847"/>
                <a:gd name="connsiteX77" fmla="*/ 229283 w 792319"/>
                <a:gd name="connsiteY77" fmla="*/ 28660 h 883847"/>
                <a:gd name="connsiteX78" fmla="*/ 296773 w 792319"/>
                <a:gd name="connsiteY78" fmla="*/ 12943 h 883847"/>
                <a:gd name="connsiteX79" fmla="*/ 294000 w 792319"/>
                <a:gd name="connsiteY79" fmla="*/ 0 h 883847"/>
                <a:gd name="connsiteX80" fmla="*/ 291226 w 792319"/>
                <a:gd name="connsiteY80" fmla="*/ 15717 h 883847"/>
                <a:gd name="connsiteX81" fmla="*/ 296773 w 792319"/>
                <a:gd name="connsiteY81" fmla="*/ 12943 h 88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2319" h="883847">
                  <a:moveTo>
                    <a:pt x="792319" y="280132"/>
                  </a:moveTo>
                  <a:lnTo>
                    <a:pt x="769206" y="308792"/>
                  </a:lnTo>
                  <a:lnTo>
                    <a:pt x="755338" y="350396"/>
                  </a:lnTo>
                  <a:lnTo>
                    <a:pt x="761810" y="373509"/>
                  </a:lnTo>
                  <a:lnTo>
                    <a:pt x="792319" y="280132"/>
                  </a:lnTo>
                  <a:close/>
                  <a:moveTo>
                    <a:pt x="261641" y="62868"/>
                  </a:moveTo>
                  <a:lnTo>
                    <a:pt x="275509" y="43453"/>
                  </a:lnTo>
                  <a:lnTo>
                    <a:pt x="265339" y="52698"/>
                  </a:lnTo>
                  <a:lnTo>
                    <a:pt x="261641" y="62868"/>
                  </a:lnTo>
                  <a:close/>
                  <a:moveTo>
                    <a:pt x="282905" y="32358"/>
                  </a:moveTo>
                  <a:lnTo>
                    <a:pt x="278282" y="26811"/>
                  </a:lnTo>
                  <a:lnTo>
                    <a:pt x="268113" y="33283"/>
                  </a:lnTo>
                  <a:lnTo>
                    <a:pt x="282905" y="32358"/>
                  </a:lnTo>
                  <a:close/>
                  <a:moveTo>
                    <a:pt x="81358" y="84132"/>
                  </a:moveTo>
                  <a:lnTo>
                    <a:pt x="60095" y="108170"/>
                  </a:lnTo>
                  <a:lnTo>
                    <a:pt x="70264" y="219113"/>
                  </a:lnTo>
                  <a:lnTo>
                    <a:pt x="11095" y="272735"/>
                  </a:lnTo>
                  <a:lnTo>
                    <a:pt x="0" y="324509"/>
                  </a:lnTo>
                  <a:lnTo>
                    <a:pt x="32358" y="354094"/>
                  </a:lnTo>
                  <a:lnTo>
                    <a:pt x="23113" y="481678"/>
                  </a:lnTo>
                  <a:lnTo>
                    <a:pt x="57321" y="507565"/>
                  </a:lnTo>
                  <a:lnTo>
                    <a:pt x="79510" y="509414"/>
                  </a:lnTo>
                  <a:lnTo>
                    <a:pt x="149773" y="551942"/>
                  </a:lnTo>
                  <a:lnTo>
                    <a:pt x="194150" y="598169"/>
                  </a:lnTo>
                  <a:lnTo>
                    <a:pt x="250547" y="626829"/>
                  </a:lnTo>
                  <a:lnTo>
                    <a:pt x="263490" y="698017"/>
                  </a:lnTo>
                  <a:lnTo>
                    <a:pt x="263490" y="702640"/>
                  </a:lnTo>
                  <a:lnTo>
                    <a:pt x="263490" y="702640"/>
                  </a:lnTo>
                  <a:lnTo>
                    <a:pt x="290301" y="734998"/>
                  </a:lnTo>
                  <a:lnTo>
                    <a:pt x="282905" y="759961"/>
                  </a:lnTo>
                  <a:lnTo>
                    <a:pt x="292150" y="814508"/>
                  </a:lnTo>
                  <a:lnTo>
                    <a:pt x="319886" y="852413"/>
                  </a:lnTo>
                  <a:lnTo>
                    <a:pt x="370735" y="879224"/>
                  </a:lnTo>
                  <a:lnTo>
                    <a:pt x="369810" y="883847"/>
                  </a:lnTo>
                  <a:lnTo>
                    <a:pt x="369810" y="883847"/>
                  </a:lnTo>
                  <a:lnTo>
                    <a:pt x="571357" y="860734"/>
                  </a:lnTo>
                  <a:lnTo>
                    <a:pt x="646244" y="851489"/>
                  </a:lnTo>
                  <a:lnTo>
                    <a:pt x="771055" y="833923"/>
                  </a:lnTo>
                  <a:lnTo>
                    <a:pt x="767357" y="820055"/>
                  </a:lnTo>
                  <a:lnTo>
                    <a:pt x="767357" y="776602"/>
                  </a:lnTo>
                  <a:lnTo>
                    <a:pt x="742394" y="730376"/>
                  </a:lnTo>
                  <a:lnTo>
                    <a:pt x="735923" y="672131"/>
                  </a:lnTo>
                  <a:lnTo>
                    <a:pt x="747942" y="607414"/>
                  </a:lnTo>
                  <a:lnTo>
                    <a:pt x="741470" y="557489"/>
                  </a:lnTo>
                  <a:lnTo>
                    <a:pt x="763659" y="495546"/>
                  </a:lnTo>
                  <a:lnTo>
                    <a:pt x="755338" y="485376"/>
                  </a:lnTo>
                  <a:lnTo>
                    <a:pt x="757187" y="428056"/>
                  </a:lnTo>
                  <a:lnTo>
                    <a:pt x="769205" y="384603"/>
                  </a:lnTo>
                  <a:lnTo>
                    <a:pt x="755338" y="369811"/>
                  </a:lnTo>
                  <a:lnTo>
                    <a:pt x="728526" y="379056"/>
                  </a:lnTo>
                  <a:lnTo>
                    <a:pt x="713734" y="417886"/>
                  </a:lnTo>
                  <a:lnTo>
                    <a:pt x="678602" y="438226"/>
                  </a:lnTo>
                  <a:lnTo>
                    <a:pt x="689696" y="389226"/>
                  </a:lnTo>
                  <a:lnTo>
                    <a:pt x="721130" y="347622"/>
                  </a:lnTo>
                  <a:lnTo>
                    <a:pt x="722979" y="329131"/>
                  </a:lnTo>
                  <a:lnTo>
                    <a:pt x="723904" y="328207"/>
                  </a:lnTo>
                  <a:lnTo>
                    <a:pt x="679527" y="283829"/>
                  </a:lnTo>
                  <a:lnTo>
                    <a:pt x="679527" y="220961"/>
                  </a:lnTo>
                  <a:lnTo>
                    <a:pt x="629602" y="180282"/>
                  </a:lnTo>
                  <a:lnTo>
                    <a:pt x="561187" y="175660"/>
                  </a:lnTo>
                  <a:lnTo>
                    <a:pt x="490924" y="157169"/>
                  </a:lnTo>
                  <a:lnTo>
                    <a:pt x="339301" y="110943"/>
                  </a:lnTo>
                  <a:lnTo>
                    <a:pt x="309717" y="94301"/>
                  </a:lnTo>
                  <a:lnTo>
                    <a:pt x="306943" y="97075"/>
                  </a:lnTo>
                  <a:lnTo>
                    <a:pt x="259792" y="90603"/>
                  </a:lnTo>
                  <a:lnTo>
                    <a:pt x="244075" y="99848"/>
                  </a:lnTo>
                  <a:lnTo>
                    <a:pt x="250547" y="32358"/>
                  </a:lnTo>
                  <a:lnTo>
                    <a:pt x="174736" y="71188"/>
                  </a:lnTo>
                  <a:lnTo>
                    <a:pt x="82283" y="85981"/>
                  </a:lnTo>
                  <a:lnTo>
                    <a:pt x="81358" y="84132"/>
                  </a:lnTo>
                  <a:close/>
                  <a:moveTo>
                    <a:pt x="262565" y="35132"/>
                  </a:moveTo>
                  <a:lnTo>
                    <a:pt x="260717" y="28660"/>
                  </a:lnTo>
                  <a:lnTo>
                    <a:pt x="254245" y="31434"/>
                  </a:lnTo>
                  <a:lnTo>
                    <a:pt x="262565" y="35132"/>
                  </a:lnTo>
                  <a:close/>
                  <a:moveTo>
                    <a:pt x="229283" y="28660"/>
                  </a:moveTo>
                  <a:lnTo>
                    <a:pt x="232056" y="23113"/>
                  </a:lnTo>
                  <a:lnTo>
                    <a:pt x="230207" y="21264"/>
                  </a:lnTo>
                  <a:lnTo>
                    <a:pt x="229283" y="28660"/>
                  </a:lnTo>
                  <a:close/>
                  <a:moveTo>
                    <a:pt x="296773" y="12943"/>
                  </a:moveTo>
                  <a:lnTo>
                    <a:pt x="294000" y="0"/>
                  </a:lnTo>
                  <a:lnTo>
                    <a:pt x="291226" y="15717"/>
                  </a:lnTo>
                  <a:lnTo>
                    <a:pt x="296773" y="12943"/>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5" name="Freeform: Shape 101">
              <a:extLst>
                <a:ext uri="{FF2B5EF4-FFF2-40B4-BE49-F238E27FC236}">
                  <a16:creationId xmlns:a16="http://schemas.microsoft.com/office/drawing/2014/main" id="{FCA79647-65BA-83A0-55F2-A5FBF564F30F}"/>
                </a:ext>
              </a:extLst>
            </p:cNvPr>
            <p:cNvSpPr/>
            <p:nvPr/>
          </p:nvSpPr>
          <p:spPr>
            <a:xfrm>
              <a:off x="8048713" y="3223887"/>
              <a:ext cx="569117" cy="588824"/>
            </a:xfrm>
            <a:custGeom>
              <a:avLst/>
              <a:gdLst>
                <a:gd name="connsiteX0" fmla="*/ 380905 w 667508"/>
                <a:gd name="connsiteY0" fmla="*/ 143302 h 690622"/>
                <a:gd name="connsiteX1" fmla="*/ 249623 w 667508"/>
                <a:gd name="connsiteY1" fmla="*/ 175660 h 690622"/>
                <a:gd name="connsiteX2" fmla="*/ 208943 w 667508"/>
                <a:gd name="connsiteY2" fmla="*/ 0 h 690622"/>
                <a:gd name="connsiteX3" fmla="*/ 208943 w 667508"/>
                <a:gd name="connsiteY3" fmla="*/ 0 h 690622"/>
                <a:gd name="connsiteX4" fmla="*/ 207094 w 667508"/>
                <a:gd name="connsiteY4" fmla="*/ 925 h 690622"/>
                <a:gd name="connsiteX5" fmla="*/ 202471 w 667508"/>
                <a:gd name="connsiteY5" fmla="*/ 203396 h 690622"/>
                <a:gd name="connsiteX6" fmla="*/ 172887 w 667508"/>
                <a:gd name="connsiteY6" fmla="*/ 247773 h 690622"/>
                <a:gd name="connsiteX7" fmla="*/ 138679 w 667508"/>
                <a:gd name="connsiteY7" fmla="*/ 273660 h 690622"/>
                <a:gd name="connsiteX8" fmla="*/ 132208 w 667508"/>
                <a:gd name="connsiteY8" fmla="*/ 266264 h 690622"/>
                <a:gd name="connsiteX9" fmla="*/ 94302 w 667508"/>
                <a:gd name="connsiteY9" fmla="*/ 318037 h 690622"/>
                <a:gd name="connsiteX10" fmla="*/ 97075 w 667508"/>
                <a:gd name="connsiteY10" fmla="*/ 358716 h 690622"/>
                <a:gd name="connsiteX11" fmla="*/ 73962 w 667508"/>
                <a:gd name="connsiteY11" fmla="*/ 362415 h 690622"/>
                <a:gd name="connsiteX12" fmla="*/ 42528 w 667508"/>
                <a:gd name="connsiteY12" fmla="*/ 410490 h 690622"/>
                <a:gd name="connsiteX13" fmla="*/ 53623 w 667508"/>
                <a:gd name="connsiteY13" fmla="*/ 441924 h 690622"/>
                <a:gd name="connsiteX14" fmla="*/ 39755 w 667508"/>
                <a:gd name="connsiteY14" fmla="*/ 472433 h 690622"/>
                <a:gd name="connsiteX15" fmla="*/ 0 w 667508"/>
                <a:gd name="connsiteY15" fmla="*/ 491848 h 690622"/>
                <a:gd name="connsiteX16" fmla="*/ 0 w 667508"/>
                <a:gd name="connsiteY16" fmla="*/ 491848 h 690622"/>
                <a:gd name="connsiteX17" fmla="*/ 0 w 667508"/>
                <a:gd name="connsiteY17" fmla="*/ 493697 h 690622"/>
                <a:gd name="connsiteX18" fmla="*/ 18491 w 667508"/>
                <a:gd name="connsiteY18" fmla="*/ 558414 h 690622"/>
                <a:gd name="connsiteX19" fmla="*/ 71189 w 667508"/>
                <a:gd name="connsiteY19" fmla="*/ 622206 h 690622"/>
                <a:gd name="connsiteX20" fmla="*/ 100774 w 667508"/>
                <a:gd name="connsiteY20" fmla="*/ 638848 h 690622"/>
                <a:gd name="connsiteX21" fmla="*/ 123887 w 667508"/>
                <a:gd name="connsiteY21" fmla="*/ 638848 h 690622"/>
                <a:gd name="connsiteX22" fmla="*/ 126660 w 667508"/>
                <a:gd name="connsiteY22" fmla="*/ 639773 h 690622"/>
                <a:gd name="connsiteX23" fmla="*/ 128510 w 667508"/>
                <a:gd name="connsiteY23" fmla="*/ 640698 h 690622"/>
                <a:gd name="connsiteX24" fmla="*/ 138679 w 667508"/>
                <a:gd name="connsiteY24" fmla="*/ 669358 h 690622"/>
                <a:gd name="connsiteX25" fmla="*/ 196925 w 667508"/>
                <a:gd name="connsiteY25" fmla="*/ 690622 h 690622"/>
                <a:gd name="connsiteX26" fmla="*/ 220038 w 667508"/>
                <a:gd name="connsiteY26" fmla="*/ 670283 h 690622"/>
                <a:gd name="connsiteX27" fmla="*/ 244075 w 667508"/>
                <a:gd name="connsiteY27" fmla="*/ 666584 h 690622"/>
                <a:gd name="connsiteX28" fmla="*/ 294924 w 667508"/>
                <a:gd name="connsiteY28" fmla="*/ 626830 h 690622"/>
                <a:gd name="connsiteX29" fmla="*/ 356867 w 667508"/>
                <a:gd name="connsiteY29" fmla="*/ 608339 h 690622"/>
                <a:gd name="connsiteX30" fmla="*/ 373509 w 667508"/>
                <a:gd name="connsiteY30" fmla="*/ 581528 h 690622"/>
                <a:gd name="connsiteX31" fmla="*/ 377207 w 667508"/>
                <a:gd name="connsiteY31" fmla="*/ 526057 h 690622"/>
                <a:gd name="connsiteX32" fmla="*/ 399395 w 667508"/>
                <a:gd name="connsiteY32" fmla="*/ 483528 h 690622"/>
                <a:gd name="connsiteX33" fmla="*/ 427132 w 667508"/>
                <a:gd name="connsiteY33" fmla="*/ 357793 h 690622"/>
                <a:gd name="connsiteX34" fmla="*/ 483527 w 667508"/>
                <a:gd name="connsiteY34" fmla="*/ 377208 h 690622"/>
                <a:gd name="connsiteX35" fmla="*/ 502018 w 667508"/>
                <a:gd name="connsiteY35" fmla="*/ 322661 h 690622"/>
                <a:gd name="connsiteX36" fmla="*/ 530678 w 667508"/>
                <a:gd name="connsiteY36" fmla="*/ 291227 h 690622"/>
                <a:gd name="connsiteX37" fmla="*/ 577829 w 667508"/>
                <a:gd name="connsiteY37" fmla="*/ 201548 h 690622"/>
                <a:gd name="connsiteX38" fmla="*/ 575980 w 667508"/>
                <a:gd name="connsiteY38" fmla="*/ 147925 h 690622"/>
                <a:gd name="connsiteX39" fmla="*/ 661961 w 667508"/>
                <a:gd name="connsiteY39" fmla="*/ 184906 h 690622"/>
                <a:gd name="connsiteX40" fmla="*/ 667508 w 667508"/>
                <a:gd name="connsiteY40" fmla="*/ 146076 h 690622"/>
                <a:gd name="connsiteX41" fmla="*/ 667508 w 667508"/>
                <a:gd name="connsiteY41" fmla="*/ 145151 h 690622"/>
                <a:gd name="connsiteX42" fmla="*/ 667508 w 667508"/>
                <a:gd name="connsiteY42" fmla="*/ 145151 h 690622"/>
                <a:gd name="connsiteX43" fmla="*/ 640697 w 667508"/>
                <a:gd name="connsiteY43" fmla="*/ 98925 h 690622"/>
                <a:gd name="connsiteX44" fmla="*/ 585225 w 667508"/>
                <a:gd name="connsiteY44" fmla="*/ 92453 h 690622"/>
                <a:gd name="connsiteX45" fmla="*/ 552867 w 667508"/>
                <a:gd name="connsiteY45" fmla="*/ 117416 h 690622"/>
                <a:gd name="connsiteX46" fmla="*/ 552867 w 667508"/>
                <a:gd name="connsiteY46" fmla="*/ 135906 h 690622"/>
                <a:gd name="connsiteX47" fmla="*/ 525131 w 667508"/>
                <a:gd name="connsiteY47" fmla="*/ 142378 h 690622"/>
                <a:gd name="connsiteX48" fmla="*/ 484452 w 667508"/>
                <a:gd name="connsiteY48" fmla="*/ 171038 h 690622"/>
                <a:gd name="connsiteX49" fmla="*/ 463188 w 667508"/>
                <a:gd name="connsiteY49" fmla="*/ 175661 h 690622"/>
                <a:gd name="connsiteX50" fmla="*/ 420660 w 667508"/>
                <a:gd name="connsiteY50" fmla="*/ 235755 h 690622"/>
                <a:gd name="connsiteX51" fmla="*/ 399395 w 667508"/>
                <a:gd name="connsiteY51" fmla="*/ 138680 h 690622"/>
                <a:gd name="connsiteX52" fmla="*/ 380905 w 667508"/>
                <a:gd name="connsiteY52" fmla="*/ 143302 h 69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7508" h="690622">
                  <a:moveTo>
                    <a:pt x="380905" y="143302"/>
                  </a:moveTo>
                  <a:lnTo>
                    <a:pt x="249623" y="175660"/>
                  </a:lnTo>
                  <a:lnTo>
                    <a:pt x="208943" y="0"/>
                  </a:lnTo>
                  <a:lnTo>
                    <a:pt x="208943" y="0"/>
                  </a:lnTo>
                  <a:lnTo>
                    <a:pt x="207094" y="925"/>
                  </a:lnTo>
                  <a:lnTo>
                    <a:pt x="202471" y="203396"/>
                  </a:lnTo>
                  <a:lnTo>
                    <a:pt x="172887" y="247773"/>
                  </a:lnTo>
                  <a:lnTo>
                    <a:pt x="138679" y="273660"/>
                  </a:lnTo>
                  <a:lnTo>
                    <a:pt x="132208" y="266264"/>
                  </a:lnTo>
                  <a:lnTo>
                    <a:pt x="94302" y="318037"/>
                  </a:lnTo>
                  <a:lnTo>
                    <a:pt x="97075" y="358716"/>
                  </a:lnTo>
                  <a:lnTo>
                    <a:pt x="73962" y="362415"/>
                  </a:lnTo>
                  <a:lnTo>
                    <a:pt x="42528" y="410490"/>
                  </a:lnTo>
                  <a:lnTo>
                    <a:pt x="53623" y="441924"/>
                  </a:lnTo>
                  <a:lnTo>
                    <a:pt x="39755" y="472433"/>
                  </a:lnTo>
                  <a:lnTo>
                    <a:pt x="0" y="491848"/>
                  </a:lnTo>
                  <a:lnTo>
                    <a:pt x="0" y="491848"/>
                  </a:lnTo>
                  <a:lnTo>
                    <a:pt x="0" y="493697"/>
                  </a:lnTo>
                  <a:lnTo>
                    <a:pt x="18491" y="558414"/>
                  </a:lnTo>
                  <a:lnTo>
                    <a:pt x="71189" y="622206"/>
                  </a:lnTo>
                  <a:lnTo>
                    <a:pt x="100774" y="638848"/>
                  </a:lnTo>
                  <a:lnTo>
                    <a:pt x="123887" y="638848"/>
                  </a:lnTo>
                  <a:lnTo>
                    <a:pt x="126660" y="639773"/>
                  </a:lnTo>
                  <a:lnTo>
                    <a:pt x="128510" y="640698"/>
                  </a:lnTo>
                  <a:lnTo>
                    <a:pt x="138679" y="669358"/>
                  </a:lnTo>
                  <a:lnTo>
                    <a:pt x="196925" y="690622"/>
                  </a:lnTo>
                  <a:lnTo>
                    <a:pt x="220038" y="670283"/>
                  </a:lnTo>
                  <a:lnTo>
                    <a:pt x="244075" y="666584"/>
                  </a:lnTo>
                  <a:lnTo>
                    <a:pt x="294924" y="626830"/>
                  </a:lnTo>
                  <a:lnTo>
                    <a:pt x="356867" y="608339"/>
                  </a:lnTo>
                  <a:lnTo>
                    <a:pt x="373509" y="581528"/>
                  </a:lnTo>
                  <a:lnTo>
                    <a:pt x="377207" y="526057"/>
                  </a:lnTo>
                  <a:lnTo>
                    <a:pt x="399395" y="483528"/>
                  </a:lnTo>
                  <a:lnTo>
                    <a:pt x="427132" y="357793"/>
                  </a:lnTo>
                  <a:lnTo>
                    <a:pt x="483527" y="377208"/>
                  </a:lnTo>
                  <a:lnTo>
                    <a:pt x="502018" y="322661"/>
                  </a:lnTo>
                  <a:lnTo>
                    <a:pt x="530678" y="291227"/>
                  </a:lnTo>
                  <a:lnTo>
                    <a:pt x="577829" y="201548"/>
                  </a:lnTo>
                  <a:lnTo>
                    <a:pt x="575980" y="147925"/>
                  </a:lnTo>
                  <a:lnTo>
                    <a:pt x="661961" y="184906"/>
                  </a:lnTo>
                  <a:lnTo>
                    <a:pt x="667508" y="146076"/>
                  </a:lnTo>
                  <a:lnTo>
                    <a:pt x="667508" y="145151"/>
                  </a:lnTo>
                  <a:lnTo>
                    <a:pt x="667508" y="145151"/>
                  </a:lnTo>
                  <a:lnTo>
                    <a:pt x="640697" y="98925"/>
                  </a:lnTo>
                  <a:lnTo>
                    <a:pt x="585225" y="92453"/>
                  </a:lnTo>
                  <a:lnTo>
                    <a:pt x="552867" y="117416"/>
                  </a:lnTo>
                  <a:lnTo>
                    <a:pt x="552867" y="135906"/>
                  </a:lnTo>
                  <a:lnTo>
                    <a:pt x="525131" y="142378"/>
                  </a:lnTo>
                  <a:lnTo>
                    <a:pt x="484452" y="171038"/>
                  </a:lnTo>
                  <a:lnTo>
                    <a:pt x="463188" y="175661"/>
                  </a:lnTo>
                  <a:lnTo>
                    <a:pt x="420660" y="235755"/>
                  </a:lnTo>
                  <a:lnTo>
                    <a:pt x="399395" y="138680"/>
                  </a:lnTo>
                  <a:lnTo>
                    <a:pt x="380905" y="143302"/>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6" name="Freeform: Shape 102">
              <a:extLst>
                <a:ext uri="{FF2B5EF4-FFF2-40B4-BE49-F238E27FC236}">
                  <a16:creationId xmlns:a16="http://schemas.microsoft.com/office/drawing/2014/main" id="{11A33F69-7D2E-C494-9DD7-F22C627947C3}"/>
                </a:ext>
              </a:extLst>
            </p:cNvPr>
            <p:cNvSpPr/>
            <p:nvPr/>
          </p:nvSpPr>
          <p:spPr>
            <a:xfrm>
              <a:off x="8836964" y="3189204"/>
              <a:ext cx="148190" cy="225439"/>
            </a:xfrm>
            <a:custGeom>
              <a:avLst/>
              <a:gdLst>
                <a:gd name="connsiteX0" fmla="*/ 1 w 173810"/>
                <a:gd name="connsiteY0" fmla="*/ 31434 h 264414"/>
                <a:gd name="connsiteX1" fmla="*/ 3699 w 173810"/>
                <a:gd name="connsiteY1" fmla="*/ 45302 h 264414"/>
                <a:gd name="connsiteX2" fmla="*/ 80434 w 173810"/>
                <a:gd name="connsiteY2" fmla="*/ 264415 h 264414"/>
                <a:gd name="connsiteX3" fmla="*/ 168264 w 173810"/>
                <a:gd name="connsiteY3" fmla="*/ 238528 h 264414"/>
                <a:gd name="connsiteX4" fmla="*/ 167339 w 173810"/>
                <a:gd name="connsiteY4" fmla="*/ 236679 h 264414"/>
                <a:gd name="connsiteX5" fmla="*/ 169189 w 173810"/>
                <a:gd name="connsiteY5" fmla="*/ 236679 h 264414"/>
                <a:gd name="connsiteX6" fmla="*/ 171962 w 173810"/>
                <a:gd name="connsiteY6" fmla="*/ 237604 h 264414"/>
                <a:gd name="connsiteX7" fmla="*/ 171962 w 173810"/>
                <a:gd name="connsiteY7" fmla="*/ 237604 h 264414"/>
                <a:gd name="connsiteX8" fmla="*/ 173811 w 173810"/>
                <a:gd name="connsiteY8" fmla="*/ 236679 h 264414"/>
                <a:gd name="connsiteX9" fmla="*/ 171962 w 173810"/>
                <a:gd name="connsiteY9" fmla="*/ 232981 h 264414"/>
                <a:gd name="connsiteX10" fmla="*/ 149773 w 173810"/>
                <a:gd name="connsiteY10" fmla="*/ 173811 h 264414"/>
                <a:gd name="connsiteX11" fmla="*/ 41604 w 173810"/>
                <a:gd name="connsiteY11" fmla="*/ 71189 h 264414"/>
                <a:gd name="connsiteX12" fmla="*/ 46226 w 173810"/>
                <a:gd name="connsiteY12" fmla="*/ 0 h 264414"/>
                <a:gd name="connsiteX13" fmla="*/ 46226 w 173810"/>
                <a:gd name="connsiteY13" fmla="*/ 0 h 264414"/>
                <a:gd name="connsiteX14" fmla="*/ 24037 w 173810"/>
                <a:gd name="connsiteY14" fmla="*/ 0 h 264414"/>
                <a:gd name="connsiteX15" fmla="*/ 7396 w 173810"/>
                <a:gd name="connsiteY15" fmla="*/ 12943 h 264414"/>
                <a:gd name="connsiteX16" fmla="*/ 0 w 173810"/>
                <a:gd name="connsiteY16" fmla="*/ 31434 h 264414"/>
                <a:gd name="connsiteX17" fmla="*/ 0 w 173810"/>
                <a:gd name="connsiteY17" fmla="*/ 31434 h 26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3810" h="264414">
                  <a:moveTo>
                    <a:pt x="1" y="31434"/>
                  </a:moveTo>
                  <a:lnTo>
                    <a:pt x="3699" y="45302"/>
                  </a:lnTo>
                  <a:lnTo>
                    <a:pt x="80434" y="264415"/>
                  </a:lnTo>
                  <a:lnTo>
                    <a:pt x="168264" y="238528"/>
                  </a:lnTo>
                  <a:lnTo>
                    <a:pt x="167339" y="236679"/>
                  </a:lnTo>
                  <a:lnTo>
                    <a:pt x="169189" y="236679"/>
                  </a:lnTo>
                  <a:lnTo>
                    <a:pt x="171962" y="237604"/>
                  </a:lnTo>
                  <a:lnTo>
                    <a:pt x="171962" y="237604"/>
                  </a:lnTo>
                  <a:lnTo>
                    <a:pt x="173811" y="236679"/>
                  </a:lnTo>
                  <a:lnTo>
                    <a:pt x="171962" y="232981"/>
                  </a:lnTo>
                  <a:lnTo>
                    <a:pt x="149773" y="173811"/>
                  </a:lnTo>
                  <a:lnTo>
                    <a:pt x="41604" y="71189"/>
                  </a:lnTo>
                  <a:lnTo>
                    <a:pt x="46226" y="0"/>
                  </a:lnTo>
                  <a:lnTo>
                    <a:pt x="46226" y="0"/>
                  </a:lnTo>
                  <a:lnTo>
                    <a:pt x="24037" y="0"/>
                  </a:lnTo>
                  <a:lnTo>
                    <a:pt x="7396" y="12943"/>
                  </a:lnTo>
                  <a:lnTo>
                    <a:pt x="0" y="31434"/>
                  </a:lnTo>
                  <a:lnTo>
                    <a:pt x="0" y="3143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7" name="Freeform: Shape 103">
              <a:extLst>
                <a:ext uri="{FF2B5EF4-FFF2-40B4-BE49-F238E27FC236}">
                  <a16:creationId xmlns:a16="http://schemas.microsoft.com/office/drawing/2014/main" id="{85946C3B-1CC5-1201-D5C4-BD0C11619BEE}"/>
                </a:ext>
              </a:extLst>
            </p:cNvPr>
            <p:cNvSpPr/>
            <p:nvPr/>
          </p:nvSpPr>
          <p:spPr>
            <a:xfrm>
              <a:off x="8710056" y="3383115"/>
              <a:ext cx="27588" cy="25223"/>
            </a:xfrm>
            <a:custGeom>
              <a:avLst/>
              <a:gdLst>
                <a:gd name="connsiteX0" fmla="*/ 0 w 32358"/>
                <a:gd name="connsiteY0" fmla="*/ 8321 h 29584"/>
                <a:gd name="connsiteX1" fmla="*/ 4623 w 32358"/>
                <a:gd name="connsiteY1" fmla="*/ 12019 h 29584"/>
                <a:gd name="connsiteX2" fmla="*/ 6472 w 32358"/>
                <a:gd name="connsiteY2" fmla="*/ 12944 h 29584"/>
                <a:gd name="connsiteX3" fmla="*/ 8321 w 32358"/>
                <a:gd name="connsiteY3" fmla="*/ 12019 h 29584"/>
                <a:gd name="connsiteX4" fmla="*/ 10170 w 32358"/>
                <a:gd name="connsiteY4" fmla="*/ 12944 h 29584"/>
                <a:gd name="connsiteX5" fmla="*/ 16641 w 32358"/>
                <a:gd name="connsiteY5" fmla="*/ 16642 h 29584"/>
                <a:gd name="connsiteX6" fmla="*/ 18491 w 32358"/>
                <a:gd name="connsiteY6" fmla="*/ 19415 h 29584"/>
                <a:gd name="connsiteX7" fmla="*/ 18491 w 32358"/>
                <a:gd name="connsiteY7" fmla="*/ 25887 h 29584"/>
                <a:gd name="connsiteX8" fmla="*/ 20339 w 32358"/>
                <a:gd name="connsiteY8" fmla="*/ 29585 h 29584"/>
                <a:gd name="connsiteX9" fmla="*/ 32358 w 32358"/>
                <a:gd name="connsiteY9" fmla="*/ 7396 h 29584"/>
                <a:gd name="connsiteX10" fmla="*/ 19415 w 32358"/>
                <a:gd name="connsiteY10" fmla="*/ 0 h 29584"/>
                <a:gd name="connsiteX11" fmla="*/ 3698 w 32358"/>
                <a:gd name="connsiteY11" fmla="*/ 925 h 29584"/>
                <a:gd name="connsiteX12" fmla="*/ 0 w 32358"/>
                <a:gd name="connsiteY12" fmla="*/ 8321 h 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58" h="29584">
                  <a:moveTo>
                    <a:pt x="0" y="8321"/>
                  </a:moveTo>
                  <a:lnTo>
                    <a:pt x="4623" y="12019"/>
                  </a:lnTo>
                  <a:lnTo>
                    <a:pt x="6472" y="12944"/>
                  </a:lnTo>
                  <a:lnTo>
                    <a:pt x="8321" y="12019"/>
                  </a:lnTo>
                  <a:lnTo>
                    <a:pt x="10170" y="12944"/>
                  </a:lnTo>
                  <a:lnTo>
                    <a:pt x="16641" y="16642"/>
                  </a:lnTo>
                  <a:lnTo>
                    <a:pt x="18491" y="19415"/>
                  </a:lnTo>
                  <a:lnTo>
                    <a:pt x="18491" y="25887"/>
                  </a:lnTo>
                  <a:lnTo>
                    <a:pt x="20339" y="29585"/>
                  </a:lnTo>
                  <a:lnTo>
                    <a:pt x="32358" y="7396"/>
                  </a:lnTo>
                  <a:lnTo>
                    <a:pt x="19415" y="0"/>
                  </a:lnTo>
                  <a:lnTo>
                    <a:pt x="3698" y="925"/>
                  </a:lnTo>
                  <a:lnTo>
                    <a:pt x="0" y="832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8" name="Freeform: Shape 104">
              <a:extLst>
                <a:ext uri="{FF2B5EF4-FFF2-40B4-BE49-F238E27FC236}">
                  <a16:creationId xmlns:a16="http://schemas.microsoft.com/office/drawing/2014/main" id="{FE11F36E-AEC7-E507-92C5-247C4624D456}"/>
                </a:ext>
              </a:extLst>
            </p:cNvPr>
            <p:cNvSpPr/>
            <p:nvPr/>
          </p:nvSpPr>
          <p:spPr>
            <a:xfrm>
              <a:off x="8389237" y="3216005"/>
              <a:ext cx="597494" cy="287712"/>
            </a:xfrm>
            <a:custGeom>
              <a:avLst/>
              <a:gdLst>
                <a:gd name="connsiteX0" fmla="*/ 694319 w 700790"/>
                <a:gd name="connsiteY0" fmla="*/ 291226 h 337452"/>
                <a:gd name="connsiteX1" fmla="*/ 700791 w 700790"/>
                <a:gd name="connsiteY1" fmla="*/ 241302 h 337452"/>
                <a:gd name="connsiteX2" fmla="*/ 695244 w 700790"/>
                <a:gd name="connsiteY2" fmla="*/ 278283 h 337452"/>
                <a:gd name="connsiteX3" fmla="*/ 691546 w 700790"/>
                <a:gd name="connsiteY3" fmla="*/ 294000 h 337452"/>
                <a:gd name="connsiteX4" fmla="*/ 690621 w 700790"/>
                <a:gd name="connsiteY4" fmla="*/ 295849 h 337452"/>
                <a:gd name="connsiteX5" fmla="*/ 693394 w 700790"/>
                <a:gd name="connsiteY5" fmla="*/ 294924 h 337452"/>
                <a:gd name="connsiteX6" fmla="*/ 694319 w 700790"/>
                <a:gd name="connsiteY6" fmla="*/ 291226 h 337452"/>
                <a:gd name="connsiteX7" fmla="*/ 698942 w 700790"/>
                <a:gd name="connsiteY7" fmla="*/ 205245 h 337452"/>
                <a:gd name="connsiteX8" fmla="*/ 697093 w 700790"/>
                <a:gd name="connsiteY8" fmla="*/ 206170 h 337452"/>
                <a:gd name="connsiteX9" fmla="*/ 698942 w 700790"/>
                <a:gd name="connsiteY9" fmla="*/ 211717 h 337452"/>
                <a:gd name="connsiteX10" fmla="*/ 698942 w 700790"/>
                <a:gd name="connsiteY10" fmla="*/ 222812 h 337452"/>
                <a:gd name="connsiteX11" fmla="*/ 698942 w 700790"/>
                <a:gd name="connsiteY11" fmla="*/ 205246 h 337452"/>
                <a:gd name="connsiteX12" fmla="*/ 698942 w 700790"/>
                <a:gd name="connsiteY12" fmla="*/ 205246 h 337452"/>
                <a:gd name="connsiteX13" fmla="*/ 0 w 700790"/>
                <a:gd name="connsiteY13" fmla="*/ 147925 h 337452"/>
                <a:gd name="connsiteX14" fmla="*/ 21264 w 700790"/>
                <a:gd name="connsiteY14" fmla="*/ 245000 h 337452"/>
                <a:gd name="connsiteX15" fmla="*/ 63793 w 700790"/>
                <a:gd name="connsiteY15" fmla="*/ 184906 h 337452"/>
                <a:gd name="connsiteX16" fmla="*/ 85056 w 700790"/>
                <a:gd name="connsiteY16" fmla="*/ 180283 h 337452"/>
                <a:gd name="connsiteX17" fmla="*/ 125736 w 700790"/>
                <a:gd name="connsiteY17" fmla="*/ 151623 h 337452"/>
                <a:gd name="connsiteX18" fmla="*/ 153471 w 700790"/>
                <a:gd name="connsiteY18" fmla="*/ 145151 h 337452"/>
                <a:gd name="connsiteX19" fmla="*/ 153471 w 700790"/>
                <a:gd name="connsiteY19" fmla="*/ 126661 h 337452"/>
                <a:gd name="connsiteX20" fmla="*/ 185830 w 700790"/>
                <a:gd name="connsiteY20" fmla="*/ 101698 h 337452"/>
                <a:gd name="connsiteX21" fmla="*/ 241302 w 700790"/>
                <a:gd name="connsiteY21" fmla="*/ 108170 h 337452"/>
                <a:gd name="connsiteX22" fmla="*/ 268113 w 700790"/>
                <a:gd name="connsiteY22" fmla="*/ 154396 h 337452"/>
                <a:gd name="connsiteX23" fmla="*/ 268113 w 700790"/>
                <a:gd name="connsiteY23" fmla="*/ 154396 h 337452"/>
                <a:gd name="connsiteX24" fmla="*/ 270886 w 700790"/>
                <a:gd name="connsiteY24" fmla="*/ 155321 h 337452"/>
                <a:gd name="connsiteX25" fmla="*/ 313415 w 700790"/>
                <a:gd name="connsiteY25" fmla="*/ 166415 h 337452"/>
                <a:gd name="connsiteX26" fmla="*/ 343924 w 700790"/>
                <a:gd name="connsiteY26" fmla="*/ 188604 h 337452"/>
                <a:gd name="connsiteX27" fmla="*/ 373509 w 700790"/>
                <a:gd name="connsiteY27" fmla="*/ 201547 h 337452"/>
                <a:gd name="connsiteX28" fmla="*/ 376282 w 700790"/>
                <a:gd name="connsiteY28" fmla="*/ 204321 h 337452"/>
                <a:gd name="connsiteX29" fmla="*/ 379980 w 700790"/>
                <a:gd name="connsiteY29" fmla="*/ 196925 h 337452"/>
                <a:gd name="connsiteX30" fmla="*/ 395697 w 700790"/>
                <a:gd name="connsiteY30" fmla="*/ 196000 h 337452"/>
                <a:gd name="connsiteX31" fmla="*/ 408641 w 700790"/>
                <a:gd name="connsiteY31" fmla="*/ 203396 h 337452"/>
                <a:gd name="connsiteX32" fmla="*/ 396622 w 700790"/>
                <a:gd name="connsiteY32" fmla="*/ 225585 h 337452"/>
                <a:gd name="connsiteX33" fmla="*/ 396622 w 700790"/>
                <a:gd name="connsiteY33" fmla="*/ 226510 h 337452"/>
                <a:gd name="connsiteX34" fmla="*/ 379056 w 700790"/>
                <a:gd name="connsiteY34" fmla="*/ 280132 h 337452"/>
                <a:gd name="connsiteX35" fmla="*/ 436377 w 700790"/>
                <a:gd name="connsiteY35" fmla="*/ 317113 h 337452"/>
                <a:gd name="connsiteX36" fmla="*/ 493697 w 700790"/>
                <a:gd name="connsiteY36" fmla="*/ 319887 h 337452"/>
                <a:gd name="connsiteX37" fmla="*/ 531603 w 700790"/>
                <a:gd name="connsiteY37" fmla="*/ 337453 h 337452"/>
                <a:gd name="connsiteX38" fmla="*/ 515886 w 700790"/>
                <a:gd name="connsiteY38" fmla="*/ 293076 h 337452"/>
                <a:gd name="connsiteX39" fmla="*/ 466886 w 700790"/>
                <a:gd name="connsiteY39" fmla="*/ 276434 h 337452"/>
                <a:gd name="connsiteX40" fmla="*/ 454867 w 700790"/>
                <a:gd name="connsiteY40" fmla="*/ 238529 h 337452"/>
                <a:gd name="connsiteX41" fmla="*/ 485376 w 700790"/>
                <a:gd name="connsiteY41" fmla="*/ 279208 h 337452"/>
                <a:gd name="connsiteX42" fmla="*/ 510339 w 700790"/>
                <a:gd name="connsiteY42" fmla="*/ 282906 h 337452"/>
                <a:gd name="connsiteX43" fmla="*/ 488150 w 700790"/>
                <a:gd name="connsiteY43" fmla="*/ 260717 h 337452"/>
                <a:gd name="connsiteX44" fmla="*/ 470584 w 700790"/>
                <a:gd name="connsiteY44" fmla="*/ 195076 h 337452"/>
                <a:gd name="connsiteX45" fmla="*/ 475206 w 700790"/>
                <a:gd name="connsiteY45" fmla="*/ 157170 h 337452"/>
                <a:gd name="connsiteX46" fmla="*/ 455791 w 700790"/>
                <a:gd name="connsiteY46" fmla="*/ 115566 h 337452"/>
                <a:gd name="connsiteX47" fmla="*/ 476131 w 700790"/>
                <a:gd name="connsiteY47" fmla="*/ 98925 h 337452"/>
                <a:gd name="connsiteX48" fmla="*/ 490924 w 700790"/>
                <a:gd name="connsiteY48" fmla="*/ 45302 h 337452"/>
                <a:gd name="connsiteX49" fmla="*/ 485376 w 700790"/>
                <a:gd name="connsiteY49" fmla="*/ 124812 h 337452"/>
                <a:gd name="connsiteX50" fmla="*/ 501093 w 700790"/>
                <a:gd name="connsiteY50" fmla="*/ 151623 h 337452"/>
                <a:gd name="connsiteX51" fmla="*/ 515886 w 700790"/>
                <a:gd name="connsiteY51" fmla="*/ 120189 h 337452"/>
                <a:gd name="connsiteX52" fmla="*/ 524206 w 700790"/>
                <a:gd name="connsiteY52" fmla="*/ 171963 h 337452"/>
                <a:gd name="connsiteX53" fmla="*/ 508490 w 700790"/>
                <a:gd name="connsiteY53" fmla="*/ 209868 h 337452"/>
                <a:gd name="connsiteX54" fmla="*/ 553791 w 700790"/>
                <a:gd name="connsiteY54" fmla="*/ 226510 h 337452"/>
                <a:gd name="connsiteX55" fmla="*/ 514961 w 700790"/>
                <a:gd name="connsiteY55" fmla="*/ 239453 h 337452"/>
                <a:gd name="connsiteX56" fmla="*/ 535301 w 700790"/>
                <a:gd name="connsiteY56" fmla="*/ 277359 h 337452"/>
                <a:gd name="connsiteX57" fmla="*/ 568584 w 700790"/>
                <a:gd name="connsiteY57" fmla="*/ 288453 h 337452"/>
                <a:gd name="connsiteX58" fmla="*/ 587074 w 700790"/>
                <a:gd name="connsiteY58" fmla="*/ 256095 h 337452"/>
                <a:gd name="connsiteX59" fmla="*/ 585225 w 700790"/>
                <a:gd name="connsiteY59" fmla="*/ 301396 h 337452"/>
                <a:gd name="connsiteX60" fmla="*/ 616659 w 700790"/>
                <a:gd name="connsiteY60" fmla="*/ 300472 h 337452"/>
                <a:gd name="connsiteX61" fmla="*/ 636999 w 700790"/>
                <a:gd name="connsiteY61" fmla="*/ 323584 h 337452"/>
                <a:gd name="connsiteX62" fmla="*/ 637924 w 700790"/>
                <a:gd name="connsiteY62" fmla="*/ 323584 h 337452"/>
                <a:gd name="connsiteX63" fmla="*/ 644395 w 700790"/>
                <a:gd name="connsiteY63" fmla="*/ 315264 h 337452"/>
                <a:gd name="connsiteX64" fmla="*/ 662886 w 700790"/>
                <a:gd name="connsiteY64" fmla="*/ 306943 h 337452"/>
                <a:gd name="connsiteX65" fmla="*/ 674905 w 700790"/>
                <a:gd name="connsiteY65" fmla="*/ 302321 h 337452"/>
                <a:gd name="connsiteX66" fmla="*/ 673980 w 700790"/>
                <a:gd name="connsiteY66" fmla="*/ 300472 h 337452"/>
                <a:gd name="connsiteX67" fmla="*/ 698017 w 700790"/>
                <a:gd name="connsiteY67" fmla="*/ 229283 h 337452"/>
                <a:gd name="connsiteX68" fmla="*/ 698017 w 700790"/>
                <a:gd name="connsiteY68" fmla="*/ 226509 h 337452"/>
                <a:gd name="connsiteX69" fmla="*/ 693395 w 700790"/>
                <a:gd name="connsiteY69" fmla="*/ 208019 h 337452"/>
                <a:gd name="connsiteX70" fmla="*/ 693395 w 700790"/>
                <a:gd name="connsiteY70" fmla="*/ 207094 h 337452"/>
                <a:gd name="connsiteX71" fmla="*/ 605565 w 700790"/>
                <a:gd name="connsiteY71" fmla="*/ 232981 h 337452"/>
                <a:gd name="connsiteX72" fmla="*/ 528829 w 700790"/>
                <a:gd name="connsiteY72" fmla="*/ 13868 h 337452"/>
                <a:gd name="connsiteX73" fmla="*/ 525131 w 700790"/>
                <a:gd name="connsiteY73" fmla="*/ 0 h 337452"/>
                <a:gd name="connsiteX74" fmla="*/ 509414 w 700790"/>
                <a:gd name="connsiteY74" fmla="*/ 4623 h 337452"/>
                <a:gd name="connsiteX75" fmla="*/ 443773 w 700790"/>
                <a:gd name="connsiteY75" fmla="*/ 24962 h 337452"/>
                <a:gd name="connsiteX76" fmla="*/ 82283 w 700790"/>
                <a:gd name="connsiteY76" fmla="*/ 125736 h 337452"/>
                <a:gd name="connsiteX77" fmla="*/ 16641 w 700790"/>
                <a:gd name="connsiteY77" fmla="*/ 143302 h 337452"/>
                <a:gd name="connsiteX78" fmla="*/ 0 w 700790"/>
                <a:gd name="connsiteY78" fmla="*/ 147924 h 33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700790" h="337452">
                  <a:moveTo>
                    <a:pt x="694319" y="291226"/>
                  </a:moveTo>
                  <a:lnTo>
                    <a:pt x="700791" y="241302"/>
                  </a:lnTo>
                  <a:lnTo>
                    <a:pt x="695244" y="278283"/>
                  </a:lnTo>
                  <a:lnTo>
                    <a:pt x="691546" y="294000"/>
                  </a:lnTo>
                  <a:lnTo>
                    <a:pt x="690621" y="295849"/>
                  </a:lnTo>
                  <a:lnTo>
                    <a:pt x="693394" y="294924"/>
                  </a:lnTo>
                  <a:lnTo>
                    <a:pt x="694319" y="291226"/>
                  </a:lnTo>
                  <a:close/>
                  <a:moveTo>
                    <a:pt x="698942" y="205245"/>
                  </a:moveTo>
                  <a:lnTo>
                    <a:pt x="697093" y="206170"/>
                  </a:lnTo>
                  <a:lnTo>
                    <a:pt x="698942" y="211717"/>
                  </a:lnTo>
                  <a:lnTo>
                    <a:pt x="698942" y="222812"/>
                  </a:lnTo>
                  <a:lnTo>
                    <a:pt x="698942" y="205246"/>
                  </a:lnTo>
                  <a:lnTo>
                    <a:pt x="698942" y="205246"/>
                  </a:lnTo>
                  <a:close/>
                  <a:moveTo>
                    <a:pt x="0" y="147925"/>
                  </a:moveTo>
                  <a:lnTo>
                    <a:pt x="21264" y="245000"/>
                  </a:lnTo>
                  <a:lnTo>
                    <a:pt x="63793" y="184906"/>
                  </a:lnTo>
                  <a:lnTo>
                    <a:pt x="85056" y="180283"/>
                  </a:lnTo>
                  <a:lnTo>
                    <a:pt x="125736" y="151623"/>
                  </a:lnTo>
                  <a:lnTo>
                    <a:pt x="153471" y="145151"/>
                  </a:lnTo>
                  <a:lnTo>
                    <a:pt x="153471" y="126661"/>
                  </a:lnTo>
                  <a:lnTo>
                    <a:pt x="185830" y="101698"/>
                  </a:lnTo>
                  <a:lnTo>
                    <a:pt x="241302" y="108170"/>
                  </a:lnTo>
                  <a:lnTo>
                    <a:pt x="268113" y="154396"/>
                  </a:lnTo>
                  <a:lnTo>
                    <a:pt x="268113" y="154396"/>
                  </a:lnTo>
                  <a:lnTo>
                    <a:pt x="270886" y="155321"/>
                  </a:lnTo>
                  <a:lnTo>
                    <a:pt x="313415" y="166415"/>
                  </a:lnTo>
                  <a:lnTo>
                    <a:pt x="343924" y="188604"/>
                  </a:lnTo>
                  <a:lnTo>
                    <a:pt x="373509" y="201547"/>
                  </a:lnTo>
                  <a:lnTo>
                    <a:pt x="376282" y="204321"/>
                  </a:lnTo>
                  <a:lnTo>
                    <a:pt x="379980" y="196925"/>
                  </a:lnTo>
                  <a:lnTo>
                    <a:pt x="395697" y="196000"/>
                  </a:lnTo>
                  <a:lnTo>
                    <a:pt x="408641" y="203396"/>
                  </a:lnTo>
                  <a:lnTo>
                    <a:pt x="396622" y="225585"/>
                  </a:lnTo>
                  <a:lnTo>
                    <a:pt x="396622" y="226510"/>
                  </a:lnTo>
                  <a:lnTo>
                    <a:pt x="379056" y="280132"/>
                  </a:lnTo>
                  <a:lnTo>
                    <a:pt x="436377" y="317113"/>
                  </a:lnTo>
                  <a:lnTo>
                    <a:pt x="493697" y="319887"/>
                  </a:lnTo>
                  <a:lnTo>
                    <a:pt x="531603" y="337453"/>
                  </a:lnTo>
                  <a:lnTo>
                    <a:pt x="515886" y="293076"/>
                  </a:lnTo>
                  <a:lnTo>
                    <a:pt x="466886" y="276434"/>
                  </a:lnTo>
                  <a:lnTo>
                    <a:pt x="454867" y="238529"/>
                  </a:lnTo>
                  <a:lnTo>
                    <a:pt x="485376" y="279208"/>
                  </a:lnTo>
                  <a:lnTo>
                    <a:pt x="510339" y="282906"/>
                  </a:lnTo>
                  <a:lnTo>
                    <a:pt x="488150" y="260717"/>
                  </a:lnTo>
                  <a:lnTo>
                    <a:pt x="470584" y="195076"/>
                  </a:lnTo>
                  <a:lnTo>
                    <a:pt x="475206" y="157170"/>
                  </a:lnTo>
                  <a:lnTo>
                    <a:pt x="455791" y="115566"/>
                  </a:lnTo>
                  <a:lnTo>
                    <a:pt x="476131" y="98925"/>
                  </a:lnTo>
                  <a:lnTo>
                    <a:pt x="490924" y="45302"/>
                  </a:lnTo>
                  <a:lnTo>
                    <a:pt x="485376" y="124812"/>
                  </a:lnTo>
                  <a:lnTo>
                    <a:pt x="501093" y="151623"/>
                  </a:lnTo>
                  <a:lnTo>
                    <a:pt x="515886" y="120189"/>
                  </a:lnTo>
                  <a:lnTo>
                    <a:pt x="524206" y="171963"/>
                  </a:lnTo>
                  <a:lnTo>
                    <a:pt x="508490" y="209868"/>
                  </a:lnTo>
                  <a:lnTo>
                    <a:pt x="553791" y="226510"/>
                  </a:lnTo>
                  <a:lnTo>
                    <a:pt x="514961" y="239453"/>
                  </a:lnTo>
                  <a:lnTo>
                    <a:pt x="535301" y="277359"/>
                  </a:lnTo>
                  <a:lnTo>
                    <a:pt x="568584" y="288453"/>
                  </a:lnTo>
                  <a:lnTo>
                    <a:pt x="587074" y="256095"/>
                  </a:lnTo>
                  <a:lnTo>
                    <a:pt x="585225" y="301396"/>
                  </a:lnTo>
                  <a:lnTo>
                    <a:pt x="616659" y="300472"/>
                  </a:lnTo>
                  <a:lnTo>
                    <a:pt x="636999" y="323584"/>
                  </a:lnTo>
                  <a:lnTo>
                    <a:pt x="637924" y="323584"/>
                  </a:lnTo>
                  <a:lnTo>
                    <a:pt x="644395" y="315264"/>
                  </a:lnTo>
                  <a:lnTo>
                    <a:pt x="662886" y="306943"/>
                  </a:lnTo>
                  <a:lnTo>
                    <a:pt x="674905" y="302321"/>
                  </a:lnTo>
                  <a:lnTo>
                    <a:pt x="673980" y="300472"/>
                  </a:lnTo>
                  <a:lnTo>
                    <a:pt x="698017" y="229283"/>
                  </a:lnTo>
                  <a:lnTo>
                    <a:pt x="698017" y="226509"/>
                  </a:lnTo>
                  <a:lnTo>
                    <a:pt x="693395" y="208019"/>
                  </a:lnTo>
                  <a:lnTo>
                    <a:pt x="693395" y="207094"/>
                  </a:lnTo>
                  <a:lnTo>
                    <a:pt x="605565" y="232981"/>
                  </a:lnTo>
                  <a:lnTo>
                    <a:pt x="528829" y="13868"/>
                  </a:lnTo>
                  <a:lnTo>
                    <a:pt x="525131" y="0"/>
                  </a:lnTo>
                  <a:lnTo>
                    <a:pt x="509414" y="4623"/>
                  </a:lnTo>
                  <a:lnTo>
                    <a:pt x="443773" y="24962"/>
                  </a:lnTo>
                  <a:lnTo>
                    <a:pt x="82283" y="125736"/>
                  </a:lnTo>
                  <a:lnTo>
                    <a:pt x="16641" y="143302"/>
                  </a:lnTo>
                  <a:lnTo>
                    <a:pt x="0" y="14792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9" name="Freeform: Shape 105">
              <a:extLst>
                <a:ext uri="{FF2B5EF4-FFF2-40B4-BE49-F238E27FC236}">
                  <a16:creationId xmlns:a16="http://schemas.microsoft.com/office/drawing/2014/main" id="{4AEB26C8-ECAA-C4D0-62EF-F9E8097FC66C}"/>
                </a:ext>
              </a:extLst>
            </p:cNvPr>
            <p:cNvSpPr/>
            <p:nvPr/>
          </p:nvSpPr>
          <p:spPr>
            <a:xfrm>
              <a:off x="8855882" y="2914105"/>
              <a:ext cx="178145" cy="396490"/>
            </a:xfrm>
            <a:custGeom>
              <a:avLst/>
              <a:gdLst>
                <a:gd name="connsiteX0" fmla="*/ 196924 w 208943"/>
                <a:gd name="connsiteY0" fmla="*/ 350395 h 465036"/>
                <a:gd name="connsiteX1" fmla="*/ 192302 w 208943"/>
                <a:gd name="connsiteY1" fmla="*/ 339301 h 465036"/>
                <a:gd name="connsiteX2" fmla="*/ 192302 w 208943"/>
                <a:gd name="connsiteY2" fmla="*/ 350395 h 465036"/>
                <a:gd name="connsiteX3" fmla="*/ 196924 w 208943"/>
                <a:gd name="connsiteY3" fmla="*/ 350395 h 465036"/>
                <a:gd name="connsiteX4" fmla="*/ 206169 w 208943"/>
                <a:gd name="connsiteY4" fmla="*/ 316188 h 465036"/>
                <a:gd name="connsiteX5" fmla="*/ 208943 w 208943"/>
                <a:gd name="connsiteY5" fmla="*/ 288452 h 465036"/>
                <a:gd name="connsiteX6" fmla="*/ 203396 w 208943"/>
                <a:gd name="connsiteY6" fmla="*/ 312490 h 465036"/>
                <a:gd name="connsiteX7" fmla="*/ 206169 w 208943"/>
                <a:gd name="connsiteY7" fmla="*/ 316188 h 465036"/>
                <a:gd name="connsiteX8" fmla="*/ 168264 w 208943"/>
                <a:gd name="connsiteY8" fmla="*/ 32358 h 465036"/>
                <a:gd name="connsiteX9" fmla="*/ 71189 w 208943"/>
                <a:gd name="connsiteY9" fmla="*/ 8321 h 465036"/>
                <a:gd name="connsiteX10" fmla="*/ 54547 w 208943"/>
                <a:gd name="connsiteY10" fmla="*/ 3698 h 465036"/>
                <a:gd name="connsiteX11" fmla="*/ 38830 w 208943"/>
                <a:gd name="connsiteY11" fmla="*/ 0 h 465036"/>
                <a:gd name="connsiteX12" fmla="*/ 38830 w 208943"/>
                <a:gd name="connsiteY12" fmla="*/ 0 h 465036"/>
                <a:gd name="connsiteX13" fmla="*/ 0 w 208943"/>
                <a:gd name="connsiteY13" fmla="*/ 85981 h 465036"/>
                <a:gd name="connsiteX14" fmla="*/ 16641 w 208943"/>
                <a:gd name="connsiteY14" fmla="*/ 106321 h 465036"/>
                <a:gd name="connsiteX15" fmla="*/ 15717 w 208943"/>
                <a:gd name="connsiteY15" fmla="*/ 168264 h 465036"/>
                <a:gd name="connsiteX16" fmla="*/ 33283 w 208943"/>
                <a:gd name="connsiteY16" fmla="*/ 171037 h 465036"/>
                <a:gd name="connsiteX17" fmla="*/ 69339 w 208943"/>
                <a:gd name="connsiteY17" fmla="*/ 265339 h 465036"/>
                <a:gd name="connsiteX18" fmla="*/ 67490 w 208943"/>
                <a:gd name="connsiteY18" fmla="*/ 268113 h 465036"/>
                <a:gd name="connsiteX19" fmla="*/ 22189 w 208943"/>
                <a:gd name="connsiteY19" fmla="*/ 334679 h 465036"/>
                <a:gd name="connsiteX20" fmla="*/ 26811 w 208943"/>
                <a:gd name="connsiteY20" fmla="*/ 385528 h 465036"/>
                <a:gd name="connsiteX21" fmla="*/ 135905 w 208943"/>
                <a:gd name="connsiteY21" fmla="*/ 422509 h 465036"/>
                <a:gd name="connsiteX22" fmla="*/ 136830 w 208943"/>
                <a:gd name="connsiteY22" fmla="*/ 465037 h 465036"/>
                <a:gd name="connsiteX23" fmla="*/ 161792 w 208943"/>
                <a:gd name="connsiteY23" fmla="*/ 429905 h 465036"/>
                <a:gd name="connsiteX24" fmla="*/ 165490 w 208943"/>
                <a:gd name="connsiteY24" fmla="*/ 379056 h 465036"/>
                <a:gd name="connsiteX25" fmla="*/ 191377 w 208943"/>
                <a:gd name="connsiteY25" fmla="*/ 361490 h 465036"/>
                <a:gd name="connsiteX26" fmla="*/ 181208 w 208943"/>
                <a:gd name="connsiteY26" fmla="*/ 323584 h 465036"/>
                <a:gd name="connsiteX27" fmla="*/ 200623 w 208943"/>
                <a:gd name="connsiteY27" fmla="*/ 278282 h 465036"/>
                <a:gd name="connsiteX28" fmla="*/ 200623 w 208943"/>
                <a:gd name="connsiteY28" fmla="*/ 179358 h 465036"/>
                <a:gd name="connsiteX29" fmla="*/ 194151 w 208943"/>
                <a:gd name="connsiteY29" fmla="*/ 147000 h 465036"/>
                <a:gd name="connsiteX30" fmla="*/ 150698 w 208943"/>
                <a:gd name="connsiteY30" fmla="*/ 147925 h 465036"/>
                <a:gd name="connsiteX31" fmla="*/ 161792 w 208943"/>
                <a:gd name="connsiteY31" fmla="*/ 103547 h 465036"/>
                <a:gd name="connsiteX32" fmla="*/ 168264 w 208943"/>
                <a:gd name="connsiteY32" fmla="*/ 32359 h 465036"/>
                <a:gd name="connsiteX33" fmla="*/ 168264 w 208943"/>
                <a:gd name="connsiteY33" fmla="*/ 32359 h 46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8943" h="465036">
                  <a:moveTo>
                    <a:pt x="196924" y="350395"/>
                  </a:moveTo>
                  <a:lnTo>
                    <a:pt x="192302" y="339301"/>
                  </a:lnTo>
                  <a:lnTo>
                    <a:pt x="192302" y="350395"/>
                  </a:lnTo>
                  <a:lnTo>
                    <a:pt x="196924" y="350395"/>
                  </a:lnTo>
                  <a:close/>
                  <a:moveTo>
                    <a:pt x="206169" y="316188"/>
                  </a:moveTo>
                  <a:lnTo>
                    <a:pt x="208943" y="288452"/>
                  </a:lnTo>
                  <a:lnTo>
                    <a:pt x="203396" y="312490"/>
                  </a:lnTo>
                  <a:lnTo>
                    <a:pt x="206169" y="316188"/>
                  </a:lnTo>
                  <a:close/>
                  <a:moveTo>
                    <a:pt x="168264" y="32358"/>
                  </a:moveTo>
                  <a:lnTo>
                    <a:pt x="71189" y="8321"/>
                  </a:lnTo>
                  <a:lnTo>
                    <a:pt x="54547" y="3698"/>
                  </a:lnTo>
                  <a:lnTo>
                    <a:pt x="38830" y="0"/>
                  </a:lnTo>
                  <a:lnTo>
                    <a:pt x="38830" y="0"/>
                  </a:lnTo>
                  <a:lnTo>
                    <a:pt x="0" y="85981"/>
                  </a:lnTo>
                  <a:lnTo>
                    <a:pt x="16641" y="106321"/>
                  </a:lnTo>
                  <a:lnTo>
                    <a:pt x="15717" y="168264"/>
                  </a:lnTo>
                  <a:lnTo>
                    <a:pt x="33283" y="171037"/>
                  </a:lnTo>
                  <a:lnTo>
                    <a:pt x="69339" y="265339"/>
                  </a:lnTo>
                  <a:lnTo>
                    <a:pt x="67490" y="268113"/>
                  </a:lnTo>
                  <a:lnTo>
                    <a:pt x="22189" y="334679"/>
                  </a:lnTo>
                  <a:lnTo>
                    <a:pt x="26811" y="385528"/>
                  </a:lnTo>
                  <a:lnTo>
                    <a:pt x="135905" y="422509"/>
                  </a:lnTo>
                  <a:lnTo>
                    <a:pt x="136830" y="465037"/>
                  </a:lnTo>
                  <a:lnTo>
                    <a:pt x="161792" y="429905"/>
                  </a:lnTo>
                  <a:lnTo>
                    <a:pt x="165490" y="379056"/>
                  </a:lnTo>
                  <a:lnTo>
                    <a:pt x="191377" y="361490"/>
                  </a:lnTo>
                  <a:lnTo>
                    <a:pt x="181208" y="323584"/>
                  </a:lnTo>
                  <a:lnTo>
                    <a:pt x="200623" y="278282"/>
                  </a:lnTo>
                  <a:lnTo>
                    <a:pt x="200623" y="179358"/>
                  </a:lnTo>
                  <a:lnTo>
                    <a:pt x="194151" y="147000"/>
                  </a:lnTo>
                  <a:lnTo>
                    <a:pt x="150698" y="147925"/>
                  </a:lnTo>
                  <a:lnTo>
                    <a:pt x="161792" y="103547"/>
                  </a:lnTo>
                  <a:lnTo>
                    <a:pt x="168264" y="32359"/>
                  </a:lnTo>
                  <a:lnTo>
                    <a:pt x="168264" y="32359"/>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0" name="Freeform: Shape 106">
              <a:extLst>
                <a:ext uri="{FF2B5EF4-FFF2-40B4-BE49-F238E27FC236}">
                  <a16:creationId xmlns:a16="http://schemas.microsoft.com/office/drawing/2014/main" id="{5EEC5123-9333-D84C-4552-B474518DA338}"/>
                </a:ext>
              </a:extLst>
            </p:cNvPr>
            <p:cNvSpPr/>
            <p:nvPr/>
          </p:nvSpPr>
          <p:spPr>
            <a:xfrm>
              <a:off x="8255235" y="2282716"/>
              <a:ext cx="975854" cy="744108"/>
            </a:xfrm>
            <a:custGeom>
              <a:avLst/>
              <a:gdLst>
                <a:gd name="connsiteX0" fmla="*/ 869979 w 1144563"/>
                <a:gd name="connsiteY0" fmla="*/ 847790 h 872752"/>
                <a:gd name="connsiteX1" fmla="*/ 856112 w 1144563"/>
                <a:gd name="connsiteY1" fmla="*/ 867205 h 872752"/>
                <a:gd name="connsiteX2" fmla="*/ 852413 w 1144563"/>
                <a:gd name="connsiteY2" fmla="*/ 872752 h 872752"/>
                <a:gd name="connsiteX3" fmla="*/ 869979 w 1144563"/>
                <a:gd name="connsiteY3" fmla="*/ 847790 h 872752"/>
                <a:gd name="connsiteX4" fmla="*/ 997564 w 1144563"/>
                <a:gd name="connsiteY4" fmla="*/ 802488 h 872752"/>
                <a:gd name="connsiteX5" fmla="*/ 1043790 w 1144563"/>
                <a:gd name="connsiteY5" fmla="*/ 761809 h 872752"/>
                <a:gd name="connsiteX6" fmla="*/ 1043790 w 1144563"/>
                <a:gd name="connsiteY6" fmla="*/ 759960 h 872752"/>
                <a:gd name="connsiteX7" fmla="*/ 997564 w 1144563"/>
                <a:gd name="connsiteY7" fmla="*/ 802488 h 872752"/>
                <a:gd name="connsiteX8" fmla="*/ 876451 w 1144563"/>
                <a:gd name="connsiteY8" fmla="*/ 831149 h 872752"/>
                <a:gd name="connsiteX9" fmla="*/ 876451 w 1144563"/>
                <a:gd name="connsiteY9" fmla="*/ 799715 h 872752"/>
                <a:gd name="connsiteX10" fmla="*/ 873678 w 1144563"/>
                <a:gd name="connsiteY10" fmla="*/ 816356 h 872752"/>
                <a:gd name="connsiteX11" fmla="*/ 876451 w 1144563"/>
                <a:gd name="connsiteY11" fmla="*/ 831149 h 872752"/>
                <a:gd name="connsiteX12" fmla="*/ 1090941 w 1144563"/>
                <a:gd name="connsiteY12" fmla="*/ 683225 h 872752"/>
                <a:gd name="connsiteX13" fmla="*/ 1079847 w 1144563"/>
                <a:gd name="connsiteY13" fmla="*/ 680451 h 872752"/>
                <a:gd name="connsiteX14" fmla="*/ 1077998 w 1144563"/>
                <a:gd name="connsiteY14" fmla="*/ 688772 h 872752"/>
                <a:gd name="connsiteX15" fmla="*/ 1090941 w 1144563"/>
                <a:gd name="connsiteY15" fmla="*/ 683225 h 872752"/>
                <a:gd name="connsiteX16" fmla="*/ 1115903 w 1144563"/>
                <a:gd name="connsiteY16" fmla="*/ 666583 h 872752"/>
                <a:gd name="connsiteX17" fmla="*/ 1114979 w 1144563"/>
                <a:gd name="connsiteY17" fmla="*/ 675828 h 872752"/>
                <a:gd name="connsiteX18" fmla="*/ 1116827 w 1144563"/>
                <a:gd name="connsiteY18" fmla="*/ 670281 h 872752"/>
                <a:gd name="connsiteX19" fmla="*/ 1115903 w 1144563"/>
                <a:gd name="connsiteY19" fmla="*/ 666583 h 872752"/>
                <a:gd name="connsiteX20" fmla="*/ 1090017 w 1144563"/>
                <a:gd name="connsiteY20" fmla="*/ 667508 h 872752"/>
                <a:gd name="connsiteX21" fmla="*/ 1028073 w 1144563"/>
                <a:gd name="connsiteY21" fmla="*/ 724829 h 872752"/>
                <a:gd name="connsiteX22" fmla="*/ 932847 w 1144563"/>
                <a:gd name="connsiteY22" fmla="*/ 765508 h 872752"/>
                <a:gd name="connsiteX23" fmla="*/ 907885 w 1144563"/>
                <a:gd name="connsiteY23" fmla="*/ 786772 h 872752"/>
                <a:gd name="connsiteX24" fmla="*/ 906036 w 1144563"/>
                <a:gd name="connsiteY24" fmla="*/ 807111 h 872752"/>
                <a:gd name="connsiteX25" fmla="*/ 880149 w 1144563"/>
                <a:gd name="connsiteY25" fmla="*/ 828376 h 872752"/>
                <a:gd name="connsiteX26" fmla="*/ 883847 w 1144563"/>
                <a:gd name="connsiteY26" fmla="*/ 856111 h 872752"/>
                <a:gd name="connsiteX27" fmla="*/ 923602 w 1144563"/>
                <a:gd name="connsiteY27" fmla="*/ 840394 h 872752"/>
                <a:gd name="connsiteX28" fmla="*/ 981847 w 1144563"/>
                <a:gd name="connsiteY28" fmla="*/ 793244 h 872752"/>
                <a:gd name="connsiteX29" fmla="*/ 1046564 w 1144563"/>
                <a:gd name="connsiteY29" fmla="*/ 759036 h 872752"/>
                <a:gd name="connsiteX30" fmla="*/ 1144564 w 1144563"/>
                <a:gd name="connsiteY30" fmla="*/ 666584 h 872752"/>
                <a:gd name="connsiteX31" fmla="*/ 1075224 w 1144563"/>
                <a:gd name="connsiteY31" fmla="*/ 719281 h 872752"/>
                <a:gd name="connsiteX32" fmla="*/ 1053036 w 1144563"/>
                <a:gd name="connsiteY32" fmla="*/ 728527 h 872752"/>
                <a:gd name="connsiteX33" fmla="*/ 1090017 w 1144563"/>
                <a:gd name="connsiteY33" fmla="*/ 667508 h 872752"/>
                <a:gd name="connsiteX34" fmla="*/ 1118677 w 1144563"/>
                <a:gd name="connsiteY34" fmla="*/ 628678 h 872752"/>
                <a:gd name="connsiteX35" fmla="*/ 1122375 w 1144563"/>
                <a:gd name="connsiteY35" fmla="*/ 623131 h 872752"/>
                <a:gd name="connsiteX36" fmla="*/ 1111280 w 1144563"/>
                <a:gd name="connsiteY36" fmla="*/ 636074 h 872752"/>
                <a:gd name="connsiteX37" fmla="*/ 1118677 w 1144563"/>
                <a:gd name="connsiteY37" fmla="*/ 628678 h 872752"/>
                <a:gd name="connsiteX38" fmla="*/ 79510 w 1144563"/>
                <a:gd name="connsiteY38" fmla="*/ 594470 h 872752"/>
                <a:gd name="connsiteX39" fmla="*/ 64717 w 1144563"/>
                <a:gd name="connsiteY39" fmla="*/ 592621 h 872752"/>
                <a:gd name="connsiteX40" fmla="*/ 75811 w 1144563"/>
                <a:gd name="connsiteY40" fmla="*/ 607414 h 872752"/>
                <a:gd name="connsiteX41" fmla="*/ 79510 w 1144563"/>
                <a:gd name="connsiteY41" fmla="*/ 594470 h 872752"/>
                <a:gd name="connsiteX42" fmla="*/ 386452 w 1144563"/>
                <a:gd name="connsiteY42" fmla="*/ 311565 h 872752"/>
                <a:gd name="connsiteX43" fmla="*/ 388301 w 1144563"/>
                <a:gd name="connsiteY43" fmla="*/ 301395 h 872752"/>
                <a:gd name="connsiteX44" fmla="*/ 380905 w 1144563"/>
                <a:gd name="connsiteY44" fmla="*/ 310641 h 872752"/>
                <a:gd name="connsiteX45" fmla="*/ 386452 w 1144563"/>
                <a:gd name="connsiteY45" fmla="*/ 311566 h 872752"/>
                <a:gd name="connsiteX46" fmla="*/ 391075 w 1144563"/>
                <a:gd name="connsiteY46" fmla="*/ 244999 h 872752"/>
                <a:gd name="connsiteX47" fmla="*/ 387377 w 1144563"/>
                <a:gd name="connsiteY47" fmla="*/ 246849 h 872752"/>
                <a:gd name="connsiteX48" fmla="*/ 382754 w 1144563"/>
                <a:gd name="connsiteY48" fmla="*/ 257018 h 872752"/>
                <a:gd name="connsiteX49" fmla="*/ 391075 w 1144563"/>
                <a:gd name="connsiteY49" fmla="*/ 244999 h 872752"/>
                <a:gd name="connsiteX50" fmla="*/ 0 w 1144563"/>
                <a:gd name="connsiteY50" fmla="*/ 770130 h 872752"/>
                <a:gd name="connsiteX51" fmla="*/ 6472 w 1144563"/>
                <a:gd name="connsiteY51" fmla="*/ 797866 h 872752"/>
                <a:gd name="connsiteX52" fmla="*/ 55472 w 1144563"/>
                <a:gd name="connsiteY52" fmla="*/ 809885 h 872752"/>
                <a:gd name="connsiteX53" fmla="*/ 336528 w 1144563"/>
                <a:gd name="connsiteY53" fmla="*/ 733149 h 872752"/>
                <a:gd name="connsiteX54" fmla="*/ 619433 w 1144563"/>
                <a:gd name="connsiteY54" fmla="*/ 648093 h 872752"/>
                <a:gd name="connsiteX55" fmla="*/ 671206 w 1144563"/>
                <a:gd name="connsiteY55" fmla="*/ 687848 h 872752"/>
                <a:gd name="connsiteX56" fmla="*/ 681376 w 1144563"/>
                <a:gd name="connsiteY56" fmla="*/ 710961 h 872752"/>
                <a:gd name="connsiteX57" fmla="*/ 741470 w 1144563"/>
                <a:gd name="connsiteY57" fmla="*/ 736847 h 872752"/>
                <a:gd name="connsiteX58" fmla="*/ 743319 w 1144563"/>
                <a:gd name="connsiteY58" fmla="*/ 740546 h 872752"/>
                <a:gd name="connsiteX59" fmla="*/ 759036 w 1144563"/>
                <a:gd name="connsiteY59" fmla="*/ 744244 h 872752"/>
                <a:gd name="connsiteX60" fmla="*/ 775678 w 1144563"/>
                <a:gd name="connsiteY60" fmla="*/ 748866 h 872752"/>
                <a:gd name="connsiteX61" fmla="*/ 872753 w 1144563"/>
                <a:gd name="connsiteY61" fmla="*/ 772904 h 872752"/>
                <a:gd name="connsiteX62" fmla="*/ 870904 w 1144563"/>
                <a:gd name="connsiteY62" fmla="*/ 768281 h 872752"/>
                <a:gd name="connsiteX63" fmla="*/ 879225 w 1144563"/>
                <a:gd name="connsiteY63" fmla="*/ 806187 h 872752"/>
                <a:gd name="connsiteX64" fmla="*/ 897715 w 1144563"/>
                <a:gd name="connsiteY64" fmla="*/ 801564 h 872752"/>
                <a:gd name="connsiteX65" fmla="*/ 907885 w 1144563"/>
                <a:gd name="connsiteY65" fmla="*/ 759961 h 872752"/>
                <a:gd name="connsiteX66" fmla="*/ 907885 w 1144563"/>
                <a:gd name="connsiteY66" fmla="*/ 759036 h 872752"/>
                <a:gd name="connsiteX67" fmla="*/ 891243 w 1144563"/>
                <a:gd name="connsiteY67" fmla="*/ 743319 h 872752"/>
                <a:gd name="connsiteX68" fmla="*/ 915281 w 1144563"/>
                <a:gd name="connsiteY68" fmla="*/ 713734 h 872752"/>
                <a:gd name="connsiteX69" fmla="*/ 904187 w 1144563"/>
                <a:gd name="connsiteY69" fmla="*/ 699866 h 872752"/>
                <a:gd name="connsiteX70" fmla="*/ 869055 w 1144563"/>
                <a:gd name="connsiteY70" fmla="*/ 563961 h 872752"/>
                <a:gd name="connsiteX71" fmla="*/ 867206 w 1144563"/>
                <a:gd name="connsiteY71" fmla="*/ 554715 h 872752"/>
                <a:gd name="connsiteX72" fmla="*/ 862583 w 1144563"/>
                <a:gd name="connsiteY72" fmla="*/ 551942 h 872752"/>
                <a:gd name="connsiteX73" fmla="*/ 859810 w 1144563"/>
                <a:gd name="connsiteY73" fmla="*/ 511263 h 872752"/>
                <a:gd name="connsiteX74" fmla="*/ 857036 w 1144563"/>
                <a:gd name="connsiteY74" fmla="*/ 466885 h 872752"/>
                <a:gd name="connsiteX75" fmla="*/ 854262 w 1144563"/>
                <a:gd name="connsiteY75" fmla="*/ 418810 h 872752"/>
                <a:gd name="connsiteX76" fmla="*/ 854262 w 1144563"/>
                <a:gd name="connsiteY76" fmla="*/ 416036 h 872752"/>
                <a:gd name="connsiteX77" fmla="*/ 852413 w 1144563"/>
                <a:gd name="connsiteY77" fmla="*/ 416961 h 872752"/>
                <a:gd name="connsiteX78" fmla="*/ 806187 w 1144563"/>
                <a:gd name="connsiteY78" fmla="*/ 265339 h 872752"/>
                <a:gd name="connsiteX79" fmla="*/ 757187 w 1144563"/>
                <a:gd name="connsiteY79" fmla="*/ 188603 h 872752"/>
                <a:gd name="connsiteX80" fmla="*/ 743319 w 1144563"/>
                <a:gd name="connsiteY80" fmla="*/ 97075 h 872752"/>
                <a:gd name="connsiteX81" fmla="*/ 701715 w 1144563"/>
                <a:gd name="connsiteY81" fmla="*/ 0 h 872752"/>
                <a:gd name="connsiteX82" fmla="*/ 696169 w 1144563"/>
                <a:gd name="connsiteY82" fmla="*/ 2774 h 872752"/>
                <a:gd name="connsiteX83" fmla="*/ 502943 w 1144563"/>
                <a:gd name="connsiteY83" fmla="*/ 67490 h 872752"/>
                <a:gd name="connsiteX84" fmla="*/ 464112 w 1144563"/>
                <a:gd name="connsiteY84" fmla="*/ 109094 h 872752"/>
                <a:gd name="connsiteX85" fmla="*/ 420660 w 1144563"/>
                <a:gd name="connsiteY85" fmla="*/ 192301 h 872752"/>
                <a:gd name="connsiteX86" fmla="*/ 422509 w 1144563"/>
                <a:gd name="connsiteY86" fmla="*/ 210792 h 872752"/>
                <a:gd name="connsiteX87" fmla="*/ 365188 w 1144563"/>
                <a:gd name="connsiteY87" fmla="*/ 297697 h 872752"/>
                <a:gd name="connsiteX88" fmla="*/ 400320 w 1144563"/>
                <a:gd name="connsiteY88" fmla="*/ 309716 h 872752"/>
                <a:gd name="connsiteX89" fmla="*/ 410490 w 1144563"/>
                <a:gd name="connsiteY89" fmla="*/ 375358 h 872752"/>
                <a:gd name="connsiteX90" fmla="*/ 369811 w 1144563"/>
                <a:gd name="connsiteY90" fmla="*/ 428980 h 872752"/>
                <a:gd name="connsiteX91" fmla="*/ 247773 w 1144563"/>
                <a:gd name="connsiteY91" fmla="*/ 502942 h 872752"/>
                <a:gd name="connsiteX92" fmla="*/ 224660 w 1144563"/>
                <a:gd name="connsiteY92" fmla="*/ 493697 h 872752"/>
                <a:gd name="connsiteX93" fmla="*/ 134056 w 1144563"/>
                <a:gd name="connsiteY93" fmla="*/ 506640 h 872752"/>
                <a:gd name="connsiteX94" fmla="*/ 49925 w 1144563"/>
                <a:gd name="connsiteY94" fmla="*/ 557489 h 872752"/>
                <a:gd name="connsiteX95" fmla="*/ 54547 w 1144563"/>
                <a:gd name="connsiteY95" fmla="*/ 584301 h 872752"/>
                <a:gd name="connsiteX96" fmla="*/ 84132 w 1144563"/>
                <a:gd name="connsiteY96" fmla="*/ 610187 h 872752"/>
                <a:gd name="connsiteX97" fmla="*/ 67491 w 1144563"/>
                <a:gd name="connsiteY97" fmla="*/ 691546 h 872752"/>
                <a:gd name="connsiteX98" fmla="*/ 925 w 1144563"/>
                <a:gd name="connsiteY98" fmla="*/ 769206 h 872752"/>
                <a:gd name="connsiteX99" fmla="*/ 0 w 1144563"/>
                <a:gd name="connsiteY99" fmla="*/ 770131 h 872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44563" h="872752">
                  <a:moveTo>
                    <a:pt x="869979" y="847790"/>
                  </a:moveTo>
                  <a:lnTo>
                    <a:pt x="856112" y="867205"/>
                  </a:lnTo>
                  <a:lnTo>
                    <a:pt x="852413" y="872752"/>
                  </a:lnTo>
                  <a:lnTo>
                    <a:pt x="869979" y="847790"/>
                  </a:lnTo>
                  <a:close/>
                  <a:moveTo>
                    <a:pt x="997564" y="802488"/>
                  </a:moveTo>
                  <a:lnTo>
                    <a:pt x="1043790" y="761809"/>
                  </a:lnTo>
                  <a:lnTo>
                    <a:pt x="1043790" y="759960"/>
                  </a:lnTo>
                  <a:lnTo>
                    <a:pt x="997564" y="802488"/>
                  </a:lnTo>
                  <a:close/>
                  <a:moveTo>
                    <a:pt x="876451" y="831149"/>
                  </a:moveTo>
                  <a:lnTo>
                    <a:pt x="876451" y="799715"/>
                  </a:lnTo>
                  <a:lnTo>
                    <a:pt x="873678" y="816356"/>
                  </a:lnTo>
                  <a:lnTo>
                    <a:pt x="876451" y="831149"/>
                  </a:lnTo>
                  <a:close/>
                  <a:moveTo>
                    <a:pt x="1090941" y="683225"/>
                  </a:moveTo>
                  <a:lnTo>
                    <a:pt x="1079847" y="680451"/>
                  </a:lnTo>
                  <a:lnTo>
                    <a:pt x="1077998" y="688772"/>
                  </a:lnTo>
                  <a:lnTo>
                    <a:pt x="1090941" y="683225"/>
                  </a:lnTo>
                  <a:close/>
                  <a:moveTo>
                    <a:pt x="1115903" y="666583"/>
                  </a:moveTo>
                  <a:lnTo>
                    <a:pt x="1114979" y="675828"/>
                  </a:lnTo>
                  <a:lnTo>
                    <a:pt x="1116827" y="670281"/>
                  </a:lnTo>
                  <a:lnTo>
                    <a:pt x="1115903" y="666583"/>
                  </a:lnTo>
                  <a:close/>
                  <a:moveTo>
                    <a:pt x="1090017" y="667508"/>
                  </a:moveTo>
                  <a:lnTo>
                    <a:pt x="1028073" y="724829"/>
                  </a:lnTo>
                  <a:lnTo>
                    <a:pt x="932847" y="765508"/>
                  </a:lnTo>
                  <a:lnTo>
                    <a:pt x="907885" y="786772"/>
                  </a:lnTo>
                  <a:lnTo>
                    <a:pt x="906036" y="807111"/>
                  </a:lnTo>
                  <a:lnTo>
                    <a:pt x="880149" y="828376"/>
                  </a:lnTo>
                  <a:lnTo>
                    <a:pt x="883847" y="856111"/>
                  </a:lnTo>
                  <a:lnTo>
                    <a:pt x="923602" y="840394"/>
                  </a:lnTo>
                  <a:lnTo>
                    <a:pt x="981847" y="793244"/>
                  </a:lnTo>
                  <a:lnTo>
                    <a:pt x="1046564" y="759036"/>
                  </a:lnTo>
                  <a:lnTo>
                    <a:pt x="1144564" y="666584"/>
                  </a:lnTo>
                  <a:lnTo>
                    <a:pt x="1075224" y="719281"/>
                  </a:lnTo>
                  <a:lnTo>
                    <a:pt x="1053036" y="728527"/>
                  </a:lnTo>
                  <a:lnTo>
                    <a:pt x="1090017" y="667508"/>
                  </a:lnTo>
                  <a:close/>
                  <a:moveTo>
                    <a:pt x="1118677" y="628678"/>
                  </a:moveTo>
                  <a:lnTo>
                    <a:pt x="1122375" y="623131"/>
                  </a:lnTo>
                  <a:lnTo>
                    <a:pt x="1111280" y="636074"/>
                  </a:lnTo>
                  <a:lnTo>
                    <a:pt x="1118677" y="628678"/>
                  </a:lnTo>
                  <a:close/>
                  <a:moveTo>
                    <a:pt x="79510" y="594470"/>
                  </a:moveTo>
                  <a:lnTo>
                    <a:pt x="64717" y="592621"/>
                  </a:lnTo>
                  <a:lnTo>
                    <a:pt x="75811" y="607414"/>
                  </a:lnTo>
                  <a:lnTo>
                    <a:pt x="79510" y="594470"/>
                  </a:lnTo>
                  <a:close/>
                  <a:moveTo>
                    <a:pt x="386452" y="311565"/>
                  </a:moveTo>
                  <a:lnTo>
                    <a:pt x="388301" y="301395"/>
                  </a:lnTo>
                  <a:lnTo>
                    <a:pt x="380905" y="310641"/>
                  </a:lnTo>
                  <a:lnTo>
                    <a:pt x="386452" y="311566"/>
                  </a:lnTo>
                  <a:close/>
                  <a:moveTo>
                    <a:pt x="391075" y="244999"/>
                  </a:moveTo>
                  <a:lnTo>
                    <a:pt x="387377" y="246849"/>
                  </a:lnTo>
                  <a:lnTo>
                    <a:pt x="382754" y="257018"/>
                  </a:lnTo>
                  <a:lnTo>
                    <a:pt x="391075" y="244999"/>
                  </a:lnTo>
                  <a:close/>
                  <a:moveTo>
                    <a:pt x="0" y="770130"/>
                  </a:moveTo>
                  <a:lnTo>
                    <a:pt x="6472" y="797866"/>
                  </a:lnTo>
                  <a:lnTo>
                    <a:pt x="55472" y="809885"/>
                  </a:lnTo>
                  <a:lnTo>
                    <a:pt x="336528" y="733149"/>
                  </a:lnTo>
                  <a:lnTo>
                    <a:pt x="619433" y="648093"/>
                  </a:lnTo>
                  <a:lnTo>
                    <a:pt x="671206" y="687848"/>
                  </a:lnTo>
                  <a:lnTo>
                    <a:pt x="681376" y="710961"/>
                  </a:lnTo>
                  <a:lnTo>
                    <a:pt x="741470" y="736847"/>
                  </a:lnTo>
                  <a:lnTo>
                    <a:pt x="743319" y="740546"/>
                  </a:lnTo>
                  <a:lnTo>
                    <a:pt x="759036" y="744244"/>
                  </a:lnTo>
                  <a:lnTo>
                    <a:pt x="775678" y="748866"/>
                  </a:lnTo>
                  <a:lnTo>
                    <a:pt x="872753" y="772904"/>
                  </a:lnTo>
                  <a:lnTo>
                    <a:pt x="870904" y="768281"/>
                  </a:lnTo>
                  <a:lnTo>
                    <a:pt x="879225" y="806187"/>
                  </a:lnTo>
                  <a:lnTo>
                    <a:pt x="897715" y="801564"/>
                  </a:lnTo>
                  <a:lnTo>
                    <a:pt x="907885" y="759961"/>
                  </a:lnTo>
                  <a:lnTo>
                    <a:pt x="907885" y="759036"/>
                  </a:lnTo>
                  <a:lnTo>
                    <a:pt x="891243" y="743319"/>
                  </a:lnTo>
                  <a:lnTo>
                    <a:pt x="915281" y="713734"/>
                  </a:lnTo>
                  <a:lnTo>
                    <a:pt x="904187" y="699866"/>
                  </a:lnTo>
                  <a:lnTo>
                    <a:pt x="869055" y="563961"/>
                  </a:lnTo>
                  <a:lnTo>
                    <a:pt x="867206" y="554715"/>
                  </a:lnTo>
                  <a:lnTo>
                    <a:pt x="862583" y="551942"/>
                  </a:lnTo>
                  <a:lnTo>
                    <a:pt x="859810" y="511263"/>
                  </a:lnTo>
                  <a:lnTo>
                    <a:pt x="857036" y="466885"/>
                  </a:lnTo>
                  <a:lnTo>
                    <a:pt x="854262" y="418810"/>
                  </a:lnTo>
                  <a:lnTo>
                    <a:pt x="854262" y="416036"/>
                  </a:lnTo>
                  <a:lnTo>
                    <a:pt x="852413" y="416961"/>
                  </a:lnTo>
                  <a:lnTo>
                    <a:pt x="806187" y="265339"/>
                  </a:lnTo>
                  <a:lnTo>
                    <a:pt x="757187" y="188603"/>
                  </a:lnTo>
                  <a:lnTo>
                    <a:pt x="743319" y="97075"/>
                  </a:lnTo>
                  <a:lnTo>
                    <a:pt x="701715" y="0"/>
                  </a:lnTo>
                  <a:lnTo>
                    <a:pt x="696169" y="2774"/>
                  </a:lnTo>
                  <a:lnTo>
                    <a:pt x="502943" y="67490"/>
                  </a:lnTo>
                  <a:lnTo>
                    <a:pt x="464112" y="109094"/>
                  </a:lnTo>
                  <a:lnTo>
                    <a:pt x="420660" y="192301"/>
                  </a:lnTo>
                  <a:lnTo>
                    <a:pt x="422509" y="210792"/>
                  </a:lnTo>
                  <a:lnTo>
                    <a:pt x="365188" y="297697"/>
                  </a:lnTo>
                  <a:lnTo>
                    <a:pt x="400320" y="309716"/>
                  </a:lnTo>
                  <a:lnTo>
                    <a:pt x="410490" y="375358"/>
                  </a:lnTo>
                  <a:lnTo>
                    <a:pt x="369811" y="428980"/>
                  </a:lnTo>
                  <a:lnTo>
                    <a:pt x="247773" y="502942"/>
                  </a:lnTo>
                  <a:lnTo>
                    <a:pt x="224660" y="493697"/>
                  </a:lnTo>
                  <a:lnTo>
                    <a:pt x="134056" y="506640"/>
                  </a:lnTo>
                  <a:lnTo>
                    <a:pt x="49925" y="557489"/>
                  </a:lnTo>
                  <a:lnTo>
                    <a:pt x="54547" y="584301"/>
                  </a:lnTo>
                  <a:lnTo>
                    <a:pt x="84132" y="610187"/>
                  </a:lnTo>
                  <a:lnTo>
                    <a:pt x="67491" y="691546"/>
                  </a:lnTo>
                  <a:lnTo>
                    <a:pt x="925" y="769206"/>
                  </a:lnTo>
                  <a:lnTo>
                    <a:pt x="0" y="770131"/>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Freeform: Shape 107">
              <a:extLst>
                <a:ext uri="{FF2B5EF4-FFF2-40B4-BE49-F238E27FC236}">
                  <a16:creationId xmlns:a16="http://schemas.microsoft.com/office/drawing/2014/main" id="{071E0C2A-E450-B2FD-1011-69BD83061411}"/>
                </a:ext>
              </a:extLst>
            </p:cNvPr>
            <p:cNvSpPr/>
            <p:nvPr/>
          </p:nvSpPr>
          <p:spPr>
            <a:xfrm>
              <a:off x="8177198" y="2835280"/>
              <a:ext cx="737803" cy="538375"/>
            </a:xfrm>
            <a:custGeom>
              <a:avLst/>
              <a:gdLst>
                <a:gd name="connsiteX0" fmla="*/ 832999 w 865356"/>
                <a:gd name="connsiteY0" fmla="*/ 88754 h 631451"/>
                <a:gd name="connsiteX1" fmla="*/ 772904 w 865356"/>
                <a:gd name="connsiteY1" fmla="*/ 62868 h 631451"/>
                <a:gd name="connsiteX2" fmla="*/ 762734 w 865356"/>
                <a:gd name="connsiteY2" fmla="*/ 39755 h 631451"/>
                <a:gd name="connsiteX3" fmla="*/ 710961 w 865356"/>
                <a:gd name="connsiteY3" fmla="*/ 0 h 631451"/>
                <a:gd name="connsiteX4" fmla="*/ 428056 w 865356"/>
                <a:gd name="connsiteY4" fmla="*/ 85056 h 631451"/>
                <a:gd name="connsiteX5" fmla="*/ 147000 w 865356"/>
                <a:gd name="connsiteY5" fmla="*/ 161792 h 631451"/>
                <a:gd name="connsiteX6" fmla="*/ 98000 w 865356"/>
                <a:gd name="connsiteY6" fmla="*/ 149773 h 631451"/>
                <a:gd name="connsiteX7" fmla="*/ 91528 w 865356"/>
                <a:gd name="connsiteY7" fmla="*/ 122037 h 631451"/>
                <a:gd name="connsiteX8" fmla="*/ 75812 w 865356"/>
                <a:gd name="connsiteY8" fmla="*/ 134056 h 631451"/>
                <a:gd name="connsiteX9" fmla="*/ 50849 w 865356"/>
                <a:gd name="connsiteY9" fmla="*/ 151622 h 631451"/>
                <a:gd name="connsiteX10" fmla="*/ 5547 w 865356"/>
                <a:gd name="connsiteY10" fmla="*/ 197849 h 631451"/>
                <a:gd name="connsiteX11" fmla="*/ 0 w 865356"/>
                <a:gd name="connsiteY11" fmla="*/ 202471 h 631451"/>
                <a:gd name="connsiteX12" fmla="*/ 25887 w 865356"/>
                <a:gd name="connsiteY12" fmla="*/ 316188 h 631451"/>
                <a:gd name="connsiteX13" fmla="*/ 30510 w 865356"/>
                <a:gd name="connsiteY13" fmla="*/ 336528 h 631451"/>
                <a:gd name="connsiteX14" fmla="*/ 53623 w 865356"/>
                <a:gd name="connsiteY14" fmla="*/ 436376 h 631451"/>
                <a:gd name="connsiteX15" fmla="*/ 58245 w 865356"/>
                <a:gd name="connsiteY15" fmla="*/ 455791 h 631451"/>
                <a:gd name="connsiteX16" fmla="*/ 58245 w 865356"/>
                <a:gd name="connsiteY16" fmla="*/ 455791 h 631451"/>
                <a:gd name="connsiteX17" fmla="*/ 98925 w 865356"/>
                <a:gd name="connsiteY17" fmla="*/ 631451 h 631451"/>
                <a:gd name="connsiteX18" fmla="*/ 230207 w 865356"/>
                <a:gd name="connsiteY18" fmla="*/ 599093 h 631451"/>
                <a:gd name="connsiteX19" fmla="*/ 248698 w 865356"/>
                <a:gd name="connsiteY19" fmla="*/ 594470 h 631451"/>
                <a:gd name="connsiteX20" fmla="*/ 265339 w 865356"/>
                <a:gd name="connsiteY20" fmla="*/ 589848 h 631451"/>
                <a:gd name="connsiteX21" fmla="*/ 330980 w 865356"/>
                <a:gd name="connsiteY21" fmla="*/ 572282 h 631451"/>
                <a:gd name="connsiteX22" fmla="*/ 692471 w 865356"/>
                <a:gd name="connsiteY22" fmla="*/ 471508 h 631451"/>
                <a:gd name="connsiteX23" fmla="*/ 758112 w 865356"/>
                <a:gd name="connsiteY23" fmla="*/ 451169 h 631451"/>
                <a:gd name="connsiteX24" fmla="*/ 773829 w 865356"/>
                <a:gd name="connsiteY24" fmla="*/ 446546 h 631451"/>
                <a:gd name="connsiteX25" fmla="*/ 773829 w 865356"/>
                <a:gd name="connsiteY25" fmla="*/ 446546 h 631451"/>
                <a:gd name="connsiteX26" fmla="*/ 781225 w 865356"/>
                <a:gd name="connsiteY26" fmla="*/ 428056 h 631451"/>
                <a:gd name="connsiteX27" fmla="*/ 797866 w 865356"/>
                <a:gd name="connsiteY27" fmla="*/ 415112 h 631451"/>
                <a:gd name="connsiteX28" fmla="*/ 820055 w 865356"/>
                <a:gd name="connsiteY28" fmla="*/ 415112 h 631451"/>
                <a:gd name="connsiteX29" fmla="*/ 822829 w 865356"/>
                <a:gd name="connsiteY29" fmla="*/ 406792 h 631451"/>
                <a:gd name="connsiteX30" fmla="*/ 858885 w 865356"/>
                <a:gd name="connsiteY30" fmla="*/ 366112 h 631451"/>
                <a:gd name="connsiteX31" fmla="*/ 862583 w 865356"/>
                <a:gd name="connsiteY31" fmla="*/ 359641 h 631451"/>
                <a:gd name="connsiteX32" fmla="*/ 865357 w 865356"/>
                <a:gd name="connsiteY32" fmla="*/ 357792 h 631451"/>
                <a:gd name="connsiteX33" fmla="*/ 829300 w 865356"/>
                <a:gd name="connsiteY33" fmla="*/ 263490 h 631451"/>
                <a:gd name="connsiteX34" fmla="*/ 811734 w 865356"/>
                <a:gd name="connsiteY34" fmla="*/ 260716 h 631451"/>
                <a:gd name="connsiteX35" fmla="*/ 812659 w 865356"/>
                <a:gd name="connsiteY35" fmla="*/ 198773 h 631451"/>
                <a:gd name="connsiteX36" fmla="*/ 796018 w 865356"/>
                <a:gd name="connsiteY36" fmla="*/ 178434 h 631451"/>
                <a:gd name="connsiteX37" fmla="*/ 834848 w 865356"/>
                <a:gd name="connsiteY37" fmla="*/ 92453 h 631451"/>
                <a:gd name="connsiteX38" fmla="*/ 834848 w 865356"/>
                <a:gd name="connsiteY38" fmla="*/ 92453 h 631451"/>
                <a:gd name="connsiteX39" fmla="*/ 832999 w 865356"/>
                <a:gd name="connsiteY39" fmla="*/ 88754 h 63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65356" h="631451">
                  <a:moveTo>
                    <a:pt x="832999" y="88754"/>
                  </a:moveTo>
                  <a:lnTo>
                    <a:pt x="772904" y="62868"/>
                  </a:lnTo>
                  <a:lnTo>
                    <a:pt x="762734" y="39755"/>
                  </a:lnTo>
                  <a:lnTo>
                    <a:pt x="710961" y="0"/>
                  </a:lnTo>
                  <a:lnTo>
                    <a:pt x="428056" y="85056"/>
                  </a:lnTo>
                  <a:lnTo>
                    <a:pt x="147000" y="161792"/>
                  </a:lnTo>
                  <a:lnTo>
                    <a:pt x="98000" y="149773"/>
                  </a:lnTo>
                  <a:lnTo>
                    <a:pt x="91528" y="122037"/>
                  </a:lnTo>
                  <a:lnTo>
                    <a:pt x="75812" y="134056"/>
                  </a:lnTo>
                  <a:lnTo>
                    <a:pt x="50849" y="151622"/>
                  </a:lnTo>
                  <a:lnTo>
                    <a:pt x="5547" y="197849"/>
                  </a:lnTo>
                  <a:lnTo>
                    <a:pt x="0" y="202471"/>
                  </a:lnTo>
                  <a:lnTo>
                    <a:pt x="25887" y="316188"/>
                  </a:lnTo>
                  <a:lnTo>
                    <a:pt x="30510" y="336528"/>
                  </a:lnTo>
                  <a:lnTo>
                    <a:pt x="53623" y="436376"/>
                  </a:lnTo>
                  <a:lnTo>
                    <a:pt x="58245" y="455791"/>
                  </a:lnTo>
                  <a:lnTo>
                    <a:pt x="58245" y="455791"/>
                  </a:lnTo>
                  <a:lnTo>
                    <a:pt x="98925" y="631451"/>
                  </a:lnTo>
                  <a:lnTo>
                    <a:pt x="230207" y="599093"/>
                  </a:lnTo>
                  <a:lnTo>
                    <a:pt x="248698" y="594470"/>
                  </a:lnTo>
                  <a:lnTo>
                    <a:pt x="265339" y="589848"/>
                  </a:lnTo>
                  <a:lnTo>
                    <a:pt x="330980" y="572282"/>
                  </a:lnTo>
                  <a:lnTo>
                    <a:pt x="692471" y="471508"/>
                  </a:lnTo>
                  <a:lnTo>
                    <a:pt x="758112" y="451169"/>
                  </a:lnTo>
                  <a:lnTo>
                    <a:pt x="773829" y="446546"/>
                  </a:lnTo>
                  <a:lnTo>
                    <a:pt x="773829" y="446546"/>
                  </a:lnTo>
                  <a:lnTo>
                    <a:pt x="781225" y="428056"/>
                  </a:lnTo>
                  <a:lnTo>
                    <a:pt x="797866" y="415112"/>
                  </a:lnTo>
                  <a:lnTo>
                    <a:pt x="820055" y="415112"/>
                  </a:lnTo>
                  <a:lnTo>
                    <a:pt x="822829" y="406792"/>
                  </a:lnTo>
                  <a:lnTo>
                    <a:pt x="858885" y="366112"/>
                  </a:lnTo>
                  <a:lnTo>
                    <a:pt x="862583" y="359641"/>
                  </a:lnTo>
                  <a:lnTo>
                    <a:pt x="865357" y="357792"/>
                  </a:lnTo>
                  <a:lnTo>
                    <a:pt x="829300" y="263490"/>
                  </a:lnTo>
                  <a:lnTo>
                    <a:pt x="811734" y="260716"/>
                  </a:lnTo>
                  <a:lnTo>
                    <a:pt x="812659" y="198773"/>
                  </a:lnTo>
                  <a:lnTo>
                    <a:pt x="796018" y="178434"/>
                  </a:lnTo>
                  <a:lnTo>
                    <a:pt x="834848" y="92453"/>
                  </a:lnTo>
                  <a:lnTo>
                    <a:pt x="834848" y="92453"/>
                  </a:lnTo>
                  <a:lnTo>
                    <a:pt x="832999" y="88754"/>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2" name="Freeform: Shape 108">
              <a:extLst>
                <a:ext uri="{FF2B5EF4-FFF2-40B4-BE49-F238E27FC236}">
                  <a16:creationId xmlns:a16="http://schemas.microsoft.com/office/drawing/2014/main" id="{B0B4D13A-2AC1-F349-B4ED-6218489A95B4}"/>
                </a:ext>
              </a:extLst>
            </p:cNvPr>
            <p:cNvSpPr/>
            <p:nvPr/>
          </p:nvSpPr>
          <p:spPr>
            <a:xfrm>
              <a:off x="9081322" y="1706504"/>
              <a:ext cx="469797" cy="785098"/>
            </a:xfrm>
            <a:custGeom>
              <a:avLst/>
              <a:gdLst>
                <a:gd name="connsiteX0" fmla="*/ 218188 w 551017"/>
                <a:gd name="connsiteY0" fmla="*/ 919904 h 920828"/>
                <a:gd name="connsiteX1" fmla="*/ 217263 w 551017"/>
                <a:gd name="connsiteY1" fmla="*/ 919904 h 920828"/>
                <a:gd name="connsiteX2" fmla="*/ 219112 w 551017"/>
                <a:gd name="connsiteY2" fmla="*/ 920829 h 920828"/>
                <a:gd name="connsiteX3" fmla="*/ 218187 w 551017"/>
                <a:gd name="connsiteY3" fmla="*/ 919904 h 920828"/>
                <a:gd name="connsiteX4" fmla="*/ 286603 w 551017"/>
                <a:gd name="connsiteY4" fmla="*/ 722980 h 920828"/>
                <a:gd name="connsiteX5" fmla="*/ 279207 w 551017"/>
                <a:gd name="connsiteY5" fmla="*/ 711886 h 920828"/>
                <a:gd name="connsiteX6" fmla="*/ 279207 w 551017"/>
                <a:gd name="connsiteY6" fmla="*/ 717433 h 920828"/>
                <a:gd name="connsiteX7" fmla="*/ 286603 w 551017"/>
                <a:gd name="connsiteY7" fmla="*/ 722980 h 920828"/>
                <a:gd name="connsiteX8" fmla="*/ 273660 w 551017"/>
                <a:gd name="connsiteY8" fmla="*/ 712810 h 920828"/>
                <a:gd name="connsiteX9" fmla="*/ 273660 w 551017"/>
                <a:gd name="connsiteY9" fmla="*/ 703565 h 920828"/>
                <a:gd name="connsiteX10" fmla="*/ 272735 w 551017"/>
                <a:gd name="connsiteY10" fmla="*/ 698018 h 920828"/>
                <a:gd name="connsiteX11" fmla="*/ 273660 w 551017"/>
                <a:gd name="connsiteY11" fmla="*/ 712810 h 920828"/>
                <a:gd name="connsiteX12" fmla="*/ 306943 w 551017"/>
                <a:gd name="connsiteY12" fmla="*/ 673980 h 920828"/>
                <a:gd name="connsiteX13" fmla="*/ 305094 w 551017"/>
                <a:gd name="connsiteY13" fmla="*/ 673056 h 920828"/>
                <a:gd name="connsiteX14" fmla="*/ 306019 w 551017"/>
                <a:gd name="connsiteY14" fmla="*/ 675829 h 920828"/>
                <a:gd name="connsiteX15" fmla="*/ 306943 w 551017"/>
                <a:gd name="connsiteY15" fmla="*/ 673980 h 920828"/>
                <a:gd name="connsiteX16" fmla="*/ 399395 w 551017"/>
                <a:gd name="connsiteY16" fmla="*/ 627754 h 920828"/>
                <a:gd name="connsiteX17" fmla="*/ 397546 w 551017"/>
                <a:gd name="connsiteY17" fmla="*/ 613886 h 920828"/>
                <a:gd name="connsiteX18" fmla="*/ 393848 w 551017"/>
                <a:gd name="connsiteY18" fmla="*/ 620358 h 920828"/>
                <a:gd name="connsiteX19" fmla="*/ 399395 w 551017"/>
                <a:gd name="connsiteY19" fmla="*/ 627754 h 920828"/>
                <a:gd name="connsiteX20" fmla="*/ 376282 w 551017"/>
                <a:gd name="connsiteY20" fmla="*/ 633301 h 920828"/>
                <a:gd name="connsiteX21" fmla="*/ 377207 w 551017"/>
                <a:gd name="connsiteY21" fmla="*/ 623131 h 920828"/>
                <a:gd name="connsiteX22" fmla="*/ 366113 w 551017"/>
                <a:gd name="connsiteY22" fmla="*/ 624980 h 920828"/>
                <a:gd name="connsiteX23" fmla="*/ 376282 w 551017"/>
                <a:gd name="connsiteY23" fmla="*/ 633301 h 920828"/>
                <a:gd name="connsiteX24" fmla="*/ 410489 w 551017"/>
                <a:gd name="connsiteY24" fmla="*/ 602792 h 920828"/>
                <a:gd name="connsiteX25" fmla="*/ 406791 w 551017"/>
                <a:gd name="connsiteY25" fmla="*/ 602792 h 920828"/>
                <a:gd name="connsiteX26" fmla="*/ 406791 w 551017"/>
                <a:gd name="connsiteY26" fmla="*/ 604641 h 920828"/>
                <a:gd name="connsiteX27" fmla="*/ 410489 w 551017"/>
                <a:gd name="connsiteY27" fmla="*/ 602792 h 920828"/>
                <a:gd name="connsiteX28" fmla="*/ 364263 w 551017"/>
                <a:gd name="connsiteY28" fmla="*/ 616659 h 920828"/>
                <a:gd name="connsiteX29" fmla="*/ 355943 w 551017"/>
                <a:gd name="connsiteY29" fmla="*/ 614810 h 920828"/>
                <a:gd name="connsiteX30" fmla="*/ 355018 w 551017"/>
                <a:gd name="connsiteY30" fmla="*/ 623131 h 920828"/>
                <a:gd name="connsiteX31" fmla="*/ 364263 w 551017"/>
                <a:gd name="connsiteY31" fmla="*/ 616659 h 920828"/>
                <a:gd name="connsiteX32" fmla="*/ 411414 w 551017"/>
                <a:gd name="connsiteY32" fmla="*/ 587999 h 920828"/>
                <a:gd name="connsiteX33" fmla="*/ 419735 w 551017"/>
                <a:gd name="connsiteY33" fmla="*/ 594471 h 920828"/>
                <a:gd name="connsiteX34" fmla="*/ 416961 w 551017"/>
                <a:gd name="connsiteY34" fmla="*/ 587075 h 920828"/>
                <a:gd name="connsiteX35" fmla="*/ 411414 w 551017"/>
                <a:gd name="connsiteY35" fmla="*/ 587999 h 920828"/>
                <a:gd name="connsiteX36" fmla="*/ 386452 w 551017"/>
                <a:gd name="connsiteY36" fmla="*/ 588924 h 920828"/>
                <a:gd name="connsiteX37" fmla="*/ 378131 w 551017"/>
                <a:gd name="connsiteY37" fmla="*/ 604641 h 920828"/>
                <a:gd name="connsiteX38" fmla="*/ 389226 w 551017"/>
                <a:gd name="connsiteY38" fmla="*/ 599093 h 920828"/>
                <a:gd name="connsiteX39" fmla="*/ 386452 w 551017"/>
                <a:gd name="connsiteY39" fmla="*/ 588924 h 920828"/>
                <a:gd name="connsiteX40" fmla="*/ 346697 w 551017"/>
                <a:gd name="connsiteY40" fmla="*/ 589848 h 920828"/>
                <a:gd name="connsiteX41" fmla="*/ 342999 w 551017"/>
                <a:gd name="connsiteY41" fmla="*/ 595395 h 920828"/>
                <a:gd name="connsiteX42" fmla="*/ 345773 w 551017"/>
                <a:gd name="connsiteY42" fmla="*/ 603716 h 920828"/>
                <a:gd name="connsiteX43" fmla="*/ 346697 w 551017"/>
                <a:gd name="connsiteY43" fmla="*/ 589848 h 920828"/>
                <a:gd name="connsiteX44" fmla="*/ 401245 w 551017"/>
                <a:gd name="connsiteY44" fmla="*/ 559339 h 920828"/>
                <a:gd name="connsiteX45" fmla="*/ 400320 w 551017"/>
                <a:gd name="connsiteY45" fmla="*/ 551943 h 920828"/>
                <a:gd name="connsiteX46" fmla="*/ 397546 w 551017"/>
                <a:gd name="connsiteY46" fmla="*/ 556565 h 920828"/>
                <a:gd name="connsiteX47" fmla="*/ 401244 w 551017"/>
                <a:gd name="connsiteY47" fmla="*/ 559339 h 920828"/>
                <a:gd name="connsiteX48" fmla="*/ 396622 w 551017"/>
                <a:gd name="connsiteY48" fmla="*/ 563037 h 920828"/>
                <a:gd name="connsiteX49" fmla="*/ 388301 w 551017"/>
                <a:gd name="connsiteY49" fmla="*/ 555641 h 920828"/>
                <a:gd name="connsiteX50" fmla="*/ 388301 w 551017"/>
                <a:gd name="connsiteY50" fmla="*/ 562112 h 920828"/>
                <a:gd name="connsiteX51" fmla="*/ 396622 w 551017"/>
                <a:gd name="connsiteY51" fmla="*/ 563037 h 920828"/>
                <a:gd name="connsiteX52" fmla="*/ 344848 w 551017"/>
                <a:gd name="connsiteY52" fmla="*/ 584301 h 920828"/>
                <a:gd name="connsiteX53" fmla="*/ 342999 w 551017"/>
                <a:gd name="connsiteY53" fmla="*/ 574131 h 920828"/>
                <a:gd name="connsiteX54" fmla="*/ 339301 w 551017"/>
                <a:gd name="connsiteY54" fmla="*/ 582452 h 920828"/>
                <a:gd name="connsiteX55" fmla="*/ 344848 w 551017"/>
                <a:gd name="connsiteY55" fmla="*/ 584301 h 920828"/>
                <a:gd name="connsiteX56" fmla="*/ 432678 w 551017"/>
                <a:gd name="connsiteY56" fmla="*/ 551943 h 920828"/>
                <a:gd name="connsiteX57" fmla="*/ 418810 w 551017"/>
                <a:gd name="connsiteY57" fmla="*/ 572282 h 920828"/>
                <a:gd name="connsiteX58" fmla="*/ 417886 w 551017"/>
                <a:gd name="connsiteY58" fmla="*/ 557490 h 920828"/>
                <a:gd name="connsiteX59" fmla="*/ 432678 w 551017"/>
                <a:gd name="connsiteY59" fmla="*/ 551943 h 920828"/>
                <a:gd name="connsiteX60" fmla="*/ 500169 w 551017"/>
                <a:gd name="connsiteY60" fmla="*/ 489999 h 920828"/>
                <a:gd name="connsiteX61" fmla="*/ 493697 w 551017"/>
                <a:gd name="connsiteY61" fmla="*/ 480754 h 920828"/>
                <a:gd name="connsiteX62" fmla="*/ 489999 w 551017"/>
                <a:gd name="connsiteY62" fmla="*/ 482603 h 920828"/>
                <a:gd name="connsiteX63" fmla="*/ 500169 w 551017"/>
                <a:gd name="connsiteY63" fmla="*/ 489999 h 920828"/>
                <a:gd name="connsiteX64" fmla="*/ 525131 w 551017"/>
                <a:gd name="connsiteY64" fmla="*/ 448396 h 920828"/>
                <a:gd name="connsiteX65" fmla="*/ 519584 w 551017"/>
                <a:gd name="connsiteY65" fmla="*/ 445622 h 920828"/>
                <a:gd name="connsiteX66" fmla="*/ 518659 w 551017"/>
                <a:gd name="connsiteY66" fmla="*/ 448396 h 920828"/>
                <a:gd name="connsiteX67" fmla="*/ 525131 w 551017"/>
                <a:gd name="connsiteY67" fmla="*/ 448396 h 920828"/>
                <a:gd name="connsiteX68" fmla="*/ 537150 w 551017"/>
                <a:gd name="connsiteY68" fmla="*/ 376283 h 920828"/>
                <a:gd name="connsiteX69" fmla="*/ 528829 w 551017"/>
                <a:gd name="connsiteY69" fmla="*/ 376283 h 920828"/>
                <a:gd name="connsiteX70" fmla="*/ 538074 w 551017"/>
                <a:gd name="connsiteY70" fmla="*/ 379056 h 920828"/>
                <a:gd name="connsiteX71" fmla="*/ 537149 w 551017"/>
                <a:gd name="connsiteY71" fmla="*/ 376283 h 920828"/>
                <a:gd name="connsiteX72" fmla="*/ 551018 w 551017"/>
                <a:gd name="connsiteY72" fmla="*/ 385528 h 920828"/>
                <a:gd name="connsiteX73" fmla="*/ 548244 w 551017"/>
                <a:gd name="connsiteY73" fmla="*/ 368886 h 920828"/>
                <a:gd name="connsiteX74" fmla="*/ 540848 w 551017"/>
                <a:gd name="connsiteY74" fmla="*/ 367962 h 920828"/>
                <a:gd name="connsiteX75" fmla="*/ 551018 w 551017"/>
                <a:gd name="connsiteY75" fmla="*/ 385528 h 920828"/>
                <a:gd name="connsiteX76" fmla="*/ 536225 w 551017"/>
                <a:gd name="connsiteY76" fmla="*/ 370735 h 920828"/>
                <a:gd name="connsiteX77" fmla="*/ 534376 w 551017"/>
                <a:gd name="connsiteY77" fmla="*/ 353169 h 920828"/>
                <a:gd name="connsiteX78" fmla="*/ 527904 w 551017"/>
                <a:gd name="connsiteY78" fmla="*/ 365188 h 920828"/>
                <a:gd name="connsiteX79" fmla="*/ 536225 w 551017"/>
                <a:gd name="connsiteY79" fmla="*/ 370735 h 920828"/>
                <a:gd name="connsiteX80" fmla="*/ 0 w 551017"/>
                <a:gd name="connsiteY80" fmla="*/ 515886 h 920828"/>
                <a:gd name="connsiteX81" fmla="*/ 134056 w 551017"/>
                <a:gd name="connsiteY81" fmla="*/ 830225 h 920828"/>
                <a:gd name="connsiteX82" fmla="*/ 135905 w 551017"/>
                <a:gd name="connsiteY82" fmla="*/ 836697 h 920828"/>
                <a:gd name="connsiteX83" fmla="*/ 194150 w 551017"/>
                <a:gd name="connsiteY83" fmla="*/ 907885 h 920828"/>
                <a:gd name="connsiteX84" fmla="*/ 194150 w 551017"/>
                <a:gd name="connsiteY84" fmla="*/ 906960 h 920828"/>
                <a:gd name="connsiteX85" fmla="*/ 203396 w 551017"/>
                <a:gd name="connsiteY85" fmla="*/ 904187 h 920828"/>
                <a:gd name="connsiteX86" fmla="*/ 205245 w 551017"/>
                <a:gd name="connsiteY86" fmla="*/ 851489 h 920828"/>
                <a:gd name="connsiteX87" fmla="*/ 220037 w 551017"/>
                <a:gd name="connsiteY87" fmla="*/ 832998 h 920828"/>
                <a:gd name="connsiteX88" fmla="*/ 229283 w 551017"/>
                <a:gd name="connsiteY88" fmla="*/ 783998 h 920828"/>
                <a:gd name="connsiteX89" fmla="*/ 220962 w 551017"/>
                <a:gd name="connsiteY89" fmla="*/ 775677 h 920828"/>
                <a:gd name="connsiteX90" fmla="*/ 236679 w 551017"/>
                <a:gd name="connsiteY90" fmla="*/ 727602 h 920828"/>
                <a:gd name="connsiteX91" fmla="*/ 290301 w 551017"/>
                <a:gd name="connsiteY91" fmla="*/ 702640 h 920828"/>
                <a:gd name="connsiteX92" fmla="*/ 325433 w 551017"/>
                <a:gd name="connsiteY92" fmla="*/ 660112 h 920828"/>
                <a:gd name="connsiteX93" fmla="*/ 338376 w 551017"/>
                <a:gd name="connsiteY93" fmla="*/ 586150 h 920828"/>
                <a:gd name="connsiteX94" fmla="*/ 394772 w 551017"/>
                <a:gd name="connsiteY94" fmla="*/ 582452 h 920828"/>
                <a:gd name="connsiteX95" fmla="*/ 387376 w 551017"/>
                <a:gd name="connsiteY95" fmla="*/ 544546 h 920828"/>
                <a:gd name="connsiteX96" fmla="*/ 457641 w 551017"/>
                <a:gd name="connsiteY96" fmla="*/ 517735 h 920828"/>
                <a:gd name="connsiteX97" fmla="*/ 462263 w 551017"/>
                <a:gd name="connsiteY97" fmla="*/ 476131 h 920828"/>
                <a:gd name="connsiteX98" fmla="*/ 478905 w 551017"/>
                <a:gd name="connsiteY98" fmla="*/ 479829 h 920828"/>
                <a:gd name="connsiteX99" fmla="*/ 525131 w 551017"/>
                <a:gd name="connsiteY99" fmla="*/ 441924 h 920828"/>
                <a:gd name="connsiteX100" fmla="*/ 545470 w 551017"/>
                <a:gd name="connsiteY100" fmla="*/ 392924 h 920828"/>
                <a:gd name="connsiteX101" fmla="*/ 498320 w 551017"/>
                <a:gd name="connsiteY101" fmla="*/ 345773 h 920828"/>
                <a:gd name="connsiteX102" fmla="*/ 448395 w 551017"/>
                <a:gd name="connsiteY102" fmla="*/ 335603 h 920828"/>
                <a:gd name="connsiteX103" fmla="*/ 429905 w 551017"/>
                <a:gd name="connsiteY103" fmla="*/ 297697 h 920828"/>
                <a:gd name="connsiteX104" fmla="*/ 429905 w 551017"/>
                <a:gd name="connsiteY104" fmla="*/ 275509 h 920828"/>
                <a:gd name="connsiteX105" fmla="*/ 399395 w 551017"/>
                <a:gd name="connsiteY105" fmla="*/ 284754 h 920828"/>
                <a:gd name="connsiteX106" fmla="*/ 365188 w 551017"/>
                <a:gd name="connsiteY106" fmla="*/ 272735 h 920828"/>
                <a:gd name="connsiteX107" fmla="*/ 365188 w 551017"/>
                <a:gd name="connsiteY107" fmla="*/ 234830 h 920828"/>
                <a:gd name="connsiteX108" fmla="*/ 272735 w 551017"/>
                <a:gd name="connsiteY108" fmla="*/ 35132 h 920828"/>
                <a:gd name="connsiteX109" fmla="*/ 205245 w 551017"/>
                <a:gd name="connsiteY109" fmla="*/ 0 h 920828"/>
                <a:gd name="connsiteX110" fmla="*/ 130358 w 551017"/>
                <a:gd name="connsiteY110" fmla="*/ 62868 h 920828"/>
                <a:gd name="connsiteX111" fmla="*/ 110019 w 551017"/>
                <a:gd name="connsiteY111" fmla="*/ 59170 h 920828"/>
                <a:gd name="connsiteX112" fmla="*/ 92453 w 551017"/>
                <a:gd name="connsiteY112" fmla="*/ 26811 h 920828"/>
                <a:gd name="connsiteX113" fmla="*/ 68415 w 551017"/>
                <a:gd name="connsiteY113" fmla="*/ 36057 h 920828"/>
                <a:gd name="connsiteX114" fmla="*/ 34208 w 551017"/>
                <a:gd name="connsiteY114" fmla="*/ 206169 h 920828"/>
                <a:gd name="connsiteX115" fmla="*/ 46226 w 551017"/>
                <a:gd name="connsiteY115" fmla="*/ 261641 h 920828"/>
                <a:gd name="connsiteX116" fmla="*/ 56396 w 551017"/>
                <a:gd name="connsiteY116" fmla="*/ 374433 h 920828"/>
                <a:gd name="connsiteX117" fmla="*/ 29585 w 551017"/>
                <a:gd name="connsiteY117" fmla="*/ 461339 h 920828"/>
                <a:gd name="connsiteX118" fmla="*/ 48076 w 551017"/>
                <a:gd name="connsiteY118" fmla="*/ 475206 h 920828"/>
                <a:gd name="connsiteX119" fmla="*/ 25887 w 551017"/>
                <a:gd name="connsiteY119" fmla="*/ 517735 h 920828"/>
                <a:gd name="connsiteX120" fmla="*/ 1849 w 551017"/>
                <a:gd name="connsiteY120" fmla="*/ 514037 h 920828"/>
                <a:gd name="connsiteX121" fmla="*/ 0 w 551017"/>
                <a:gd name="connsiteY121" fmla="*/ 515886 h 92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551017" h="920828">
                  <a:moveTo>
                    <a:pt x="218188" y="919904"/>
                  </a:moveTo>
                  <a:lnTo>
                    <a:pt x="217263" y="919904"/>
                  </a:lnTo>
                  <a:lnTo>
                    <a:pt x="219112" y="920829"/>
                  </a:lnTo>
                  <a:lnTo>
                    <a:pt x="218187" y="919904"/>
                  </a:lnTo>
                  <a:close/>
                  <a:moveTo>
                    <a:pt x="286603" y="722980"/>
                  </a:moveTo>
                  <a:lnTo>
                    <a:pt x="279207" y="711886"/>
                  </a:lnTo>
                  <a:lnTo>
                    <a:pt x="279207" y="717433"/>
                  </a:lnTo>
                  <a:lnTo>
                    <a:pt x="286603" y="722980"/>
                  </a:lnTo>
                  <a:close/>
                  <a:moveTo>
                    <a:pt x="273660" y="712810"/>
                  </a:moveTo>
                  <a:lnTo>
                    <a:pt x="273660" y="703565"/>
                  </a:lnTo>
                  <a:lnTo>
                    <a:pt x="272735" y="698018"/>
                  </a:lnTo>
                  <a:lnTo>
                    <a:pt x="273660" y="712810"/>
                  </a:lnTo>
                  <a:close/>
                  <a:moveTo>
                    <a:pt x="306943" y="673980"/>
                  </a:moveTo>
                  <a:lnTo>
                    <a:pt x="305094" y="673056"/>
                  </a:lnTo>
                  <a:lnTo>
                    <a:pt x="306019" y="675829"/>
                  </a:lnTo>
                  <a:lnTo>
                    <a:pt x="306943" y="673980"/>
                  </a:lnTo>
                  <a:close/>
                  <a:moveTo>
                    <a:pt x="399395" y="627754"/>
                  </a:moveTo>
                  <a:lnTo>
                    <a:pt x="397546" y="613886"/>
                  </a:lnTo>
                  <a:lnTo>
                    <a:pt x="393848" y="620358"/>
                  </a:lnTo>
                  <a:lnTo>
                    <a:pt x="399395" y="627754"/>
                  </a:lnTo>
                  <a:close/>
                  <a:moveTo>
                    <a:pt x="376282" y="633301"/>
                  </a:moveTo>
                  <a:lnTo>
                    <a:pt x="377207" y="623131"/>
                  </a:lnTo>
                  <a:lnTo>
                    <a:pt x="366113" y="624980"/>
                  </a:lnTo>
                  <a:lnTo>
                    <a:pt x="376282" y="633301"/>
                  </a:lnTo>
                  <a:close/>
                  <a:moveTo>
                    <a:pt x="410489" y="602792"/>
                  </a:moveTo>
                  <a:lnTo>
                    <a:pt x="406791" y="602792"/>
                  </a:lnTo>
                  <a:lnTo>
                    <a:pt x="406791" y="604641"/>
                  </a:lnTo>
                  <a:lnTo>
                    <a:pt x="410489" y="602792"/>
                  </a:lnTo>
                  <a:close/>
                  <a:moveTo>
                    <a:pt x="364263" y="616659"/>
                  </a:moveTo>
                  <a:lnTo>
                    <a:pt x="355943" y="614810"/>
                  </a:lnTo>
                  <a:lnTo>
                    <a:pt x="355018" y="623131"/>
                  </a:lnTo>
                  <a:lnTo>
                    <a:pt x="364263" y="616659"/>
                  </a:lnTo>
                  <a:close/>
                  <a:moveTo>
                    <a:pt x="411414" y="587999"/>
                  </a:moveTo>
                  <a:lnTo>
                    <a:pt x="419735" y="594471"/>
                  </a:lnTo>
                  <a:lnTo>
                    <a:pt x="416961" y="587075"/>
                  </a:lnTo>
                  <a:lnTo>
                    <a:pt x="411414" y="587999"/>
                  </a:lnTo>
                  <a:close/>
                  <a:moveTo>
                    <a:pt x="386452" y="588924"/>
                  </a:moveTo>
                  <a:lnTo>
                    <a:pt x="378131" y="604641"/>
                  </a:lnTo>
                  <a:lnTo>
                    <a:pt x="389226" y="599093"/>
                  </a:lnTo>
                  <a:lnTo>
                    <a:pt x="386452" y="588924"/>
                  </a:lnTo>
                  <a:close/>
                  <a:moveTo>
                    <a:pt x="346697" y="589848"/>
                  </a:moveTo>
                  <a:lnTo>
                    <a:pt x="342999" y="595395"/>
                  </a:lnTo>
                  <a:lnTo>
                    <a:pt x="345773" y="603716"/>
                  </a:lnTo>
                  <a:lnTo>
                    <a:pt x="346697" y="589848"/>
                  </a:lnTo>
                  <a:close/>
                  <a:moveTo>
                    <a:pt x="401245" y="559339"/>
                  </a:moveTo>
                  <a:lnTo>
                    <a:pt x="400320" y="551943"/>
                  </a:lnTo>
                  <a:lnTo>
                    <a:pt x="397546" y="556565"/>
                  </a:lnTo>
                  <a:lnTo>
                    <a:pt x="401244" y="559339"/>
                  </a:lnTo>
                  <a:close/>
                  <a:moveTo>
                    <a:pt x="396622" y="563037"/>
                  </a:moveTo>
                  <a:lnTo>
                    <a:pt x="388301" y="555641"/>
                  </a:lnTo>
                  <a:lnTo>
                    <a:pt x="388301" y="562112"/>
                  </a:lnTo>
                  <a:lnTo>
                    <a:pt x="396622" y="563037"/>
                  </a:lnTo>
                  <a:close/>
                  <a:moveTo>
                    <a:pt x="344848" y="584301"/>
                  </a:moveTo>
                  <a:lnTo>
                    <a:pt x="342999" y="574131"/>
                  </a:lnTo>
                  <a:lnTo>
                    <a:pt x="339301" y="582452"/>
                  </a:lnTo>
                  <a:lnTo>
                    <a:pt x="344848" y="584301"/>
                  </a:lnTo>
                  <a:close/>
                  <a:moveTo>
                    <a:pt x="432678" y="551943"/>
                  </a:moveTo>
                  <a:lnTo>
                    <a:pt x="418810" y="572282"/>
                  </a:lnTo>
                  <a:lnTo>
                    <a:pt x="417886" y="557490"/>
                  </a:lnTo>
                  <a:lnTo>
                    <a:pt x="432678" y="551943"/>
                  </a:lnTo>
                  <a:close/>
                  <a:moveTo>
                    <a:pt x="500169" y="489999"/>
                  </a:moveTo>
                  <a:lnTo>
                    <a:pt x="493697" y="480754"/>
                  </a:lnTo>
                  <a:lnTo>
                    <a:pt x="489999" y="482603"/>
                  </a:lnTo>
                  <a:lnTo>
                    <a:pt x="500169" y="489999"/>
                  </a:lnTo>
                  <a:close/>
                  <a:moveTo>
                    <a:pt x="525131" y="448396"/>
                  </a:moveTo>
                  <a:lnTo>
                    <a:pt x="519584" y="445622"/>
                  </a:lnTo>
                  <a:lnTo>
                    <a:pt x="518659" y="448396"/>
                  </a:lnTo>
                  <a:lnTo>
                    <a:pt x="525131" y="448396"/>
                  </a:lnTo>
                  <a:close/>
                  <a:moveTo>
                    <a:pt x="537150" y="376283"/>
                  </a:moveTo>
                  <a:lnTo>
                    <a:pt x="528829" y="376283"/>
                  </a:lnTo>
                  <a:lnTo>
                    <a:pt x="538074" y="379056"/>
                  </a:lnTo>
                  <a:lnTo>
                    <a:pt x="537149" y="376283"/>
                  </a:lnTo>
                  <a:close/>
                  <a:moveTo>
                    <a:pt x="551018" y="385528"/>
                  </a:moveTo>
                  <a:lnTo>
                    <a:pt x="548244" y="368886"/>
                  </a:lnTo>
                  <a:lnTo>
                    <a:pt x="540848" y="367962"/>
                  </a:lnTo>
                  <a:lnTo>
                    <a:pt x="551018" y="385528"/>
                  </a:lnTo>
                  <a:close/>
                  <a:moveTo>
                    <a:pt x="536225" y="370735"/>
                  </a:moveTo>
                  <a:lnTo>
                    <a:pt x="534376" y="353169"/>
                  </a:lnTo>
                  <a:lnTo>
                    <a:pt x="527904" y="365188"/>
                  </a:lnTo>
                  <a:lnTo>
                    <a:pt x="536225" y="370735"/>
                  </a:lnTo>
                  <a:close/>
                  <a:moveTo>
                    <a:pt x="0" y="515886"/>
                  </a:moveTo>
                  <a:lnTo>
                    <a:pt x="134056" y="830225"/>
                  </a:lnTo>
                  <a:lnTo>
                    <a:pt x="135905" y="836697"/>
                  </a:lnTo>
                  <a:lnTo>
                    <a:pt x="194150" y="907885"/>
                  </a:lnTo>
                  <a:lnTo>
                    <a:pt x="194150" y="906960"/>
                  </a:lnTo>
                  <a:lnTo>
                    <a:pt x="203396" y="904187"/>
                  </a:lnTo>
                  <a:lnTo>
                    <a:pt x="205245" y="851489"/>
                  </a:lnTo>
                  <a:lnTo>
                    <a:pt x="220037" y="832998"/>
                  </a:lnTo>
                  <a:lnTo>
                    <a:pt x="229283" y="783998"/>
                  </a:lnTo>
                  <a:lnTo>
                    <a:pt x="220962" y="775677"/>
                  </a:lnTo>
                  <a:lnTo>
                    <a:pt x="236679" y="727602"/>
                  </a:lnTo>
                  <a:lnTo>
                    <a:pt x="290301" y="702640"/>
                  </a:lnTo>
                  <a:lnTo>
                    <a:pt x="325433" y="660112"/>
                  </a:lnTo>
                  <a:lnTo>
                    <a:pt x="338376" y="586150"/>
                  </a:lnTo>
                  <a:lnTo>
                    <a:pt x="394772" y="582452"/>
                  </a:lnTo>
                  <a:lnTo>
                    <a:pt x="387376" y="544546"/>
                  </a:lnTo>
                  <a:lnTo>
                    <a:pt x="457641" y="517735"/>
                  </a:lnTo>
                  <a:lnTo>
                    <a:pt x="462263" y="476131"/>
                  </a:lnTo>
                  <a:lnTo>
                    <a:pt x="478905" y="479829"/>
                  </a:lnTo>
                  <a:lnTo>
                    <a:pt x="525131" y="441924"/>
                  </a:lnTo>
                  <a:lnTo>
                    <a:pt x="545470" y="392924"/>
                  </a:lnTo>
                  <a:lnTo>
                    <a:pt x="498320" y="345773"/>
                  </a:lnTo>
                  <a:lnTo>
                    <a:pt x="448395" y="335603"/>
                  </a:lnTo>
                  <a:lnTo>
                    <a:pt x="429905" y="297697"/>
                  </a:lnTo>
                  <a:lnTo>
                    <a:pt x="429905" y="275509"/>
                  </a:lnTo>
                  <a:lnTo>
                    <a:pt x="399395" y="284754"/>
                  </a:lnTo>
                  <a:lnTo>
                    <a:pt x="365188" y="272735"/>
                  </a:lnTo>
                  <a:lnTo>
                    <a:pt x="365188" y="234830"/>
                  </a:lnTo>
                  <a:lnTo>
                    <a:pt x="272735" y="35132"/>
                  </a:lnTo>
                  <a:lnTo>
                    <a:pt x="205245" y="0"/>
                  </a:lnTo>
                  <a:lnTo>
                    <a:pt x="130358" y="62868"/>
                  </a:lnTo>
                  <a:lnTo>
                    <a:pt x="110019" y="59170"/>
                  </a:lnTo>
                  <a:lnTo>
                    <a:pt x="92453" y="26811"/>
                  </a:lnTo>
                  <a:lnTo>
                    <a:pt x="68415" y="36057"/>
                  </a:lnTo>
                  <a:lnTo>
                    <a:pt x="34208" y="206169"/>
                  </a:lnTo>
                  <a:lnTo>
                    <a:pt x="46226" y="261641"/>
                  </a:lnTo>
                  <a:lnTo>
                    <a:pt x="56396" y="374433"/>
                  </a:lnTo>
                  <a:lnTo>
                    <a:pt x="29585" y="461339"/>
                  </a:lnTo>
                  <a:lnTo>
                    <a:pt x="48076" y="475206"/>
                  </a:lnTo>
                  <a:lnTo>
                    <a:pt x="25887" y="517735"/>
                  </a:lnTo>
                  <a:lnTo>
                    <a:pt x="1849" y="514037"/>
                  </a:lnTo>
                  <a:lnTo>
                    <a:pt x="0" y="515886"/>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3" name="Freeform: Shape 109">
              <a:extLst>
                <a:ext uri="{FF2B5EF4-FFF2-40B4-BE49-F238E27FC236}">
                  <a16:creationId xmlns:a16="http://schemas.microsoft.com/office/drawing/2014/main" id="{5E2469B9-0058-2F48-FD77-DCFE2AAF2ED0}"/>
                </a:ext>
              </a:extLst>
            </p:cNvPr>
            <p:cNvSpPr/>
            <p:nvPr/>
          </p:nvSpPr>
          <p:spPr>
            <a:xfrm>
              <a:off x="6898656" y="2178667"/>
              <a:ext cx="1019207" cy="1019208"/>
            </a:xfrm>
            <a:custGeom>
              <a:avLst/>
              <a:gdLst>
                <a:gd name="connsiteX0" fmla="*/ 617583 w 1195411"/>
                <a:gd name="connsiteY0" fmla="*/ 554716 h 1195412"/>
                <a:gd name="connsiteX1" fmla="*/ 612961 w 1195411"/>
                <a:gd name="connsiteY1" fmla="*/ 547320 h 1195412"/>
                <a:gd name="connsiteX2" fmla="*/ 612036 w 1195411"/>
                <a:gd name="connsiteY2" fmla="*/ 556565 h 1195412"/>
                <a:gd name="connsiteX3" fmla="*/ 617583 w 1195411"/>
                <a:gd name="connsiteY3" fmla="*/ 554716 h 1195412"/>
                <a:gd name="connsiteX4" fmla="*/ 632376 w 1195411"/>
                <a:gd name="connsiteY4" fmla="*/ 538074 h 1195412"/>
                <a:gd name="connsiteX5" fmla="*/ 621281 w 1195411"/>
                <a:gd name="connsiteY5" fmla="*/ 523282 h 1195412"/>
                <a:gd name="connsiteX6" fmla="*/ 619433 w 1195411"/>
                <a:gd name="connsiteY6" fmla="*/ 529753 h 1195412"/>
                <a:gd name="connsiteX7" fmla="*/ 632376 w 1195411"/>
                <a:gd name="connsiteY7" fmla="*/ 538074 h 1195412"/>
                <a:gd name="connsiteX8" fmla="*/ 641621 w 1195411"/>
                <a:gd name="connsiteY8" fmla="*/ 471508 h 1195412"/>
                <a:gd name="connsiteX9" fmla="*/ 632376 w 1195411"/>
                <a:gd name="connsiteY9" fmla="*/ 463188 h 1195412"/>
                <a:gd name="connsiteX10" fmla="*/ 632376 w 1195411"/>
                <a:gd name="connsiteY10" fmla="*/ 465037 h 1195412"/>
                <a:gd name="connsiteX11" fmla="*/ 641621 w 1195411"/>
                <a:gd name="connsiteY11" fmla="*/ 471508 h 1195412"/>
                <a:gd name="connsiteX12" fmla="*/ 618508 w 1195411"/>
                <a:gd name="connsiteY12" fmla="*/ 1195412 h 1195412"/>
                <a:gd name="connsiteX13" fmla="*/ 733149 w 1195411"/>
                <a:gd name="connsiteY13" fmla="*/ 1176922 h 1195412"/>
                <a:gd name="connsiteX14" fmla="*/ 765507 w 1195411"/>
                <a:gd name="connsiteY14" fmla="*/ 1170450 h 1195412"/>
                <a:gd name="connsiteX15" fmla="*/ 906960 w 1195411"/>
                <a:gd name="connsiteY15" fmla="*/ 1145488 h 1195412"/>
                <a:gd name="connsiteX16" fmla="*/ 909733 w 1195411"/>
                <a:gd name="connsiteY16" fmla="*/ 1157507 h 1195412"/>
                <a:gd name="connsiteX17" fmla="*/ 918979 w 1195411"/>
                <a:gd name="connsiteY17" fmla="*/ 1154733 h 1195412"/>
                <a:gd name="connsiteX18" fmla="*/ 979998 w 1195411"/>
                <a:gd name="connsiteY18" fmla="*/ 1141790 h 1195412"/>
                <a:gd name="connsiteX19" fmla="*/ 1038243 w 1195411"/>
                <a:gd name="connsiteY19" fmla="*/ 1127922 h 1195412"/>
                <a:gd name="connsiteX20" fmla="*/ 1097413 w 1195411"/>
                <a:gd name="connsiteY20" fmla="*/ 1113130 h 1195412"/>
                <a:gd name="connsiteX21" fmla="*/ 1096488 w 1195411"/>
                <a:gd name="connsiteY21" fmla="*/ 1110356 h 1195412"/>
                <a:gd name="connsiteX22" fmla="*/ 1126997 w 1195411"/>
                <a:gd name="connsiteY22" fmla="*/ 1050262 h 1195412"/>
                <a:gd name="connsiteX23" fmla="*/ 1124223 w 1195411"/>
                <a:gd name="connsiteY23" fmla="*/ 1000337 h 1195412"/>
                <a:gd name="connsiteX24" fmla="*/ 1158431 w 1195411"/>
                <a:gd name="connsiteY24" fmla="*/ 914356 h 1195412"/>
                <a:gd name="connsiteX25" fmla="*/ 1185242 w 1195411"/>
                <a:gd name="connsiteY25" fmla="*/ 930073 h 1195412"/>
                <a:gd name="connsiteX26" fmla="*/ 1195412 w 1195411"/>
                <a:gd name="connsiteY26" fmla="*/ 910658 h 1195412"/>
                <a:gd name="connsiteX27" fmla="*/ 1192638 w 1195411"/>
                <a:gd name="connsiteY27" fmla="*/ 836696 h 1195412"/>
                <a:gd name="connsiteX28" fmla="*/ 1167676 w 1195411"/>
                <a:gd name="connsiteY28" fmla="*/ 790470 h 1195412"/>
                <a:gd name="connsiteX29" fmla="*/ 1130695 w 1195411"/>
                <a:gd name="connsiteY29" fmla="*/ 692470 h 1195412"/>
                <a:gd name="connsiteX30" fmla="*/ 1098337 w 1195411"/>
                <a:gd name="connsiteY30" fmla="*/ 656414 h 1195412"/>
                <a:gd name="connsiteX31" fmla="*/ 1081695 w 1195411"/>
                <a:gd name="connsiteY31" fmla="*/ 651791 h 1195412"/>
                <a:gd name="connsiteX32" fmla="*/ 1021601 w 1195411"/>
                <a:gd name="connsiteY32" fmla="*/ 693395 h 1195412"/>
                <a:gd name="connsiteX33" fmla="*/ 1028073 w 1195411"/>
                <a:gd name="connsiteY33" fmla="*/ 701715 h 1195412"/>
                <a:gd name="connsiteX34" fmla="*/ 996639 w 1195411"/>
                <a:gd name="connsiteY34" fmla="*/ 760885 h 1195412"/>
                <a:gd name="connsiteX35" fmla="*/ 966129 w 1195411"/>
                <a:gd name="connsiteY35" fmla="*/ 755338 h 1195412"/>
                <a:gd name="connsiteX36" fmla="*/ 956884 w 1195411"/>
                <a:gd name="connsiteY36" fmla="*/ 693395 h 1195412"/>
                <a:gd name="connsiteX37" fmla="*/ 969827 w 1195411"/>
                <a:gd name="connsiteY37" fmla="*/ 688772 h 1195412"/>
                <a:gd name="connsiteX38" fmla="*/ 996639 w 1195411"/>
                <a:gd name="connsiteY38" fmla="*/ 626829 h 1195412"/>
                <a:gd name="connsiteX39" fmla="*/ 999412 w 1195411"/>
                <a:gd name="connsiteY39" fmla="*/ 517735 h 1195412"/>
                <a:gd name="connsiteX40" fmla="*/ 957809 w 1195411"/>
                <a:gd name="connsiteY40" fmla="*/ 425282 h 1195412"/>
                <a:gd name="connsiteX41" fmla="*/ 865356 w 1195411"/>
                <a:gd name="connsiteY41" fmla="*/ 409565 h 1195412"/>
                <a:gd name="connsiteX42" fmla="*/ 856111 w 1195411"/>
                <a:gd name="connsiteY42" fmla="*/ 395697 h 1195412"/>
                <a:gd name="connsiteX43" fmla="*/ 770130 w 1195411"/>
                <a:gd name="connsiteY43" fmla="*/ 370735 h 1195412"/>
                <a:gd name="connsiteX44" fmla="*/ 731300 w 1195411"/>
                <a:gd name="connsiteY44" fmla="*/ 418810 h 1195412"/>
                <a:gd name="connsiteX45" fmla="*/ 734998 w 1195411"/>
                <a:gd name="connsiteY45" fmla="*/ 460414 h 1195412"/>
                <a:gd name="connsiteX46" fmla="*/ 705413 w 1195411"/>
                <a:gd name="connsiteY46" fmla="*/ 497395 h 1195412"/>
                <a:gd name="connsiteX47" fmla="*/ 711885 w 1195411"/>
                <a:gd name="connsiteY47" fmla="*/ 554716 h 1195412"/>
                <a:gd name="connsiteX48" fmla="*/ 683225 w 1195411"/>
                <a:gd name="connsiteY48" fmla="*/ 575055 h 1195412"/>
                <a:gd name="connsiteX49" fmla="*/ 683225 w 1195411"/>
                <a:gd name="connsiteY49" fmla="*/ 502942 h 1195412"/>
                <a:gd name="connsiteX50" fmla="*/ 657338 w 1195411"/>
                <a:gd name="connsiteY50" fmla="*/ 557489 h 1195412"/>
                <a:gd name="connsiteX51" fmla="*/ 626829 w 1195411"/>
                <a:gd name="connsiteY51" fmla="*/ 605565 h 1195412"/>
                <a:gd name="connsiteX52" fmla="*/ 606489 w 1195411"/>
                <a:gd name="connsiteY52" fmla="*/ 621282 h 1195412"/>
                <a:gd name="connsiteX53" fmla="*/ 616658 w 1195411"/>
                <a:gd name="connsiteY53" fmla="*/ 672131 h 1195412"/>
                <a:gd name="connsiteX54" fmla="*/ 603715 w 1195411"/>
                <a:gd name="connsiteY54" fmla="*/ 724829 h 1195412"/>
                <a:gd name="connsiteX55" fmla="*/ 611112 w 1195411"/>
                <a:gd name="connsiteY55" fmla="*/ 790470 h 1195412"/>
                <a:gd name="connsiteX56" fmla="*/ 601866 w 1195411"/>
                <a:gd name="connsiteY56" fmla="*/ 822828 h 1195412"/>
                <a:gd name="connsiteX57" fmla="*/ 668432 w 1195411"/>
                <a:gd name="connsiteY57" fmla="*/ 950413 h 1195412"/>
                <a:gd name="connsiteX58" fmla="*/ 676753 w 1195411"/>
                <a:gd name="connsiteY58" fmla="*/ 999413 h 1195412"/>
                <a:gd name="connsiteX59" fmla="*/ 668432 w 1195411"/>
                <a:gd name="connsiteY59" fmla="*/ 1090016 h 1195412"/>
                <a:gd name="connsiteX60" fmla="*/ 624055 w 1195411"/>
                <a:gd name="connsiteY60" fmla="*/ 1191714 h 1195412"/>
                <a:gd name="connsiteX61" fmla="*/ 618508 w 1195411"/>
                <a:gd name="connsiteY61" fmla="*/ 1195412 h 1195412"/>
                <a:gd name="connsiteX62" fmla="*/ 816357 w 1195411"/>
                <a:gd name="connsiteY62" fmla="*/ 362414 h 1195412"/>
                <a:gd name="connsiteX63" fmla="*/ 792319 w 1195411"/>
                <a:gd name="connsiteY63" fmla="*/ 364263 h 1195412"/>
                <a:gd name="connsiteX64" fmla="*/ 807111 w 1195411"/>
                <a:gd name="connsiteY64" fmla="*/ 375358 h 1195412"/>
                <a:gd name="connsiteX65" fmla="*/ 816357 w 1195411"/>
                <a:gd name="connsiteY65" fmla="*/ 362414 h 1195412"/>
                <a:gd name="connsiteX66" fmla="*/ 675829 w 1195411"/>
                <a:gd name="connsiteY66" fmla="*/ 386452 h 1195412"/>
                <a:gd name="connsiteX67" fmla="*/ 668432 w 1195411"/>
                <a:gd name="connsiteY67" fmla="*/ 386452 h 1195412"/>
                <a:gd name="connsiteX68" fmla="*/ 676753 w 1195411"/>
                <a:gd name="connsiteY68" fmla="*/ 390150 h 1195412"/>
                <a:gd name="connsiteX69" fmla="*/ 675828 w 1195411"/>
                <a:gd name="connsiteY69" fmla="*/ 386452 h 1195412"/>
                <a:gd name="connsiteX70" fmla="*/ 837620 w 1195411"/>
                <a:gd name="connsiteY70" fmla="*/ 269037 h 1195412"/>
                <a:gd name="connsiteX71" fmla="*/ 828376 w 1195411"/>
                <a:gd name="connsiteY71" fmla="*/ 254245 h 1195412"/>
                <a:gd name="connsiteX72" fmla="*/ 824677 w 1195411"/>
                <a:gd name="connsiteY72" fmla="*/ 255170 h 1195412"/>
                <a:gd name="connsiteX73" fmla="*/ 837620 w 1195411"/>
                <a:gd name="connsiteY73" fmla="*/ 269037 h 1195412"/>
                <a:gd name="connsiteX74" fmla="*/ 0 w 1195411"/>
                <a:gd name="connsiteY74" fmla="*/ 336528 h 1195412"/>
                <a:gd name="connsiteX75" fmla="*/ 29585 w 1195411"/>
                <a:gd name="connsiteY75" fmla="*/ 353169 h 1195412"/>
                <a:gd name="connsiteX76" fmla="*/ 181207 w 1195411"/>
                <a:gd name="connsiteY76" fmla="*/ 399395 h 1195412"/>
                <a:gd name="connsiteX77" fmla="*/ 251471 w 1195411"/>
                <a:gd name="connsiteY77" fmla="*/ 417886 h 1195412"/>
                <a:gd name="connsiteX78" fmla="*/ 319886 w 1195411"/>
                <a:gd name="connsiteY78" fmla="*/ 422508 h 1195412"/>
                <a:gd name="connsiteX79" fmla="*/ 369811 w 1195411"/>
                <a:gd name="connsiteY79" fmla="*/ 463188 h 1195412"/>
                <a:gd name="connsiteX80" fmla="*/ 369811 w 1195411"/>
                <a:gd name="connsiteY80" fmla="*/ 526055 h 1195412"/>
                <a:gd name="connsiteX81" fmla="*/ 414188 w 1195411"/>
                <a:gd name="connsiteY81" fmla="*/ 570433 h 1195412"/>
                <a:gd name="connsiteX82" fmla="*/ 414188 w 1195411"/>
                <a:gd name="connsiteY82" fmla="*/ 569508 h 1195412"/>
                <a:gd name="connsiteX83" fmla="*/ 450244 w 1195411"/>
                <a:gd name="connsiteY83" fmla="*/ 465036 h 1195412"/>
                <a:gd name="connsiteX84" fmla="*/ 493697 w 1195411"/>
                <a:gd name="connsiteY84" fmla="*/ 434527 h 1195412"/>
                <a:gd name="connsiteX85" fmla="*/ 526980 w 1195411"/>
                <a:gd name="connsiteY85" fmla="*/ 397546 h 1195412"/>
                <a:gd name="connsiteX86" fmla="*/ 532527 w 1195411"/>
                <a:gd name="connsiteY86" fmla="*/ 430829 h 1195412"/>
                <a:gd name="connsiteX87" fmla="*/ 566735 w 1195411"/>
                <a:gd name="connsiteY87" fmla="*/ 378131 h 1195412"/>
                <a:gd name="connsiteX88" fmla="*/ 649017 w 1195411"/>
                <a:gd name="connsiteY88" fmla="*/ 346697 h 1195412"/>
                <a:gd name="connsiteX89" fmla="*/ 655489 w 1195411"/>
                <a:gd name="connsiteY89" fmla="*/ 333754 h 1195412"/>
                <a:gd name="connsiteX90" fmla="*/ 738696 w 1195411"/>
                <a:gd name="connsiteY90" fmla="*/ 343923 h 1195412"/>
                <a:gd name="connsiteX91" fmla="*/ 771055 w 1195411"/>
                <a:gd name="connsiteY91" fmla="*/ 360565 h 1195412"/>
                <a:gd name="connsiteX92" fmla="*/ 786772 w 1195411"/>
                <a:gd name="connsiteY92" fmla="*/ 319886 h 1195412"/>
                <a:gd name="connsiteX93" fmla="*/ 801564 w 1195411"/>
                <a:gd name="connsiteY93" fmla="*/ 329131 h 1195412"/>
                <a:gd name="connsiteX94" fmla="*/ 866281 w 1195411"/>
                <a:gd name="connsiteY94" fmla="*/ 318961 h 1195412"/>
                <a:gd name="connsiteX95" fmla="*/ 850564 w 1195411"/>
                <a:gd name="connsiteY95" fmla="*/ 293074 h 1195412"/>
                <a:gd name="connsiteX96" fmla="*/ 821904 w 1195411"/>
                <a:gd name="connsiteY96" fmla="*/ 276433 h 1195412"/>
                <a:gd name="connsiteX97" fmla="*/ 827451 w 1195411"/>
                <a:gd name="connsiteY97" fmla="*/ 216339 h 1195412"/>
                <a:gd name="connsiteX98" fmla="*/ 771055 w 1195411"/>
                <a:gd name="connsiteY98" fmla="*/ 247773 h 1195412"/>
                <a:gd name="connsiteX99" fmla="*/ 719281 w 1195411"/>
                <a:gd name="connsiteY99" fmla="*/ 241301 h 1195412"/>
                <a:gd name="connsiteX100" fmla="*/ 702640 w 1195411"/>
                <a:gd name="connsiteY100" fmla="*/ 201546 h 1195412"/>
                <a:gd name="connsiteX101" fmla="*/ 708187 w 1195411"/>
                <a:gd name="connsiteY101" fmla="*/ 188603 h 1195412"/>
                <a:gd name="connsiteX102" fmla="*/ 637923 w 1195411"/>
                <a:gd name="connsiteY102" fmla="*/ 221886 h 1195412"/>
                <a:gd name="connsiteX103" fmla="*/ 592621 w 1195411"/>
                <a:gd name="connsiteY103" fmla="*/ 224659 h 1195412"/>
                <a:gd name="connsiteX104" fmla="*/ 511263 w 1195411"/>
                <a:gd name="connsiteY104" fmla="*/ 274584 h 1195412"/>
                <a:gd name="connsiteX105" fmla="*/ 502018 w 1195411"/>
                <a:gd name="connsiteY105" fmla="*/ 293074 h 1195412"/>
                <a:gd name="connsiteX106" fmla="*/ 452093 w 1195411"/>
                <a:gd name="connsiteY106" fmla="*/ 281056 h 1195412"/>
                <a:gd name="connsiteX107" fmla="*/ 420659 w 1195411"/>
                <a:gd name="connsiteY107" fmla="*/ 294924 h 1195412"/>
                <a:gd name="connsiteX108" fmla="*/ 357792 w 1195411"/>
                <a:gd name="connsiteY108" fmla="*/ 240376 h 1195412"/>
                <a:gd name="connsiteX109" fmla="*/ 218188 w 1195411"/>
                <a:gd name="connsiteY109" fmla="*/ 197848 h 1195412"/>
                <a:gd name="connsiteX110" fmla="*/ 215414 w 1195411"/>
                <a:gd name="connsiteY110" fmla="*/ 181207 h 1195412"/>
                <a:gd name="connsiteX111" fmla="*/ 125735 w 1195411"/>
                <a:gd name="connsiteY111" fmla="*/ 267188 h 1195412"/>
                <a:gd name="connsiteX112" fmla="*/ 74887 w 1195411"/>
                <a:gd name="connsiteY112" fmla="*/ 280131 h 1195412"/>
                <a:gd name="connsiteX113" fmla="*/ 2774 w 1195411"/>
                <a:gd name="connsiteY113" fmla="*/ 334678 h 1195412"/>
                <a:gd name="connsiteX114" fmla="*/ 0 w 1195411"/>
                <a:gd name="connsiteY114" fmla="*/ 336527 h 1195412"/>
                <a:gd name="connsiteX115" fmla="*/ 327282 w 1195411"/>
                <a:gd name="connsiteY115" fmla="*/ 126660 h 1195412"/>
                <a:gd name="connsiteX116" fmla="*/ 219113 w 1195411"/>
                <a:gd name="connsiteY116" fmla="*/ 180283 h 1195412"/>
                <a:gd name="connsiteX117" fmla="*/ 255169 w 1195411"/>
                <a:gd name="connsiteY117" fmla="*/ 215415 h 1195412"/>
                <a:gd name="connsiteX118" fmla="*/ 269037 w 1195411"/>
                <a:gd name="connsiteY118" fmla="*/ 180283 h 1195412"/>
                <a:gd name="connsiteX119" fmla="*/ 306018 w 1195411"/>
                <a:gd name="connsiteY119" fmla="*/ 134981 h 1195412"/>
                <a:gd name="connsiteX120" fmla="*/ 327282 w 1195411"/>
                <a:gd name="connsiteY120" fmla="*/ 126660 h 1195412"/>
                <a:gd name="connsiteX121" fmla="*/ 206169 w 1195411"/>
                <a:gd name="connsiteY121" fmla="*/ 0 h 1195412"/>
                <a:gd name="connsiteX122" fmla="*/ 132207 w 1195411"/>
                <a:gd name="connsiteY122" fmla="*/ 50849 h 1195412"/>
                <a:gd name="connsiteX123" fmla="*/ 128509 w 1195411"/>
                <a:gd name="connsiteY123" fmla="*/ 75811 h 1195412"/>
                <a:gd name="connsiteX124" fmla="*/ 186754 w 1195411"/>
                <a:gd name="connsiteY124" fmla="*/ 33283 h 1195412"/>
                <a:gd name="connsiteX125" fmla="*/ 206169 w 1195411"/>
                <a:gd name="connsiteY125" fmla="*/ 0 h 119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195411" h="1195412">
                  <a:moveTo>
                    <a:pt x="617583" y="554716"/>
                  </a:moveTo>
                  <a:lnTo>
                    <a:pt x="612961" y="547320"/>
                  </a:lnTo>
                  <a:lnTo>
                    <a:pt x="612036" y="556565"/>
                  </a:lnTo>
                  <a:lnTo>
                    <a:pt x="617583" y="554716"/>
                  </a:lnTo>
                  <a:close/>
                  <a:moveTo>
                    <a:pt x="632376" y="538074"/>
                  </a:moveTo>
                  <a:lnTo>
                    <a:pt x="621281" y="523282"/>
                  </a:lnTo>
                  <a:lnTo>
                    <a:pt x="619433" y="529753"/>
                  </a:lnTo>
                  <a:lnTo>
                    <a:pt x="632376" y="538074"/>
                  </a:lnTo>
                  <a:close/>
                  <a:moveTo>
                    <a:pt x="641621" y="471508"/>
                  </a:moveTo>
                  <a:lnTo>
                    <a:pt x="632376" y="463188"/>
                  </a:lnTo>
                  <a:lnTo>
                    <a:pt x="632376" y="465037"/>
                  </a:lnTo>
                  <a:lnTo>
                    <a:pt x="641621" y="471508"/>
                  </a:lnTo>
                  <a:close/>
                  <a:moveTo>
                    <a:pt x="618508" y="1195412"/>
                  </a:moveTo>
                  <a:lnTo>
                    <a:pt x="733149" y="1176922"/>
                  </a:lnTo>
                  <a:lnTo>
                    <a:pt x="765507" y="1170450"/>
                  </a:lnTo>
                  <a:lnTo>
                    <a:pt x="906960" y="1145488"/>
                  </a:lnTo>
                  <a:lnTo>
                    <a:pt x="909733" y="1157507"/>
                  </a:lnTo>
                  <a:lnTo>
                    <a:pt x="918979" y="1154733"/>
                  </a:lnTo>
                  <a:lnTo>
                    <a:pt x="979998" y="1141790"/>
                  </a:lnTo>
                  <a:lnTo>
                    <a:pt x="1038243" y="1127922"/>
                  </a:lnTo>
                  <a:lnTo>
                    <a:pt x="1097413" y="1113130"/>
                  </a:lnTo>
                  <a:lnTo>
                    <a:pt x="1096488" y="1110356"/>
                  </a:lnTo>
                  <a:lnTo>
                    <a:pt x="1126997" y="1050262"/>
                  </a:lnTo>
                  <a:lnTo>
                    <a:pt x="1124223" y="1000337"/>
                  </a:lnTo>
                  <a:lnTo>
                    <a:pt x="1158431" y="914356"/>
                  </a:lnTo>
                  <a:lnTo>
                    <a:pt x="1185242" y="930073"/>
                  </a:lnTo>
                  <a:lnTo>
                    <a:pt x="1195412" y="910658"/>
                  </a:lnTo>
                  <a:lnTo>
                    <a:pt x="1192638" y="836696"/>
                  </a:lnTo>
                  <a:lnTo>
                    <a:pt x="1167676" y="790470"/>
                  </a:lnTo>
                  <a:lnTo>
                    <a:pt x="1130695" y="692470"/>
                  </a:lnTo>
                  <a:lnTo>
                    <a:pt x="1098337" y="656414"/>
                  </a:lnTo>
                  <a:lnTo>
                    <a:pt x="1081695" y="651791"/>
                  </a:lnTo>
                  <a:lnTo>
                    <a:pt x="1021601" y="693395"/>
                  </a:lnTo>
                  <a:lnTo>
                    <a:pt x="1028073" y="701715"/>
                  </a:lnTo>
                  <a:lnTo>
                    <a:pt x="996639" y="760885"/>
                  </a:lnTo>
                  <a:lnTo>
                    <a:pt x="966129" y="755338"/>
                  </a:lnTo>
                  <a:lnTo>
                    <a:pt x="956884" y="693395"/>
                  </a:lnTo>
                  <a:lnTo>
                    <a:pt x="969827" y="688772"/>
                  </a:lnTo>
                  <a:lnTo>
                    <a:pt x="996639" y="626829"/>
                  </a:lnTo>
                  <a:lnTo>
                    <a:pt x="999412" y="517735"/>
                  </a:lnTo>
                  <a:lnTo>
                    <a:pt x="957809" y="425282"/>
                  </a:lnTo>
                  <a:lnTo>
                    <a:pt x="865356" y="409565"/>
                  </a:lnTo>
                  <a:lnTo>
                    <a:pt x="856111" y="395697"/>
                  </a:lnTo>
                  <a:lnTo>
                    <a:pt x="770130" y="370735"/>
                  </a:lnTo>
                  <a:lnTo>
                    <a:pt x="731300" y="418810"/>
                  </a:lnTo>
                  <a:lnTo>
                    <a:pt x="734998" y="460414"/>
                  </a:lnTo>
                  <a:lnTo>
                    <a:pt x="705413" y="497395"/>
                  </a:lnTo>
                  <a:lnTo>
                    <a:pt x="711885" y="554716"/>
                  </a:lnTo>
                  <a:lnTo>
                    <a:pt x="683225" y="575055"/>
                  </a:lnTo>
                  <a:lnTo>
                    <a:pt x="683225" y="502942"/>
                  </a:lnTo>
                  <a:lnTo>
                    <a:pt x="657338" y="557489"/>
                  </a:lnTo>
                  <a:lnTo>
                    <a:pt x="626829" y="605565"/>
                  </a:lnTo>
                  <a:lnTo>
                    <a:pt x="606489" y="621282"/>
                  </a:lnTo>
                  <a:lnTo>
                    <a:pt x="616658" y="672131"/>
                  </a:lnTo>
                  <a:lnTo>
                    <a:pt x="603715" y="724829"/>
                  </a:lnTo>
                  <a:lnTo>
                    <a:pt x="611112" y="790470"/>
                  </a:lnTo>
                  <a:lnTo>
                    <a:pt x="601866" y="822828"/>
                  </a:lnTo>
                  <a:lnTo>
                    <a:pt x="668432" y="950413"/>
                  </a:lnTo>
                  <a:lnTo>
                    <a:pt x="676753" y="999413"/>
                  </a:lnTo>
                  <a:lnTo>
                    <a:pt x="668432" y="1090016"/>
                  </a:lnTo>
                  <a:lnTo>
                    <a:pt x="624055" y="1191714"/>
                  </a:lnTo>
                  <a:lnTo>
                    <a:pt x="618508" y="1195412"/>
                  </a:lnTo>
                  <a:close/>
                  <a:moveTo>
                    <a:pt x="816357" y="362414"/>
                  </a:moveTo>
                  <a:lnTo>
                    <a:pt x="792319" y="364263"/>
                  </a:lnTo>
                  <a:lnTo>
                    <a:pt x="807111" y="375358"/>
                  </a:lnTo>
                  <a:lnTo>
                    <a:pt x="816357" y="362414"/>
                  </a:lnTo>
                  <a:close/>
                  <a:moveTo>
                    <a:pt x="675829" y="386452"/>
                  </a:moveTo>
                  <a:lnTo>
                    <a:pt x="668432" y="386452"/>
                  </a:lnTo>
                  <a:lnTo>
                    <a:pt x="676753" y="390150"/>
                  </a:lnTo>
                  <a:lnTo>
                    <a:pt x="675828" y="386452"/>
                  </a:lnTo>
                  <a:close/>
                  <a:moveTo>
                    <a:pt x="837620" y="269037"/>
                  </a:moveTo>
                  <a:lnTo>
                    <a:pt x="828376" y="254245"/>
                  </a:lnTo>
                  <a:lnTo>
                    <a:pt x="824677" y="255170"/>
                  </a:lnTo>
                  <a:lnTo>
                    <a:pt x="837620" y="269037"/>
                  </a:lnTo>
                  <a:close/>
                  <a:moveTo>
                    <a:pt x="0" y="336528"/>
                  </a:moveTo>
                  <a:lnTo>
                    <a:pt x="29585" y="353169"/>
                  </a:lnTo>
                  <a:lnTo>
                    <a:pt x="181207" y="399395"/>
                  </a:lnTo>
                  <a:lnTo>
                    <a:pt x="251471" y="417886"/>
                  </a:lnTo>
                  <a:lnTo>
                    <a:pt x="319886" y="422508"/>
                  </a:lnTo>
                  <a:lnTo>
                    <a:pt x="369811" y="463188"/>
                  </a:lnTo>
                  <a:lnTo>
                    <a:pt x="369811" y="526055"/>
                  </a:lnTo>
                  <a:lnTo>
                    <a:pt x="414188" y="570433"/>
                  </a:lnTo>
                  <a:lnTo>
                    <a:pt x="414188" y="569508"/>
                  </a:lnTo>
                  <a:lnTo>
                    <a:pt x="450244" y="465036"/>
                  </a:lnTo>
                  <a:lnTo>
                    <a:pt x="493697" y="434527"/>
                  </a:lnTo>
                  <a:lnTo>
                    <a:pt x="526980" y="397546"/>
                  </a:lnTo>
                  <a:lnTo>
                    <a:pt x="532527" y="430829"/>
                  </a:lnTo>
                  <a:lnTo>
                    <a:pt x="566735" y="378131"/>
                  </a:lnTo>
                  <a:lnTo>
                    <a:pt x="649017" y="346697"/>
                  </a:lnTo>
                  <a:lnTo>
                    <a:pt x="655489" y="333754"/>
                  </a:lnTo>
                  <a:lnTo>
                    <a:pt x="738696" y="343923"/>
                  </a:lnTo>
                  <a:lnTo>
                    <a:pt x="771055" y="360565"/>
                  </a:lnTo>
                  <a:lnTo>
                    <a:pt x="786772" y="319886"/>
                  </a:lnTo>
                  <a:lnTo>
                    <a:pt x="801564" y="329131"/>
                  </a:lnTo>
                  <a:lnTo>
                    <a:pt x="866281" y="318961"/>
                  </a:lnTo>
                  <a:lnTo>
                    <a:pt x="850564" y="293074"/>
                  </a:lnTo>
                  <a:lnTo>
                    <a:pt x="821904" y="276433"/>
                  </a:lnTo>
                  <a:lnTo>
                    <a:pt x="827451" y="216339"/>
                  </a:lnTo>
                  <a:lnTo>
                    <a:pt x="771055" y="247773"/>
                  </a:lnTo>
                  <a:lnTo>
                    <a:pt x="719281" y="241301"/>
                  </a:lnTo>
                  <a:lnTo>
                    <a:pt x="702640" y="201546"/>
                  </a:lnTo>
                  <a:lnTo>
                    <a:pt x="708187" y="188603"/>
                  </a:lnTo>
                  <a:lnTo>
                    <a:pt x="637923" y="221886"/>
                  </a:lnTo>
                  <a:lnTo>
                    <a:pt x="592621" y="224659"/>
                  </a:lnTo>
                  <a:lnTo>
                    <a:pt x="511263" y="274584"/>
                  </a:lnTo>
                  <a:lnTo>
                    <a:pt x="502018" y="293074"/>
                  </a:lnTo>
                  <a:lnTo>
                    <a:pt x="452093" y="281056"/>
                  </a:lnTo>
                  <a:lnTo>
                    <a:pt x="420659" y="294924"/>
                  </a:lnTo>
                  <a:lnTo>
                    <a:pt x="357792" y="240376"/>
                  </a:lnTo>
                  <a:lnTo>
                    <a:pt x="218188" y="197848"/>
                  </a:lnTo>
                  <a:lnTo>
                    <a:pt x="215414" y="181207"/>
                  </a:lnTo>
                  <a:lnTo>
                    <a:pt x="125735" y="267188"/>
                  </a:lnTo>
                  <a:lnTo>
                    <a:pt x="74887" y="280131"/>
                  </a:lnTo>
                  <a:lnTo>
                    <a:pt x="2774" y="334678"/>
                  </a:lnTo>
                  <a:lnTo>
                    <a:pt x="0" y="336527"/>
                  </a:lnTo>
                  <a:close/>
                  <a:moveTo>
                    <a:pt x="327282" y="126660"/>
                  </a:moveTo>
                  <a:lnTo>
                    <a:pt x="219113" y="180283"/>
                  </a:lnTo>
                  <a:lnTo>
                    <a:pt x="255169" y="215415"/>
                  </a:lnTo>
                  <a:lnTo>
                    <a:pt x="269037" y="180283"/>
                  </a:lnTo>
                  <a:lnTo>
                    <a:pt x="306018" y="134981"/>
                  </a:lnTo>
                  <a:lnTo>
                    <a:pt x="327282" y="126660"/>
                  </a:lnTo>
                  <a:close/>
                  <a:moveTo>
                    <a:pt x="206169" y="0"/>
                  </a:moveTo>
                  <a:lnTo>
                    <a:pt x="132207" y="50849"/>
                  </a:lnTo>
                  <a:lnTo>
                    <a:pt x="128509" y="75811"/>
                  </a:lnTo>
                  <a:lnTo>
                    <a:pt x="186754" y="33283"/>
                  </a:lnTo>
                  <a:lnTo>
                    <a:pt x="206169" y="0"/>
                  </a:lnTo>
                  <a:close/>
                </a:path>
              </a:pathLst>
            </a:custGeom>
            <a:grpFill/>
            <a:ln w="9245" cap="flat">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grpSp>
        <p:nvGrpSpPr>
          <p:cNvPr id="77" name="Group 76">
            <a:extLst>
              <a:ext uri="{FF2B5EF4-FFF2-40B4-BE49-F238E27FC236}">
                <a16:creationId xmlns:a16="http://schemas.microsoft.com/office/drawing/2014/main" id="{A6DF95B4-D615-D2C4-7BE0-3E741A637FF3}"/>
              </a:ext>
            </a:extLst>
          </p:cNvPr>
          <p:cNvGrpSpPr/>
          <p:nvPr/>
        </p:nvGrpSpPr>
        <p:grpSpPr>
          <a:xfrm>
            <a:off x="1383735" y="5025118"/>
            <a:ext cx="1843414" cy="764195"/>
            <a:chOff x="4640986" y="4964706"/>
            <a:chExt cx="1843414" cy="764195"/>
          </a:xfrm>
        </p:grpSpPr>
        <p:sp>
          <p:nvSpPr>
            <p:cNvPr id="75" name="Rectangle 74">
              <a:extLst>
                <a:ext uri="{FF2B5EF4-FFF2-40B4-BE49-F238E27FC236}">
                  <a16:creationId xmlns:a16="http://schemas.microsoft.com/office/drawing/2014/main" id="{E2C92658-E2B3-9CCA-35FA-3FFF74E6F1ED}"/>
                </a:ext>
              </a:extLst>
            </p:cNvPr>
            <p:cNvSpPr/>
            <p:nvPr/>
          </p:nvSpPr>
          <p:spPr>
            <a:xfrm>
              <a:off x="4640986" y="4964706"/>
              <a:ext cx="1843414" cy="76419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71" name="Oval 70">
              <a:extLst>
                <a:ext uri="{FF2B5EF4-FFF2-40B4-BE49-F238E27FC236}">
                  <a16:creationId xmlns:a16="http://schemas.microsoft.com/office/drawing/2014/main" id="{A8CB767F-DDA9-3716-15F3-C9255B4A8065}"/>
                </a:ext>
              </a:extLst>
            </p:cNvPr>
            <p:cNvSpPr/>
            <p:nvPr/>
          </p:nvSpPr>
          <p:spPr>
            <a:xfrm>
              <a:off x="4810758" y="5123699"/>
              <a:ext cx="144918" cy="14491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400" b="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2" name="Oval 71">
              <a:extLst>
                <a:ext uri="{FF2B5EF4-FFF2-40B4-BE49-F238E27FC236}">
                  <a16:creationId xmlns:a16="http://schemas.microsoft.com/office/drawing/2014/main" id="{725FDEB8-DF93-59AC-4902-0CBD503E20DF}"/>
                </a:ext>
              </a:extLst>
            </p:cNvPr>
            <p:cNvSpPr/>
            <p:nvPr/>
          </p:nvSpPr>
          <p:spPr>
            <a:xfrm>
              <a:off x="4810758" y="5449720"/>
              <a:ext cx="144918" cy="14491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400" b="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3" name="Rectangle 72">
              <a:extLst>
                <a:ext uri="{FF2B5EF4-FFF2-40B4-BE49-F238E27FC236}">
                  <a16:creationId xmlns:a16="http://schemas.microsoft.com/office/drawing/2014/main" id="{E24A58E8-C39F-F829-E69B-54C648CCFF7C}"/>
                </a:ext>
              </a:extLst>
            </p:cNvPr>
            <p:cNvSpPr/>
            <p:nvPr/>
          </p:nvSpPr>
          <p:spPr>
            <a:xfrm>
              <a:off x="4982926" y="5016838"/>
              <a:ext cx="1431552"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dirty="0">
                  <a:solidFill>
                    <a:schemeClr val="tx1"/>
                  </a:solidFill>
                </a:rPr>
                <a:t>Control market</a:t>
              </a:r>
            </a:p>
          </p:txBody>
        </p:sp>
        <p:sp>
          <p:nvSpPr>
            <p:cNvPr id="74" name="Rectangle 73">
              <a:extLst>
                <a:ext uri="{FF2B5EF4-FFF2-40B4-BE49-F238E27FC236}">
                  <a16:creationId xmlns:a16="http://schemas.microsoft.com/office/drawing/2014/main" id="{719A134E-CD8F-383E-089C-872856485858}"/>
                </a:ext>
              </a:extLst>
            </p:cNvPr>
            <p:cNvSpPr/>
            <p:nvPr/>
          </p:nvSpPr>
          <p:spPr>
            <a:xfrm>
              <a:off x="4985405" y="5346804"/>
              <a:ext cx="1431552"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dirty="0">
                  <a:solidFill>
                    <a:schemeClr val="tx1"/>
                  </a:solidFill>
                </a:rPr>
                <a:t>Test market</a:t>
              </a:r>
            </a:p>
          </p:txBody>
        </p:sp>
      </p:grpSp>
      <p:graphicFrame>
        <p:nvGraphicFramePr>
          <p:cNvPr id="163" name="Chart 162">
            <a:extLst>
              <a:ext uri="{FF2B5EF4-FFF2-40B4-BE49-F238E27FC236}">
                <a16:creationId xmlns:a16="http://schemas.microsoft.com/office/drawing/2014/main" id="{0EFAFE82-9586-8A85-4471-BBD0190B6099}"/>
              </a:ext>
            </a:extLst>
          </p:cNvPr>
          <p:cNvGraphicFramePr/>
          <p:nvPr>
            <p:custDataLst>
              <p:tags r:id="rId2"/>
            </p:custDataLst>
          </p:nvPr>
        </p:nvGraphicFramePr>
        <p:xfrm>
          <a:off x="8174038" y="3259138"/>
          <a:ext cx="3198812" cy="2484437"/>
        </p:xfrm>
        <a:graphic>
          <a:graphicData uri="http://schemas.openxmlformats.org/drawingml/2006/chart">
            <c:chart xmlns:c="http://schemas.openxmlformats.org/drawingml/2006/chart" xmlns:r="http://schemas.openxmlformats.org/officeDocument/2006/relationships" r:id="rId19"/>
          </a:graphicData>
        </a:graphic>
      </p:graphicFrame>
      <p:cxnSp>
        <p:nvCxnSpPr>
          <p:cNvPr id="153" name="Straight Connector 152">
            <a:extLst>
              <a:ext uri="{FF2B5EF4-FFF2-40B4-BE49-F238E27FC236}">
                <a16:creationId xmlns:a16="http://schemas.microsoft.com/office/drawing/2014/main" id="{CC621694-67F9-A204-46ED-92EB814B8FAD}"/>
              </a:ext>
            </a:extLst>
          </p:cNvPr>
          <p:cNvCxnSpPr/>
          <p:nvPr>
            <p:custDataLst>
              <p:tags r:id="rId3"/>
            </p:custDataLst>
          </p:nvPr>
        </p:nvCxnSpPr>
        <p:spPr bwMode="auto">
          <a:xfrm>
            <a:off x="9439275" y="3106738"/>
            <a:ext cx="119856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85BC3ED8-1DD3-C171-4E25-556873E04E20}"/>
              </a:ext>
            </a:extLst>
          </p:cNvPr>
          <p:cNvCxnSpPr/>
          <p:nvPr>
            <p:custDataLst>
              <p:tags r:id="rId4"/>
            </p:custDataLst>
          </p:nvPr>
        </p:nvCxnSpPr>
        <p:spPr bwMode="auto">
          <a:xfrm>
            <a:off x="10637838" y="3106738"/>
            <a:ext cx="0" cy="152400"/>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6E01D883-E11E-32A4-B604-32FFC3206174}"/>
              </a:ext>
            </a:extLst>
          </p:cNvPr>
          <p:cNvCxnSpPr/>
          <p:nvPr>
            <p:custDataLst>
              <p:tags r:id="rId5"/>
            </p:custDataLst>
          </p:nvPr>
        </p:nvCxnSpPr>
        <p:spPr bwMode="auto">
          <a:xfrm flipV="1">
            <a:off x="9439275" y="3106738"/>
            <a:ext cx="0" cy="484188"/>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9" name="Text Placeholder 2">
            <a:extLst>
              <a:ext uri="{FF2B5EF4-FFF2-40B4-BE49-F238E27FC236}">
                <a16:creationId xmlns:a16="http://schemas.microsoft.com/office/drawing/2014/main" id="{AD27CE3B-C927-44D6-529A-1376BE6212F2}"/>
              </a:ext>
            </a:extLst>
          </p:cNvPr>
          <p:cNvSpPr txBox="1">
            <a:spLocks/>
          </p:cNvSpPr>
          <p:nvPr>
            <p:custDataLst>
              <p:tags r:id="rId6"/>
            </p:custDataLst>
          </p:nvPr>
        </p:nvSpPr>
        <p:spPr bwMode="auto">
          <a:xfrm>
            <a:off x="10469563" y="5673725"/>
            <a:ext cx="338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27E72A8-FE89-449C-AE45-BFFFDC06391D}" type="datetime'''''''''''''''''''T''''''''''''''e''s''''''''''''''t'''''''">
              <a:rPr lang="en-US" altLang="en-US" sz="1400"/>
              <a:pPr/>
              <a:t>Test</a:t>
            </a:fld>
            <a:endParaRPr lang="en-US" sz="1400" dirty="0"/>
          </a:p>
        </p:txBody>
      </p:sp>
      <p:sp>
        <p:nvSpPr>
          <p:cNvPr id="80" name="Text Placeholder 2">
            <a:extLst>
              <a:ext uri="{FF2B5EF4-FFF2-40B4-BE49-F238E27FC236}">
                <a16:creationId xmlns:a16="http://schemas.microsoft.com/office/drawing/2014/main" id="{2B5FACD5-6335-05E7-6027-959A6E8E81D1}"/>
              </a:ext>
            </a:extLst>
          </p:cNvPr>
          <p:cNvSpPr txBox="1">
            <a:spLocks/>
          </p:cNvSpPr>
          <p:nvPr>
            <p:custDataLst>
              <p:tags r:id="rId7"/>
            </p:custDataLst>
          </p:nvPr>
        </p:nvSpPr>
        <p:spPr bwMode="auto">
          <a:xfrm>
            <a:off x="9147175" y="5673725"/>
            <a:ext cx="5842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6C981FEC-A59E-41A2-A0D8-699F8E27FF49}" type="datetime'C''''''''''''''''''''o''''''''''''nt''r''''''o''l'''''">
              <a:rPr lang="en-US" altLang="en-US" sz="1400"/>
              <a:pPr/>
              <a:t>Control</a:t>
            </a:fld>
            <a:endParaRPr lang="en-US" sz="1400" dirty="0"/>
          </a:p>
        </p:txBody>
      </p:sp>
      <p:sp>
        <p:nvSpPr>
          <p:cNvPr id="151" name="Text Placeholder 2">
            <a:extLst>
              <a:ext uri="{FF2B5EF4-FFF2-40B4-BE49-F238E27FC236}">
                <a16:creationId xmlns:a16="http://schemas.microsoft.com/office/drawing/2014/main" id="{7D9C3C61-E60B-6216-01D1-0A4584EFCF7F}"/>
              </a:ext>
            </a:extLst>
          </p:cNvPr>
          <p:cNvSpPr txBox="1">
            <a:spLocks/>
          </p:cNvSpPr>
          <p:nvPr>
            <p:custDataLst>
              <p:tags r:id="rId8"/>
            </p:custDataLst>
          </p:nvPr>
        </p:nvSpPr>
        <p:spPr bwMode="auto">
          <a:xfrm>
            <a:off x="9713913" y="2970213"/>
            <a:ext cx="649288" cy="273050"/>
          </a:xfrm>
          <a:prstGeom prst="ellipse">
            <a:avLst/>
          </a:prstGeom>
          <a:solidFill>
            <a:schemeClr val="bg1"/>
          </a:solidFill>
          <a:ln w="9525">
            <a:solidFill>
              <a:schemeClr val="tx1"/>
            </a:solidFill>
          </a:ln>
          <a:effec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64ED910-AE78-45FE-80DA-789A25C806E2}" type="datetime'+1''''''''''''''''''9''''''''''%'''''''''''''''''''''''''''''">
              <a:rPr lang="en-US" altLang="en-US" sz="1400" b="1"/>
              <a:pPr marL="0" indent="0" algn="ctr">
                <a:spcBef>
                  <a:spcPct val="0"/>
                </a:spcBef>
                <a:spcAft>
                  <a:spcPct val="0"/>
                </a:spcAft>
                <a:buNone/>
              </a:pPr>
              <a:t>+19%</a:t>
            </a:fld>
            <a:endParaRPr lang="en-US" sz="1400" b="1" dirty="0"/>
          </a:p>
        </p:txBody>
      </p:sp>
      <p:sp>
        <p:nvSpPr>
          <p:cNvPr id="158" name="Rectangle 157">
            <a:extLst>
              <a:ext uri="{FF2B5EF4-FFF2-40B4-BE49-F238E27FC236}">
                <a16:creationId xmlns:a16="http://schemas.microsoft.com/office/drawing/2014/main" id="{468DDDBA-9F39-DB32-E6E5-13BB1FAB3E4D}"/>
              </a:ext>
            </a:extLst>
          </p:cNvPr>
          <p:cNvSpPr/>
          <p:nvPr/>
        </p:nvSpPr>
        <p:spPr>
          <a:xfrm>
            <a:off x="7947104" y="2319490"/>
            <a:ext cx="2875215"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Gross profit ($USD), Jan-Mar 22</a:t>
            </a:r>
          </a:p>
        </p:txBody>
      </p:sp>
      <p:graphicFrame>
        <p:nvGraphicFramePr>
          <p:cNvPr id="67" name="Chart 66">
            <a:extLst>
              <a:ext uri="{FF2B5EF4-FFF2-40B4-BE49-F238E27FC236}">
                <a16:creationId xmlns:a16="http://schemas.microsoft.com/office/drawing/2014/main" id="{B4CA3236-0A01-52F1-5704-C2CDD8C582C5}"/>
              </a:ext>
            </a:extLst>
          </p:cNvPr>
          <p:cNvGraphicFramePr/>
          <p:nvPr>
            <p:custDataLst>
              <p:tags r:id="rId9"/>
            </p:custDataLst>
          </p:nvPr>
        </p:nvGraphicFramePr>
        <p:xfrm>
          <a:off x="4398963" y="3100388"/>
          <a:ext cx="3444875" cy="2643187"/>
        </p:xfrm>
        <a:graphic>
          <a:graphicData uri="http://schemas.openxmlformats.org/drawingml/2006/chart">
            <c:chart xmlns:c="http://schemas.openxmlformats.org/drawingml/2006/chart" xmlns:r="http://schemas.openxmlformats.org/officeDocument/2006/relationships" r:id="rId20"/>
          </a:graphicData>
        </a:graphic>
      </p:graphicFrame>
      <p:cxnSp>
        <p:nvCxnSpPr>
          <p:cNvPr id="65" name="Straight Connector 64">
            <a:extLst>
              <a:ext uri="{FF2B5EF4-FFF2-40B4-BE49-F238E27FC236}">
                <a16:creationId xmlns:a16="http://schemas.microsoft.com/office/drawing/2014/main" id="{D361E398-8D9E-7512-7870-2ED5EFB4DF58}"/>
              </a:ext>
            </a:extLst>
          </p:cNvPr>
          <p:cNvCxnSpPr/>
          <p:nvPr>
            <p:custDataLst>
              <p:tags r:id="rId10"/>
            </p:custDataLst>
          </p:nvPr>
        </p:nvCxnSpPr>
        <p:spPr bwMode="auto">
          <a:xfrm>
            <a:off x="5762625" y="3101975"/>
            <a:ext cx="1198563"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51C413C-6BA8-8335-7AF9-A9BCE3BCEBDF}"/>
              </a:ext>
            </a:extLst>
          </p:cNvPr>
          <p:cNvCxnSpPr/>
          <p:nvPr>
            <p:custDataLst>
              <p:tags r:id="rId11"/>
            </p:custDataLst>
          </p:nvPr>
        </p:nvCxnSpPr>
        <p:spPr bwMode="auto">
          <a:xfrm flipV="1">
            <a:off x="5762625" y="3101975"/>
            <a:ext cx="0" cy="7620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41A31FE-5D2B-A0D6-6994-E61F391B289B}"/>
              </a:ext>
            </a:extLst>
          </p:cNvPr>
          <p:cNvCxnSpPr/>
          <p:nvPr>
            <p:custDataLst>
              <p:tags r:id="rId12"/>
            </p:custDataLst>
          </p:nvPr>
        </p:nvCxnSpPr>
        <p:spPr bwMode="auto">
          <a:xfrm>
            <a:off x="6961188" y="3101975"/>
            <a:ext cx="0" cy="212725"/>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68" name="Text Placeholder 2">
            <a:extLst>
              <a:ext uri="{FF2B5EF4-FFF2-40B4-BE49-F238E27FC236}">
                <a16:creationId xmlns:a16="http://schemas.microsoft.com/office/drawing/2014/main" id="{932CE176-C40C-823D-EEC5-3279998DF134}"/>
              </a:ext>
            </a:extLst>
          </p:cNvPr>
          <p:cNvSpPr txBox="1">
            <a:spLocks/>
          </p:cNvSpPr>
          <p:nvPr>
            <p:custDataLst>
              <p:tags r:id="rId13"/>
            </p:custDataLst>
          </p:nvPr>
        </p:nvSpPr>
        <p:spPr bwMode="auto">
          <a:xfrm>
            <a:off x="5470525" y="5673725"/>
            <a:ext cx="5842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DB1A32F-8A51-44CB-8AF3-585C661A71A7}" type="datetime'''C''''''''''''o''n''''t''''''''''''''''''r''''''''o''''l'''''">
              <a:rPr lang="en-US" altLang="en-US" sz="1400"/>
              <a:pPr/>
              <a:t>Control</a:t>
            </a:fld>
            <a:endParaRPr lang="en-US" sz="1400" dirty="0"/>
          </a:p>
        </p:txBody>
      </p:sp>
      <p:sp>
        <p:nvSpPr>
          <p:cNvPr id="169" name="Text Placeholder 2">
            <a:extLst>
              <a:ext uri="{FF2B5EF4-FFF2-40B4-BE49-F238E27FC236}">
                <a16:creationId xmlns:a16="http://schemas.microsoft.com/office/drawing/2014/main" id="{11C9EBE4-B8B9-9AE9-0832-C84385A95618}"/>
              </a:ext>
            </a:extLst>
          </p:cNvPr>
          <p:cNvSpPr txBox="1">
            <a:spLocks/>
          </p:cNvSpPr>
          <p:nvPr>
            <p:custDataLst>
              <p:tags r:id="rId14"/>
            </p:custDataLst>
          </p:nvPr>
        </p:nvSpPr>
        <p:spPr bwMode="auto">
          <a:xfrm>
            <a:off x="6792913" y="5673725"/>
            <a:ext cx="338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6257FA5-10E2-4E2D-94DF-973E5C90CB10}" type="datetime'''''T''''''''e''''st'''''''''''''''''''''''''''''''''''''''">
              <a:rPr lang="en-US" altLang="en-US" sz="1400"/>
              <a:pPr/>
              <a:t>Test</a:t>
            </a:fld>
            <a:endParaRPr lang="en-US" sz="1400" dirty="0"/>
          </a:p>
        </p:txBody>
      </p:sp>
      <p:sp>
        <p:nvSpPr>
          <p:cNvPr id="18" name="Text Placeholder 2">
            <a:extLst>
              <a:ext uri="{FF2B5EF4-FFF2-40B4-BE49-F238E27FC236}">
                <a16:creationId xmlns:a16="http://schemas.microsoft.com/office/drawing/2014/main" id="{30B85567-A5FD-2FBA-40B2-165E2DF7BD01}"/>
              </a:ext>
            </a:extLst>
          </p:cNvPr>
          <p:cNvSpPr txBox="1">
            <a:spLocks/>
          </p:cNvSpPr>
          <p:nvPr>
            <p:custDataLst>
              <p:tags r:id="rId15"/>
            </p:custDataLst>
          </p:nvPr>
        </p:nvSpPr>
        <p:spPr bwMode="auto">
          <a:xfrm>
            <a:off x="6137275" y="2965450"/>
            <a:ext cx="447675" cy="273050"/>
          </a:xfrm>
          <a:prstGeom prst="ellipse">
            <a:avLst/>
          </a:prstGeom>
          <a:solidFill>
            <a:schemeClr val="bg1"/>
          </a:solidFill>
          <a:ln w="9525">
            <a:solidFill>
              <a:schemeClr val="tx1"/>
            </a:solidFill>
          </a:ln>
          <a:effec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6377606-906B-4632-922A-4B0128E58BF1}" type="datetime'''-''''''''''''''''''''''''''6''''%'''''''''''''''''''''''">
              <a:rPr lang="en-US" altLang="en-US" sz="1400" b="1"/>
              <a:pPr marL="0" indent="0" algn="ctr">
                <a:spcBef>
                  <a:spcPct val="0"/>
                </a:spcBef>
                <a:spcAft>
                  <a:spcPct val="0"/>
                </a:spcAft>
                <a:buNone/>
              </a:pPr>
              <a:t>-6%</a:t>
            </a:fld>
            <a:endParaRPr lang="en-US" sz="1400" b="1" dirty="0"/>
          </a:p>
        </p:txBody>
      </p:sp>
      <p:sp>
        <p:nvSpPr>
          <p:cNvPr id="210" name="Rectangle 209">
            <a:extLst>
              <a:ext uri="{FF2B5EF4-FFF2-40B4-BE49-F238E27FC236}">
                <a16:creationId xmlns:a16="http://schemas.microsoft.com/office/drawing/2014/main" id="{2856930F-D95A-7F50-905A-39BEAFB00659}"/>
              </a:ext>
            </a:extLst>
          </p:cNvPr>
          <p:cNvSpPr/>
          <p:nvPr/>
        </p:nvSpPr>
        <p:spPr>
          <a:xfrm>
            <a:off x="4398963" y="2319490"/>
            <a:ext cx="3032125"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i="1" dirty="0">
                <a:solidFill>
                  <a:schemeClr val="tx1"/>
                </a:solidFill>
              </a:rPr>
              <a:t>Recommended retail price ($USD)</a:t>
            </a:r>
          </a:p>
        </p:txBody>
      </p:sp>
    </p:spTree>
    <p:extLst>
      <p:ext uri="{BB962C8B-B14F-4D97-AF65-F5344CB8AC3E}">
        <p14:creationId xmlns:p14="http://schemas.microsoft.com/office/powerpoint/2010/main" val="3618571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9" imgW="7772400" imgH="10058400" progId="TCLayout.ActiveDocument.1">
                  <p:embed/>
                </p:oleObj>
              </mc:Choice>
              <mc:Fallback>
                <p:oleObj name="think-cell Slide" r:id="rId69"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70"/>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i="1" dirty="0"/>
              <a:t>Implement new prices: </a:t>
            </a:r>
            <a:r>
              <a:rPr lang="en-US" dirty="0"/>
              <a:t>Re-pricing will follow a structured implementation and review process</a:t>
            </a:r>
            <a:endParaRPr lang="en-US" i="1" dirty="0"/>
          </a:p>
        </p:txBody>
      </p:sp>
      <p:sp>
        <p:nvSpPr>
          <p:cNvPr id="37" name="Text Placeholder 2">
            <a:extLst>
              <a:ext uri="{FF2B5EF4-FFF2-40B4-BE49-F238E27FC236}">
                <a16:creationId xmlns:a16="http://schemas.microsoft.com/office/drawing/2014/main" id="{B467922D-BDAA-4DDC-CFF5-A85D85C378AC}"/>
              </a:ext>
            </a:extLst>
          </p:cNvPr>
          <p:cNvSpPr txBox="1">
            <a:spLocks/>
          </p:cNvSpPr>
          <p:nvPr>
            <p:custDataLst>
              <p:tags r:id="rId2"/>
            </p:custDataLst>
          </p:nvPr>
        </p:nvSpPr>
        <p:spPr bwMode="auto">
          <a:xfrm>
            <a:off x="3933825" y="1670050"/>
            <a:ext cx="2593975"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01F571E-1538-4CE2-B9AC-BB4A1C17824D}" type="datetime'''''''''''''''''''''''''''''''''''''Ju''''''''''''''''''''l'''">
              <a:rPr lang="en-US" altLang="en-US" sz="1400" b="1"/>
              <a:pPr marL="0" indent="0" algn="ctr">
                <a:spcBef>
                  <a:spcPct val="0"/>
                </a:spcBef>
                <a:spcAft>
                  <a:spcPct val="0"/>
                </a:spcAft>
                <a:buNone/>
              </a:pPr>
              <a:t>Jul</a:t>
            </a:fld>
            <a:endParaRPr lang="en-US" sz="1400" b="1" dirty="0"/>
          </a:p>
        </p:txBody>
      </p:sp>
      <p:sp>
        <p:nvSpPr>
          <p:cNvPr id="38" name="Text Placeholder 2">
            <a:extLst>
              <a:ext uri="{FF2B5EF4-FFF2-40B4-BE49-F238E27FC236}">
                <a16:creationId xmlns:a16="http://schemas.microsoft.com/office/drawing/2014/main" id="{98362F2D-C8B5-54AC-486D-78993AFA4C4E}"/>
              </a:ext>
            </a:extLst>
          </p:cNvPr>
          <p:cNvSpPr txBox="1">
            <a:spLocks/>
          </p:cNvSpPr>
          <p:nvPr>
            <p:custDataLst>
              <p:tags r:id="rId3"/>
            </p:custDataLst>
          </p:nvPr>
        </p:nvSpPr>
        <p:spPr bwMode="auto">
          <a:xfrm>
            <a:off x="6527801" y="1670050"/>
            <a:ext cx="2593975"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0D275D5-4AD5-47EE-933B-A382B025DBBC}" type="datetime'''''''Au''g'''">
              <a:rPr lang="en-US" altLang="en-US" sz="1400" b="1"/>
              <a:pPr/>
              <a:t>Aug</a:t>
            </a:fld>
            <a:endParaRPr lang="en-US" sz="1400" b="1" dirty="0"/>
          </a:p>
        </p:txBody>
      </p:sp>
      <p:sp>
        <p:nvSpPr>
          <p:cNvPr id="39" name="Text Placeholder 2">
            <a:extLst>
              <a:ext uri="{FF2B5EF4-FFF2-40B4-BE49-F238E27FC236}">
                <a16:creationId xmlns:a16="http://schemas.microsoft.com/office/drawing/2014/main" id="{63DD35BB-0875-2EE7-177A-E5DE99F08144}"/>
              </a:ext>
            </a:extLst>
          </p:cNvPr>
          <p:cNvSpPr txBox="1">
            <a:spLocks/>
          </p:cNvSpPr>
          <p:nvPr>
            <p:custDataLst>
              <p:tags r:id="rId4"/>
            </p:custDataLst>
          </p:nvPr>
        </p:nvSpPr>
        <p:spPr bwMode="auto">
          <a:xfrm>
            <a:off x="9121775" y="1670050"/>
            <a:ext cx="250983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679CE06-1E78-4BC3-B136-892C70496CC8}" type="datetime'''''''''S''''e''''p'''''''''''''''''''''''''''">
              <a:rPr lang="en-US" altLang="en-US" sz="1400" b="1"/>
              <a:pPr/>
              <a:t>Sep</a:t>
            </a:fld>
            <a:endParaRPr lang="en-US" sz="1400" b="1" dirty="0"/>
          </a:p>
        </p:txBody>
      </p:sp>
      <p:sp>
        <p:nvSpPr>
          <p:cNvPr id="23" name="Text Placeholder 2">
            <a:extLst>
              <a:ext uri="{FF2B5EF4-FFF2-40B4-BE49-F238E27FC236}">
                <a16:creationId xmlns:a16="http://schemas.microsoft.com/office/drawing/2014/main" id="{98D9E169-3EBB-30D2-CF77-E96C7C5B419A}"/>
              </a:ext>
            </a:extLst>
          </p:cNvPr>
          <p:cNvSpPr txBox="1">
            <a:spLocks/>
          </p:cNvSpPr>
          <p:nvPr>
            <p:custDataLst>
              <p:tags r:id="rId5"/>
            </p:custDataLst>
          </p:nvPr>
        </p:nvSpPr>
        <p:spPr bwMode="auto">
          <a:xfrm>
            <a:off x="3933825" y="1909763"/>
            <a:ext cx="1666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endParaRPr lang="en-US" sz="1400" b="1" dirty="0"/>
          </a:p>
        </p:txBody>
      </p:sp>
      <p:sp>
        <p:nvSpPr>
          <p:cNvPr id="24" name="Text Placeholder 2">
            <a:extLst>
              <a:ext uri="{FF2B5EF4-FFF2-40B4-BE49-F238E27FC236}">
                <a16:creationId xmlns:a16="http://schemas.microsoft.com/office/drawing/2014/main" id="{774D14EA-94EC-31B3-26E3-E3A9FEE0606E}"/>
              </a:ext>
            </a:extLst>
          </p:cNvPr>
          <p:cNvSpPr txBox="1">
            <a:spLocks/>
          </p:cNvSpPr>
          <p:nvPr>
            <p:custDataLst>
              <p:tags r:id="rId6"/>
            </p:custDataLst>
          </p:nvPr>
        </p:nvSpPr>
        <p:spPr bwMode="auto">
          <a:xfrm>
            <a:off x="4100513"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87BAF36-7A54-4840-81D6-CA270DD9A56D}" type="datetime'''''''0''''''''''3''''''''.'''''''''''''''''">
              <a:rPr lang="en-US" altLang="en-US" sz="1400" b="1"/>
              <a:pPr/>
              <a:t>03.</a:t>
            </a:fld>
            <a:endParaRPr lang="en-US" sz="1400" b="1" dirty="0"/>
          </a:p>
        </p:txBody>
      </p:sp>
      <p:sp>
        <p:nvSpPr>
          <p:cNvPr id="25" name="Text Placeholder 2">
            <a:extLst>
              <a:ext uri="{FF2B5EF4-FFF2-40B4-BE49-F238E27FC236}">
                <a16:creationId xmlns:a16="http://schemas.microsoft.com/office/drawing/2014/main" id="{0631CF70-8C63-CDD1-CC5A-1646CCA42B61}"/>
              </a:ext>
            </a:extLst>
          </p:cNvPr>
          <p:cNvSpPr txBox="1">
            <a:spLocks/>
          </p:cNvSpPr>
          <p:nvPr>
            <p:custDataLst>
              <p:tags r:id="rId7"/>
            </p:custDataLst>
          </p:nvPr>
        </p:nvSpPr>
        <p:spPr bwMode="auto">
          <a:xfrm>
            <a:off x="4686300"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8ABF482-ED23-452E-A4F3-8EFF72FCE025}" type="datetime'''''''''''''1''''''0''''.'''''''''''''''''''''">
              <a:rPr lang="en-US" altLang="en-US" sz="1400" b="1"/>
              <a:pPr/>
              <a:t>10.</a:t>
            </a:fld>
            <a:endParaRPr lang="en-US" sz="1400" b="1" dirty="0"/>
          </a:p>
        </p:txBody>
      </p:sp>
      <p:sp>
        <p:nvSpPr>
          <p:cNvPr id="26" name="Text Placeholder 2">
            <a:extLst>
              <a:ext uri="{FF2B5EF4-FFF2-40B4-BE49-F238E27FC236}">
                <a16:creationId xmlns:a16="http://schemas.microsoft.com/office/drawing/2014/main" id="{A2FFB564-BFA2-69BF-9419-9D1ED61D1521}"/>
              </a:ext>
            </a:extLst>
          </p:cNvPr>
          <p:cNvSpPr txBox="1">
            <a:spLocks/>
          </p:cNvSpPr>
          <p:nvPr>
            <p:custDataLst>
              <p:tags r:id="rId8"/>
            </p:custDataLst>
          </p:nvPr>
        </p:nvSpPr>
        <p:spPr bwMode="auto">
          <a:xfrm>
            <a:off x="5272088"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0D368BAF-5005-4193-9A45-E9F09B243833}" type="datetime'1''''''''''''''''7.'''''">
              <a:rPr lang="en-US" altLang="en-US" sz="1400" b="1"/>
              <a:pPr/>
              <a:t>17.</a:t>
            </a:fld>
            <a:endParaRPr lang="en-US" sz="1400" b="1" dirty="0"/>
          </a:p>
        </p:txBody>
      </p:sp>
      <p:sp>
        <p:nvSpPr>
          <p:cNvPr id="27" name="Text Placeholder 2">
            <a:extLst>
              <a:ext uri="{FF2B5EF4-FFF2-40B4-BE49-F238E27FC236}">
                <a16:creationId xmlns:a16="http://schemas.microsoft.com/office/drawing/2014/main" id="{C57B2B44-1B1D-919A-BC25-95403032F374}"/>
              </a:ext>
            </a:extLst>
          </p:cNvPr>
          <p:cNvSpPr txBox="1">
            <a:spLocks/>
          </p:cNvSpPr>
          <p:nvPr>
            <p:custDataLst>
              <p:tags r:id="rId9"/>
            </p:custDataLst>
          </p:nvPr>
        </p:nvSpPr>
        <p:spPr bwMode="auto">
          <a:xfrm>
            <a:off x="5857875"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A5DE981-302E-4EB7-88DD-2C06AC4F4ACB}" type="datetime'''2''''''''''''''''''''4''''''''''''''''''''.'">
              <a:rPr lang="en-US" altLang="en-US" sz="1400" b="1"/>
              <a:pPr/>
              <a:t>24.</a:t>
            </a:fld>
            <a:endParaRPr lang="en-US" sz="1400" b="1" dirty="0"/>
          </a:p>
        </p:txBody>
      </p:sp>
      <p:sp>
        <p:nvSpPr>
          <p:cNvPr id="28" name="Text Placeholder 2">
            <a:extLst>
              <a:ext uri="{FF2B5EF4-FFF2-40B4-BE49-F238E27FC236}">
                <a16:creationId xmlns:a16="http://schemas.microsoft.com/office/drawing/2014/main" id="{4443A6B7-ADD9-62A9-648F-969534525762}"/>
              </a:ext>
            </a:extLst>
          </p:cNvPr>
          <p:cNvSpPr txBox="1">
            <a:spLocks/>
          </p:cNvSpPr>
          <p:nvPr>
            <p:custDataLst>
              <p:tags r:id="rId10"/>
            </p:custDataLst>
          </p:nvPr>
        </p:nvSpPr>
        <p:spPr bwMode="auto">
          <a:xfrm>
            <a:off x="6443663"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9E41884-DE2A-4FC9-BB57-4C2C353009C2}" type="datetime'''''''''3''''''''''''''''''''''1''''''''''''''.'">
              <a:rPr lang="en-US" altLang="en-US" sz="1400" b="1"/>
              <a:pPr/>
              <a:t>31.</a:t>
            </a:fld>
            <a:endParaRPr lang="en-US" sz="1400" b="1" dirty="0"/>
          </a:p>
        </p:txBody>
      </p:sp>
      <p:sp>
        <p:nvSpPr>
          <p:cNvPr id="29" name="Text Placeholder 2">
            <a:extLst>
              <a:ext uri="{FF2B5EF4-FFF2-40B4-BE49-F238E27FC236}">
                <a16:creationId xmlns:a16="http://schemas.microsoft.com/office/drawing/2014/main" id="{24873C1A-0D45-C9CC-0342-B61850F0579D}"/>
              </a:ext>
            </a:extLst>
          </p:cNvPr>
          <p:cNvSpPr txBox="1">
            <a:spLocks/>
          </p:cNvSpPr>
          <p:nvPr>
            <p:custDataLst>
              <p:tags r:id="rId11"/>
            </p:custDataLst>
          </p:nvPr>
        </p:nvSpPr>
        <p:spPr bwMode="auto">
          <a:xfrm>
            <a:off x="7029450"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BBF303D-2C43-4082-B09B-85816D78A67A}" type="datetime'07''''''''''''''''''''''''''''''''''''.'''''''''''''''">
              <a:rPr lang="en-US" altLang="en-US" sz="1400" b="1"/>
              <a:pPr/>
              <a:t>07.</a:t>
            </a:fld>
            <a:endParaRPr lang="en-US" sz="1400" b="1" dirty="0"/>
          </a:p>
        </p:txBody>
      </p:sp>
      <p:sp>
        <p:nvSpPr>
          <p:cNvPr id="30" name="Text Placeholder 2">
            <a:extLst>
              <a:ext uri="{FF2B5EF4-FFF2-40B4-BE49-F238E27FC236}">
                <a16:creationId xmlns:a16="http://schemas.microsoft.com/office/drawing/2014/main" id="{61AC8E9F-3431-E615-C0FA-3939846CCB2F}"/>
              </a:ext>
            </a:extLst>
          </p:cNvPr>
          <p:cNvSpPr txBox="1">
            <a:spLocks/>
          </p:cNvSpPr>
          <p:nvPr>
            <p:custDataLst>
              <p:tags r:id="rId12"/>
            </p:custDataLst>
          </p:nvPr>
        </p:nvSpPr>
        <p:spPr bwMode="auto">
          <a:xfrm>
            <a:off x="7615238"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F93D5DB-A697-4609-9F34-374594090AA2}" type="datetime'''''''''''''''''''1''''''''''''''''4''''''''''''.'">
              <a:rPr lang="en-US" altLang="en-US" sz="1400" b="1"/>
              <a:pPr/>
              <a:t>14.</a:t>
            </a:fld>
            <a:endParaRPr lang="en-US" sz="1400" b="1" dirty="0"/>
          </a:p>
        </p:txBody>
      </p:sp>
      <p:sp>
        <p:nvSpPr>
          <p:cNvPr id="31" name="Text Placeholder 2">
            <a:extLst>
              <a:ext uri="{FF2B5EF4-FFF2-40B4-BE49-F238E27FC236}">
                <a16:creationId xmlns:a16="http://schemas.microsoft.com/office/drawing/2014/main" id="{506F3A2F-D122-3141-CF0A-7308CD89595D}"/>
              </a:ext>
            </a:extLst>
          </p:cNvPr>
          <p:cNvSpPr txBox="1">
            <a:spLocks/>
          </p:cNvSpPr>
          <p:nvPr>
            <p:custDataLst>
              <p:tags r:id="rId13"/>
            </p:custDataLst>
          </p:nvPr>
        </p:nvSpPr>
        <p:spPr bwMode="auto">
          <a:xfrm>
            <a:off x="8201025"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3E509A2-39B2-420C-BDCB-5747B4400B98}" type="datetime'''''''''''''''2''''1''''''''''''''''''''''''''''''.'">
              <a:rPr lang="en-US" altLang="en-US" sz="1400" b="1"/>
              <a:pPr/>
              <a:t>21.</a:t>
            </a:fld>
            <a:endParaRPr lang="en-US" sz="1400" b="1" dirty="0"/>
          </a:p>
        </p:txBody>
      </p:sp>
      <p:sp>
        <p:nvSpPr>
          <p:cNvPr id="32" name="Text Placeholder 2">
            <a:extLst>
              <a:ext uri="{FF2B5EF4-FFF2-40B4-BE49-F238E27FC236}">
                <a16:creationId xmlns:a16="http://schemas.microsoft.com/office/drawing/2014/main" id="{5A21B606-C863-E51A-4996-036BC256AC40}"/>
              </a:ext>
            </a:extLst>
          </p:cNvPr>
          <p:cNvSpPr txBox="1">
            <a:spLocks/>
          </p:cNvSpPr>
          <p:nvPr>
            <p:custDataLst>
              <p:tags r:id="rId14"/>
            </p:custDataLst>
          </p:nvPr>
        </p:nvSpPr>
        <p:spPr bwMode="auto">
          <a:xfrm>
            <a:off x="8786813"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F828D9DD-BACA-4D25-908E-AD38310D72CB}" type="datetime'''''''2''''''''''''''''''''''''''8.'''''''''''''">
              <a:rPr lang="en-US" altLang="en-US" sz="1400" b="1"/>
              <a:pPr/>
              <a:t>28.</a:t>
            </a:fld>
            <a:endParaRPr lang="en-US" sz="1400" b="1" dirty="0"/>
          </a:p>
        </p:txBody>
      </p:sp>
      <p:sp>
        <p:nvSpPr>
          <p:cNvPr id="33" name="Text Placeholder 2">
            <a:extLst>
              <a:ext uri="{FF2B5EF4-FFF2-40B4-BE49-F238E27FC236}">
                <a16:creationId xmlns:a16="http://schemas.microsoft.com/office/drawing/2014/main" id="{4BD17C02-EB3D-41B0-7D25-EE2A0D30D499}"/>
              </a:ext>
            </a:extLst>
          </p:cNvPr>
          <p:cNvSpPr txBox="1">
            <a:spLocks/>
          </p:cNvSpPr>
          <p:nvPr>
            <p:custDataLst>
              <p:tags r:id="rId15"/>
            </p:custDataLst>
          </p:nvPr>
        </p:nvSpPr>
        <p:spPr bwMode="auto">
          <a:xfrm>
            <a:off x="9372600"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402F609-F17E-4019-BC1D-E96D55A9AACA}" type="datetime'''''''''''''''''''''''''''''''''0''4''.'''''''''''''''''''''''">
              <a:rPr lang="en-US" altLang="en-US" sz="1400" b="1"/>
              <a:pPr/>
              <a:t>04.</a:t>
            </a:fld>
            <a:endParaRPr lang="en-US" sz="1400" b="1" dirty="0"/>
          </a:p>
        </p:txBody>
      </p:sp>
      <p:sp>
        <p:nvSpPr>
          <p:cNvPr id="34" name="Text Placeholder 2">
            <a:extLst>
              <a:ext uri="{FF2B5EF4-FFF2-40B4-BE49-F238E27FC236}">
                <a16:creationId xmlns:a16="http://schemas.microsoft.com/office/drawing/2014/main" id="{B83939E3-224C-2939-FCC4-4D2AFE74D51E}"/>
              </a:ext>
            </a:extLst>
          </p:cNvPr>
          <p:cNvSpPr txBox="1">
            <a:spLocks/>
          </p:cNvSpPr>
          <p:nvPr>
            <p:custDataLst>
              <p:tags r:id="rId16"/>
            </p:custDataLst>
          </p:nvPr>
        </p:nvSpPr>
        <p:spPr bwMode="auto">
          <a:xfrm>
            <a:off x="9958388"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D4F58CCD-EB44-418A-9C78-1E847208EBBF}" type="datetime'''1''1''''''''''''''''''''''''''''''''''''''''''''''''''.'''">
              <a:rPr lang="en-US" altLang="en-US" sz="1400" b="1"/>
              <a:pPr/>
              <a:t>11.</a:t>
            </a:fld>
            <a:endParaRPr lang="en-US" sz="1400" b="1" dirty="0"/>
          </a:p>
        </p:txBody>
      </p:sp>
      <p:sp>
        <p:nvSpPr>
          <p:cNvPr id="35" name="Text Placeholder 2">
            <a:extLst>
              <a:ext uri="{FF2B5EF4-FFF2-40B4-BE49-F238E27FC236}">
                <a16:creationId xmlns:a16="http://schemas.microsoft.com/office/drawing/2014/main" id="{7B70B704-C418-0B20-0B61-E25527B7F345}"/>
              </a:ext>
            </a:extLst>
          </p:cNvPr>
          <p:cNvSpPr txBox="1">
            <a:spLocks/>
          </p:cNvSpPr>
          <p:nvPr>
            <p:custDataLst>
              <p:tags r:id="rId17"/>
            </p:custDataLst>
          </p:nvPr>
        </p:nvSpPr>
        <p:spPr bwMode="auto">
          <a:xfrm>
            <a:off x="10544175" y="1909763"/>
            <a:ext cx="585788"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5B43B631-BEA0-40C4-BD25-43C1C82F2504}" type="datetime'''''''''''''''''''1''''8''''''''''''.'''">
              <a:rPr lang="en-US" altLang="en-US" sz="1400" b="1"/>
              <a:pPr/>
              <a:t>18.</a:t>
            </a:fld>
            <a:endParaRPr lang="en-US" sz="1400" b="1" dirty="0"/>
          </a:p>
        </p:txBody>
      </p:sp>
      <p:sp>
        <p:nvSpPr>
          <p:cNvPr id="36" name="Text Placeholder 2">
            <a:extLst>
              <a:ext uri="{FF2B5EF4-FFF2-40B4-BE49-F238E27FC236}">
                <a16:creationId xmlns:a16="http://schemas.microsoft.com/office/drawing/2014/main" id="{E394A3B3-5A65-F1F2-D034-B54264C8BCD6}"/>
              </a:ext>
            </a:extLst>
          </p:cNvPr>
          <p:cNvSpPr txBox="1">
            <a:spLocks/>
          </p:cNvSpPr>
          <p:nvPr>
            <p:custDataLst>
              <p:tags r:id="rId18"/>
            </p:custDataLst>
          </p:nvPr>
        </p:nvSpPr>
        <p:spPr bwMode="auto">
          <a:xfrm>
            <a:off x="11129963" y="1909763"/>
            <a:ext cx="501650" cy="239713"/>
          </a:xfrm>
          <a:prstGeom prst="rect">
            <a:avLst/>
          </a:prstGeom>
          <a:noFill/>
          <a:ln w="9525">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2D782C0-4F17-463E-AAB8-CBB68039BB96}" type="datetime'''''''''''''''''''''25''''''''.'''''''''''''''''''''''">
              <a:rPr lang="en-US" altLang="en-US" sz="1400" b="1"/>
              <a:pPr/>
              <a:t>25.</a:t>
            </a:fld>
            <a:endParaRPr lang="en-US" sz="1400" b="1" dirty="0"/>
          </a:p>
        </p:txBody>
      </p:sp>
      <p:cxnSp>
        <p:nvCxnSpPr>
          <p:cNvPr id="48" name="Straight Connector 47">
            <a:extLst>
              <a:ext uri="{FF2B5EF4-FFF2-40B4-BE49-F238E27FC236}">
                <a16:creationId xmlns:a16="http://schemas.microsoft.com/office/drawing/2014/main" id="{869B1672-368A-374E-4897-7748138A323F}"/>
              </a:ext>
            </a:extLst>
          </p:cNvPr>
          <p:cNvCxnSpPr/>
          <p:nvPr>
            <p:custDataLst>
              <p:tags r:id="rId19"/>
            </p:custDataLst>
          </p:nvPr>
        </p:nvCxnSpPr>
        <p:spPr bwMode="auto">
          <a:xfrm>
            <a:off x="9121775" y="2149475"/>
            <a:ext cx="0" cy="368300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B93BD60-1F77-3589-CF16-D4CF2E4ABA53}"/>
              </a:ext>
            </a:extLst>
          </p:cNvPr>
          <p:cNvCxnSpPr/>
          <p:nvPr>
            <p:custDataLst>
              <p:tags r:id="rId20"/>
            </p:custDataLst>
          </p:nvPr>
        </p:nvCxnSpPr>
        <p:spPr bwMode="auto">
          <a:xfrm>
            <a:off x="3933825" y="2149475"/>
            <a:ext cx="0" cy="36830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093915C-4147-113F-8AF8-D35079E764BE}"/>
              </a:ext>
            </a:extLst>
          </p:cNvPr>
          <p:cNvCxnSpPr/>
          <p:nvPr>
            <p:custDataLst>
              <p:tags r:id="rId21"/>
            </p:custDataLst>
          </p:nvPr>
        </p:nvCxnSpPr>
        <p:spPr bwMode="auto">
          <a:xfrm>
            <a:off x="11631613" y="2149475"/>
            <a:ext cx="0" cy="36830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71B8F954-335E-4367-2B1D-5CE417EEC9C2}"/>
              </a:ext>
            </a:extLst>
          </p:cNvPr>
          <p:cNvCxnSpPr/>
          <p:nvPr>
            <p:custDataLst>
              <p:tags r:id="rId22"/>
            </p:custDataLst>
          </p:nvPr>
        </p:nvCxnSpPr>
        <p:spPr bwMode="auto">
          <a:xfrm>
            <a:off x="458788" y="2149475"/>
            <a:ext cx="0" cy="36830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DAEFC72-F6E6-F3D6-554B-BCDA90DE7E99}"/>
              </a:ext>
            </a:extLst>
          </p:cNvPr>
          <p:cNvCxnSpPr/>
          <p:nvPr>
            <p:custDataLst>
              <p:tags r:id="rId23"/>
            </p:custDataLst>
          </p:nvPr>
        </p:nvCxnSpPr>
        <p:spPr bwMode="auto">
          <a:xfrm>
            <a:off x="6527800" y="2149475"/>
            <a:ext cx="0" cy="368300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5300AC4-22CB-4180-E275-3B9B754B25B6}"/>
              </a:ext>
            </a:extLst>
          </p:cNvPr>
          <p:cNvCxnSpPr/>
          <p:nvPr>
            <p:custDataLst>
              <p:tags r:id="rId24"/>
            </p:custDataLst>
          </p:nvPr>
        </p:nvCxnSpPr>
        <p:spPr bwMode="auto">
          <a:xfrm>
            <a:off x="5857875"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97110DC-1074-2B3B-1234-0CBFA0C27385}"/>
              </a:ext>
            </a:extLst>
          </p:cNvPr>
          <p:cNvCxnSpPr/>
          <p:nvPr>
            <p:custDataLst>
              <p:tags r:id="rId25"/>
            </p:custDataLst>
          </p:nvPr>
        </p:nvCxnSpPr>
        <p:spPr bwMode="auto">
          <a:xfrm>
            <a:off x="9372600"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0B6D74B-9C4A-D901-D16B-F8F72839D26A}"/>
              </a:ext>
            </a:extLst>
          </p:cNvPr>
          <p:cNvCxnSpPr/>
          <p:nvPr>
            <p:custDataLst>
              <p:tags r:id="rId26"/>
            </p:custDataLst>
          </p:nvPr>
        </p:nvCxnSpPr>
        <p:spPr bwMode="auto">
          <a:xfrm>
            <a:off x="10544175"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87BE15D4-60FC-D2A7-6220-5A629EA964B5}"/>
              </a:ext>
            </a:extLst>
          </p:cNvPr>
          <p:cNvCxnSpPr/>
          <p:nvPr>
            <p:custDataLst>
              <p:tags r:id="rId27"/>
            </p:custDataLst>
          </p:nvPr>
        </p:nvCxnSpPr>
        <p:spPr bwMode="auto">
          <a:xfrm>
            <a:off x="11129963"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885E07A-28D3-5B2E-34E0-338544BD46DE}"/>
              </a:ext>
            </a:extLst>
          </p:cNvPr>
          <p:cNvCxnSpPr/>
          <p:nvPr>
            <p:custDataLst>
              <p:tags r:id="rId28"/>
            </p:custDataLst>
          </p:nvPr>
        </p:nvCxnSpPr>
        <p:spPr bwMode="auto">
          <a:xfrm>
            <a:off x="9958388"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03C2DB7-703E-4C97-EDFB-A22F7D50D508}"/>
              </a:ext>
            </a:extLst>
          </p:cNvPr>
          <p:cNvCxnSpPr/>
          <p:nvPr>
            <p:custDataLst>
              <p:tags r:id="rId29"/>
            </p:custDataLst>
          </p:nvPr>
        </p:nvCxnSpPr>
        <p:spPr bwMode="auto">
          <a:xfrm>
            <a:off x="4100513"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E39E3BD-4FEC-5175-0F91-05D0336A3169}"/>
              </a:ext>
            </a:extLst>
          </p:cNvPr>
          <p:cNvCxnSpPr/>
          <p:nvPr>
            <p:custDataLst>
              <p:tags r:id="rId30"/>
            </p:custDataLst>
          </p:nvPr>
        </p:nvCxnSpPr>
        <p:spPr bwMode="auto">
          <a:xfrm>
            <a:off x="4686300"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94E1D66-9541-CB49-F0B8-8341E1B542CE}"/>
              </a:ext>
            </a:extLst>
          </p:cNvPr>
          <p:cNvCxnSpPr/>
          <p:nvPr>
            <p:custDataLst>
              <p:tags r:id="rId31"/>
            </p:custDataLst>
          </p:nvPr>
        </p:nvCxnSpPr>
        <p:spPr bwMode="auto">
          <a:xfrm>
            <a:off x="5272088"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F1EDFAC-94EE-4FFD-1C53-CB9D5E19C2EA}"/>
              </a:ext>
            </a:extLst>
          </p:cNvPr>
          <p:cNvCxnSpPr/>
          <p:nvPr>
            <p:custDataLst>
              <p:tags r:id="rId32"/>
            </p:custDataLst>
          </p:nvPr>
        </p:nvCxnSpPr>
        <p:spPr bwMode="auto">
          <a:xfrm>
            <a:off x="6443663"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80FC30F-8A6A-2A02-438B-BE1DB4F84908}"/>
              </a:ext>
            </a:extLst>
          </p:cNvPr>
          <p:cNvCxnSpPr/>
          <p:nvPr>
            <p:custDataLst>
              <p:tags r:id="rId33"/>
            </p:custDataLst>
          </p:nvPr>
        </p:nvCxnSpPr>
        <p:spPr bwMode="auto">
          <a:xfrm>
            <a:off x="7029450"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508C899-F34C-0AF9-107F-68B0B9F83A63}"/>
              </a:ext>
            </a:extLst>
          </p:cNvPr>
          <p:cNvCxnSpPr/>
          <p:nvPr>
            <p:custDataLst>
              <p:tags r:id="rId34"/>
            </p:custDataLst>
          </p:nvPr>
        </p:nvCxnSpPr>
        <p:spPr bwMode="auto">
          <a:xfrm>
            <a:off x="7615238"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8C8C33F-26E5-9EC9-49BC-37ADF175659A}"/>
              </a:ext>
            </a:extLst>
          </p:cNvPr>
          <p:cNvCxnSpPr/>
          <p:nvPr>
            <p:custDataLst>
              <p:tags r:id="rId35"/>
            </p:custDataLst>
          </p:nvPr>
        </p:nvCxnSpPr>
        <p:spPr bwMode="auto">
          <a:xfrm>
            <a:off x="8786813"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C4CAE3A-C6BB-E2BE-D5F3-7297662464B1}"/>
              </a:ext>
            </a:extLst>
          </p:cNvPr>
          <p:cNvCxnSpPr/>
          <p:nvPr>
            <p:custDataLst>
              <p:tags r:id="rId36"/>
            </p:custDataLst>
          </p:nvPr>
        </p:nvCxnSpPr>
        <p:spPr bwMode="auto">
          <a:xfrm>
            <a:off x="8201025" y="2149475"/>
            <a:ext cx="0" cy="36830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D808405-95ED-92CA-2F4D-DC82524589B6}"/>
              </a:ext>
            </a:extLst>
          </p:cNvPr>
          <p:cNvCxnSpPr/>
          <p:nvPr>
            <p:custDataLst>
              <p:tags r:id="rId37"/>
            </p:custDataLst>
          </p:nvPr>
        </p:nvCxnSpPr>
        <p:spPr bwMode="auto">
          <a:xfrm>
            <a:off x="458788" y="3990975"/>
            <a:ext cx="11172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EAB05166-116F-94E9-A33F-9C393CDA01C3}"/>
              </a:ext>
            </a:extLst>
          </p:cNvPr>
          <p:cNvCxnSpPr/>
          <p:nvPr>
            <p:custDataLst>
              <p:tags r:id="rId38"/>
            </p:custDataLst>
          </p:nvPr>
        </p:nvCxnSpPr>
        <p:spPr bwMode="auto">
          <a:xfrm>
            <a:off x="458788" y="4911725"/>
            <a:ext cx="11172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1C768930-9FFF-33EC-8C2E-75F51B9E87EC}"/>
              </a:ext>
            </a:extLst>
          </p:cNvPr>
          <p:cNvCxnSpPr/>
          <p:nvPr>
            <p:custDataLst>
              <p:tags r:id="rId39"/>
            </p:custDataLst>
          </p:nvPr>
        </p:nvCxnSpPr>
        <p:spPr bwMode="auto">
          <a:xfrm>
            <a:off x="458788" y="3070225"/>
            <a:ext cx="11172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6FA8F72-97DA-A53C-3832-73DA74DD26CF}"/>
              </a:ext>
            </a:extLst>
          </p:cNvPr>
          <p:cNvCxnSpPr/>
          <p:nvPr>
            <p:custDataLst>
              <p:tags r:id="rId40"/>
            </p:custDataLst>
          </p:nvPr>
        </p:nvCxnSpPr>
        <p:spPr bwMode="auto">
          <a:xfrm>
            <a:off x="458788" y="5832475"/>
            <a:ext cx="111728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2DE11D7-7651-6FF1-9BE9-73050B8BD268}"/>
              </a:ext>
            </a:extLst>
          </p:cNvPr>
          <p:cNvCxnSpPr/>
          <p:nvPr>
            <p:custDataLst>
              <p:tags r:id="rId41"/>
            </p:custDataLst>
          </p:nvPr>
        </p:nvCxnSpPr>
        <p:spPr bwMode="auto">
          <a:xfrm>
            <a:off x="5105400" y="2149475"/>
            <a:ext cx="0" cy="3846513"/>
          </a:xfrm>
          <a:prstGeom prst="line">
            <a:avLst/>
          </a:prstGeom>
          <a:ln w="19050"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ABF7296-F027-564A-508A-87E7AD7B48EC}"/>
              </a:ext>
            </a:extLst>
          </p:cNvPr>
          <p:cNvCxnSpPr/>
          <p:nvPr>
            <p:custDataLst>
              <p:tags r:id="rId42"/>
            </p:custDataLst>
          </p:nvPr>
        </p:nvCxnSpPr>
        <p:spPr bwMode="auto">
          <a:xfrm>
            <a:off x="458788" y="2149475"/>
            <a:ext cx="111728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3258BBC7-251E-C256-FDCA-E13E6359FFAF}"/>
              </a:ext>
            </a:extLst>
          </p:cNvPr>
          <p:cNvSpPr/>
          <p:nvPr>
            <p:custDataLst>
              <p:tags r:id="rId43"/>
            </p:custDataLst>
          </p:nvPr>
        </p:nvSpPr>
        <p:spPr bwMode="auto">
          <a:xfrm>
            <a:off x="4686300" y="2573338"/>
            <a:ext cx="585788" cy="79375"/>
          </a:xfrm>
          <a:prstGeom prst="rect">
            <a:avLst/>
          </a:prstGeom>
          <a:solidFill>
            <a:schemeClr val="bg1"/>
          </a:solidFill>
          <a:ln w="19050" cap="flat" cmpd="sng" algn="ctr">
            <a:solidFill>
              <a:schemeClr val="accent1"/>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11" name="Right Arrow 110">
            <a:extLst>
              <a:ext uri="{FF2B5EF4-FFF2-40B4-BE49-F238E27FC236}">
                <a16:creationId xmlns:a16="http://schemas.microsoft.com/office/drawing/2014/main" id="{66146C49-D16F-E500-3EAB-7ED336B1DABA}"/>
              </a:ext>
            </a:extLst>
          </p:cNvPr>
          <p:cNvSpPr/>
          <p:nvPr>
            <p:custDataLst>
              <p:tags r:id="rId44"/>
            </p:custDataLst>
          </p:nvPr>
        </p:nvSpPr>
        <p:spPr bwMode="auto">
          <a:xfrm>
            <a:off x="11129962" y="5295899"/>
            <a:ext cx="603250" cy="158750"/>
          </a:xfrm>
          <a:prstGeom prst="rightArrow">
            <a:avLst>
              <a:gd name="adj1" fmla="val 50000"/>
              <a:gd name="adj2" fmla="val 40660"/>
            </a:avLst>
          </a:prstGeom>
          <a:solidFill>
            <a:schemeClr val="bg1"/>
          </a:solidFill>
          <a:ln w="19050" cap="flat" cmpd="sng" algn="ctr">
            <a:solidFill>
              <a:schemeClr val="accent1"/>
            </a:solidFill>
            <a:prstDash val="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4" name="Rectangle 103">
            <a:extLst>
              <a:ext uri="{FF2B5EF4-FFF2-40B4-BE49-F238E27FC236}">
                <a16:creationId xmlns:a16="http://schemas.microsoft.com/office/drawing/2014/main" id="{EEB80BA5-F2FE-311B-ED84-9E05DEAA435F}"/>
              </a:ext>
            </a:extLst>
          </p:cNvPr>
          <p:cNvSpPr/>
          <p:nvPr>
            <p:custDataLst>
              <p:tags r:id="rId45"/>
            </p:custDataLst>
          </p:nvPr>
        </p:nvSpPr>
        <p:spPr bwMode="gray">
          <a:xfrm>
            <a:off x="4686301" y="2817813"/>
            <a:ext cx="1757363"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8" name="Rectangle 107">
            <a:extLst>
              <a:ext uri="{FF2B5EF4-FFF2-40B4-BE49-F238E27FC236}">
                <a16:creationId xmlns:a16="http://schemas.microsoft.com/office/drawing/2014/main" id="{E3BE794F-6718-24AB-3782-FD82BA3DB5B5}"/>
              </a:ext>
            </a:extLst>
          </p:cNvPr>
          <p:cNvSpPr/>
          <p:nvPr>
            <p:custDataLst>
              <p:tags r:id="rId46"/>
            </p:custDataLst>
          </p:nvPr>
        </p:nvSpPr>
        <p:spPr bwMode="gray">
          <a:xfrm>
            <a:off x="8786814" y="4659313"/>
            <a:ext cx="1171575"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5" name="Rectangle 104">
            <a:extLst>
              <a:ext uri="{FF2B5EF4-FFF2-40B4-BE49-F238E27FC236}">
                <a16:creationId xmlns:a16="http://schemas.microsoft.com/office/drawing/2014/main" id="{B0325F7B-3CC0-4CF5-5276-017293938250}"/>
              </a:ext>
            </a:extLst>
          </p:cNvPr>
          <p:cNvSpPr/>
          <p:nvPr>
            <p:custDataLst>
              <p:tags r:id="rId47"/>
            </p:custDataLst>
          </p:nvPr>
        </p:nvSpPr>
        <p:spPr bwMode="gray">
          <a:xfrm>
            <a:off x="5857875" y="3494088"/>
            <a:ext cx="1925638"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10" name="Right Arrow 109">
            <a:extLst>
              <a:ext uri="{FF2B5EF4-FFF2-40B4-BE49-F238E27FC236}">
                <a16:creationId xmlns:a16="http://schemas.microsoft.com/office/drawing/2014/main" id="{F4CCA601-A5AB-483C-234C-4F30C70857F2}"/>
              </a:ext>
            </a:extLst>
          </p:cNvPr>
          <p:cNvSpPr/>
          <p:nvPr>
            <p:custDataLst>
              <p:tags r:id="rId48"/>
            </p:custDataLst>
          </p:nvPr>
        </p:nvSpPr>
        <p:spPr bwMode="gray">
          <a:xfrm>
            <a:off x="10544175" y="5540374"/>
            <a:ext cx="1189038" cy="158750"/>
          </a:xfrm>
          <a:prstGeom prst="rightArrow">
            <a:avLst>
              <a:gd name="adj1" fmla="val 50000"/>
              <a:gd name="adj2" fmla="val 40660"/>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9" name="Rectangle 108">
            <a:extLst>
              <a:ext uri="{FF2B5EF4-FFF2-40B4-BE49-F238E27FC236}">
                <a16:creationId xmlns:a16="http://schemas.microsoft.com/office/drawing/2014/main" id="{E77AC39D-AFA0-39EB-E3FC-01B75899EE83}"/>
              </a:ext>
            </a:extLst>
          </p:cNvPr>
          <p:cNvSpPr/>
          <p:nvPr>
            <p:custDataLst>
              <p:tags r:id="rId49"/>
            </p:custDataLst>
          </p:nvPr>
        </p:nvSpPr>
        <p:spPr bwMode="gray">
          <a:xfrm>
            <a:off x="9958388" y="5335588"/>
            <a:ext cx="1171575"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43" name="Rectangle 42">
            <a:extLst>
              <a:ext uri="{FF2B5EF4-FFF2-40B4-BE49-F238E27FC236}">
                <a16:creationId xmlns:a16="http://schemas.microsoft.com/office/drawing/2014/main" id="{753D7227-FEB1-7756-F1DA-5F78CD37D333}"/>
              </a:ext>
            </a:extLst>
          </p:cNvPr>
          <p:cNvSpPr/>
          <p:nvPr>
            <p:custDataLst>
              <p:tags r:id="rId50"/>
            </p:custDataLst>
          </p:nvPr>
        </p:nvSpPr>
        <p:spPr bwMode="gray">
          <a:xfrm>
            <a:off x="4100513" y="2573338"/>
            <a:ext cx="585788"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107" name="Rectangle 106">
            <a:extLst>
              <a:ext uri="{FF2B5EF4-FFF2-40B4-BE49-F238E27FC236}">
                <a16:creationId xmlns:a16="http://schemas.microsoft.com/office/drawing/2014/main" id="{070EDB87-D3B1-BC59-BA21-A33EA95B3CE0}"/>
              </a:ext>
            </a:extLst>
          </p:cNvPr>
          <p:cNvSpPr/>
          <p:nvPr>
            <p:custDataLst>
              <p:tags r:id="rId51"/>
            </p:custDataLst>
          </p:nvPr>
        </p:nvSpPr>
        <p:spPr bwMode="gray">
          <a:xfrm>
            <a:off x="7615238" y="4414838"/>
            <a:ext cx="1171575" cy="79375"/>
          </a:xfrm>
          <a:prstGeom prst="rect">
            <a:avLst/>
          </a:prstGeom>
          <a:solidFill>
            <a:schemeClr val="accent1"/>
          </a:solidFill>
          <a:ln w="19050" cap="flat" cmpd="sng" algn="ctr">
            <a:solidFill>
              <a:schemeClr val="accent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73" name="Diamond 72">
            <a:extLst>
              <a:ext uri="{FF2B5EF4-FFF2-40B4-BE49-F238E27FC236}">
                <a16:creationId xmlns:a16="http://schemas.microsoft.com/office/drawing/2014/main" id="{D3D0C09B-F2D2-C869-A59D-930CA34E3174}"/>
              </a:ext>
            </a:extLst>
          </p:cNvPr>
          <p:cNvSpPr/>
          <p:nvPr>
            <p:custDataLst>
              <p:tags r:id="rId52"/>
            </p:custDataLst>
          </p:nvPr>
        </p:nvSpPr>
        <p:spPr bwMode="gray">
          <a:xfrm>
            <a:off x="7726363" y="3721100"/>
            <a:ext cx="114300" cy="114300"/>
          </a:xfrm>
          <a:prstGeom prst="diamond">
            <a:avLst/>
          </a:prstGeom>
          <a:solidFill>
            <a:schemeClr val="accent2"/>
          </a:solidFill>
          <a:ln w="9525" cap="flat" cmpd="sng" algn="ctr">
            <a:solidFill>
              <a:schemeClr val="accent2"/>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41" name="Triangle 40">
            <a:extLst>
              <a:ext uri="{FF2B5EF4-FFF2-40B4-BE49-F238E27FC236}">
                <a16:creationId xmlns:a16="http://schemas.microsoft.com/office/drawing/2014/main" id="{0054C276-3419-2BE6-B21B-3E6E8C8303C8}"/>
              </a:ext>
            </a:extLst>
          </p:cNvPr>
          <p:cNvSpPr/>
          <p:nvPr>
            <p:custDataLst>
              <p:tags r:id="rId53"/>
            </p:custDataLst>
          </p:nvPr>
        </p:nvSpPr>
        <p:spPr bwMode="gray">
          <a:xfrm>
            <a:off x="5048250" y="5938838"/>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285750" indent="-285750" algn="l">
              <a:lnSpc>
                <a:spcPct val="120000"/>
              </a:lnSpc>
              <a:buFont typeface="Arial" panose="020B0604020202020204" pitchFamily="34" charset="0"/>
              <a:buChar char="•"/>
            </a:pPr>
            <a:endParaRPr lang="en-US" sz="1400" dirty="0">
              <a:solidFill>
                <a:schemeClr val="tx1"/>
              </a:solidFill>
            </a:endParaRPr>
          </a:p>
        </p:txBody>
      </p:sp>
      <p:sp>
        <p:nvSpPr>
          <p:cNvPr id="88" name="Text Placeholder 2">
            <a:extLst>
              <a:ext uri="{FF2B5EF4-FFF2-40B4-BE49-F238E27FC236}">
                <a16:creationId xmlns:a16="http://schemas.microsoft.com/office/drawing/2014/main" id="{7E3DFAD9-0AFF-2445-6922-CC36221CECF5}"/>
              </a:ext>
            </a:extLst>
          </p:cNvPr>
          <p:cNvSpPr txBox="1">
            <a:spLocks/>
          </p:cNvSpPr>
          <p:nvPr>
            <p:custDataLst>
              <p:tags r:id="rId54"/>
            </p:custDataLst>
          </p:nvPr>
        </p:nvSpPr>
        <p:spPr bwMode="auto">
          <a:xfrm>
            <a:off x="530225" y="4627563"/>
            <a:ext cx="2879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sz="1200" dirty="0"/>
              <a:t>Roll-our repricing across all markets</a:t>
            </a:r>
          </a:p>
        </p:txBody>
      </p:sp>
      <p:sp>
        <p:nvSpPr>
          <p:cNvPr id="83" name="Text Placeholder 2">
            <a:extLst>
              <a:ext uri="{FF2B5EF4-FFF2-40B4-BE49-F238E27FC236}">
                <a16:creationId xmlns:a16="http://schemas.microsoft.com/office/drawing/2014/main" id="{296C09A8-D90E-FFEB-8536-07CDD0A5D079}"/>
              </a:ext>
            </a:extLst>
          </p:cNvPr>
          <p:cNvSpPr txBox="1">
            <a:spLocks/>
          </p:cNvSpPr>
          <p:nvPr>
            <p:custDataLst>
              <p:tags r:id="rId55"/>
            </p:custDataLst>
          </p:nvPr>
        </p:nvSpPr>
        <p:spPr bwMode="auto">
          <a:xfrm>
            <a:off x="530224" y="3706813"/>
            <a:ext cx="287020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sz="1200" dirty="0"/>
              <a:t>Receive sign-off from pull Executive</a:t>
            </a:r>
          </a:p>
        </p:txBody>
      </p:sp>
      <p:sp>
        <p:nvSpPr>
          <p:cNvPr id="10" name="Text Placeholder 2">
            <a:extLst>
              <a:ext uri="{FF2B5EF4-FFF2-40B4-BE49-F238E27FC236}">
                <a16:creationId xmlns:a16="http://schemas.microsoft.com/office/drawing/2014/main" id="{6EDBE5BC-D952-EE90-6A18-2934C2BC449F}"/>
              </a:ext>
            </a:extLst>
          </p:cNvPr>
          <p:cNvSpPr txBox="1">
            <a:spLocks/>
          </p:cNvSpPr>
          <p:nvPr>
            <p:custDataLst>
              <p:tags r:id="rId56"/>
            </p:custDataLst>
          </p:nvPr>
        </p:nvSpPr>
        <p:spPr bwMode="auto">
          <a:xfrm>
            <a:off x="530225" y="4110038"/>
            <a:ext cx="17541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b="1" dirty="0"/>
              <a:t>Implement re-pricing</a:t>
            </a:r>
            <a:endParaRPr lang="en-US" sz="1400" b="1" dirty="0"/>
          </a:p>
        </p:txBody>
      </p:sp>
      <p:sp useBgFill="1">
        <p:nvSpPr>
          <p:cNvPr id="40" name="Text Placeholder 2">
            <a:extLst>
              <a:ext uri="{FF2B5EF4-FFF2-40B4-BE49-F238E27FC236}">
                <a16:creationId xmlns:a16="http://schemas.microsoft.com/office/drawing/2014/main" id="{FE2ED9E9-E707-97A6-FE69-5B0585B4189D}"/>
              </a:ext>
            </a:extLst>
          </p:cNvPr>
          <p:cNvSpPr txBox="1">
            <a:spLocks/>
          </p:cNvSpPr>
          <p:nvPr>
            <p:custDataLst>
              <p:tags r:id="rId57"/>
            </p:custDataLst>
          </p:nvPr>
        </p:nvSpPr>
        <p:spPr bwMode="auto">
          <a:xfrm>
            <a:off x="4868863" y="6075363"/>
            <a:ext cx="473075" cy="192088"/>
          </a:xfrm>
          <a:prstGeom prst="rect">
            <a:avLst/>
          </a:prstGeom>
          <a:ln>
            <a:noFill/>
          </a:ln>
          <a:effec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dirty="0"/>
              <a:t>Today</a:t>
            </a:r>
            <a:endParaRPr lang="en-US" sz="1400" dirty="0"/>
          </a:p>
        </p:txBody>
      </p:sp>
      <p:sp>
        <p:nvSpPr>
          <p:cNvPr id="71" name="Text Placeholder 2">
            <a:extLst>
              <a:ext uri="{FF2B5EF4-FFF2-40B4-BE49-F238E27FC236}">
                <a16:creationId xmlns:a16="http://schemas.microsoft.com/office/drawing/2014/main" id="{4BFD9556-52F1-0203-4C4F-E2EAE9E809A0}"/>
              </a:ext>
            </a:extLst>
          </p:cNvPr>
          <p:cNvSpPr txBox="1">
            <a:spLocks/>
          </p:cNvSpPr>
          <p:nvPr>
            <p:custDataLst>
              <p:tags r:id="rId58"/>
            </p:custDataLst>
          </p:nvPr>
        </p:nvSpPr>
        <p:spPr bwMode="auto">
          <a:xfrm>
            <a:off x="530225" y="5030788"/>
            <a:ext cx="12890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sz="1400" b="1" dirty="0"/>
              <a:t>Monitor pricing</a:t>
            </a:r>
          </a:p>
        </p:txBody>
      </p:sp>
      <p:sp>
        <p:nvSpPr>
          <p:cNvPr id="7" name="Text Placeholder 2">
            <a:extLst>
              <a:ext uri="{FF2B5EF4-FFF2-40B4-BE49-F238E27FC236}">
                <a16:creationId xmlns:a16="http://schemas.microsoft.com/office/drawing/2014/main" id="{E8C6786B-B999-3E75-B35E-72F0960847F3}"/>
              </a:ext>
            </a:extLst>
          </p:cNvPr>
          <p:cNvSpPr txBox="1">
            <a:spLocks/>
          </p:cNvSpPr>
          <p:nvPr>
            <p:custDataLst>
              <p:tags r:id="rId59"/>
            </p:custDataLst>
          </p:nvPr>
        </p:nvSpPr>
        <p:spPr bwMode="auto">
          <a:xfrm>
            <a:off x="530224" y="2541588"/>
            <a:ext cx="189230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altLang="en-US" sz="1200" dirty="0"/>
              <a:t>Assign pull Executive</a:t>
            </a:r>
            <a:endParaRPr lang="en-US" sz="1200" dirty="0"/>
          </a:p>
        </p:txBody>
      </p:sp>
      <p:sp>
        <p:nvSpPr>
          <p:cNvPr id="8" name="Text Placeholder 2">
            <a:extLst>
              <a:ext uri="{FF2B5EF4-FFF2-40B4-BE49-F238E27FC236}">
                <a16:creationId xmlns:a16="http://schemas.microsoft.com/office/drawing/2014/main" id="{90D7860E-2F0B-A156-FAF5-084C11FD4392}"/>
              </a:ext>
            </a:extLst>
          </p:cNvPr>
          <p:cNvSpPr txBox="1">
            <a:spLocks/>
          </p:cNvSpPr>
          <p:nvPr>
            <p:custDataLst>
              <p:tags r:id="rId60"/>
            </p:custDataLst>
          </p:nvPr>
        </p:nvSpPr>
        <p:spPr bwMode="auto">
          <a:xfrm>
            <a:off x="530225" y="3189288"/>
            <a:ext cx="24606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b="1" dirty="0"/>
              <a:t>Develop implementation plan</a:t>
            </a:r>
            <a:endParaRPr lang="en-US" sz="1400" b="1" dirty="0"/>
          </a:p>
        </p:txBody>
      </p:sp>
      <p:sp>
        <p:nvSpPr>
          <p:cNvPr id="79" name="Text Placeholder 2">
            <a:extLst>
              <a:ext uri="{FF2B5EF4-FFF2-40B4-BE49-F238E27FC236}">
                <a16:creationId xmlns:a16="http://schemas.microsoft.com/office/drawing/2014/main" id="{1111FF26-7233-4C92-9473-EFFB5EBEFF9D}"/>
              </a:ext>
            </a:extLst>
          </p:cNvPr>
          <p:cNvSpPr txBox="1">
            <a:spLocks/>
          </p:cNvSpPr>
          <p:nvPr>
            <p:custDataLst>
              <p:tags r:id="rId61"/>
            </p:custDataLst>
          </p:nvPr>
        </p:nvSpPr>
        <p:spPr bwMode="auto">
          <a:xfrm>
            <a:off x="530225" y="2786063"/>
            <a:ext cx="23463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altLang="en-US" sz="1200" dirty="0"/>
              <a:t>Define and fill required roles</a:t>
            </a:r>
            <a:endParaRPr lang="en-US" sz="1200" dirty="0"/>
          </a:p>
        </p:txBody>
      </p:sp>
      <p:sp>
        <p:nvSpPr>
          <p:cNvPr id="12" name="Text Placeholder 2">
            <a:extLst>
              <a:ext uri="{FF2B5EF4-FFF2-40B4-BE49-F238E27FC236}">
                <a16:creationId xmlns:a16="http://schemas.microsoft.com/office/drawing/2014/main" id="{74C453E8-C83C-E6FB-B7B5-9B3C6CF678AB}"/>
              </a:ext>
            </a:extLst>
          </p:cNvPr>
          <p:cNvSpPr txBox="1">
            <a:spLocks/>
          </p:cNvSpPr>
          <p:nvPr>
            <p:custDataLst>
              <p:tags r:id="rId62"/>
            </p:custDataLst>
          </p:nvPr>
        </p:nvSpPr>
        <p:spPr bwMode="auto">
          <a:xfrm>
            <a:off x="530225" y="1933575"/>
            <a:ext cx="63976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637DFB2E-D768-4D32-868A-6018D69EF158}" type="datetime'''''A''''''''''c''''''tiv''''i''''''''''''''''''''''t''''y'''">
              <a:rPr lang="en-US" altLang="en-US" sz="1400" b="1"/>
              <a:pPr marL="0" indent="0">
                <a:spcBef>
                  <a:spcPct val="0"/>
                </a:spcBef>
                <a:spcAft>
                  <a:spcPct val="0"/>
                </a:spcAft>
                <a:buNone/>
              </a:pPr>
              <a:t>Activity</a:t>
            </a:fld>
            <a:endParaRPr lang="en-US" sz="1400" b="1" dirty="0"/>
          </a:p>
        </p:txBody>
      </p:sp>
      <p:sp>
        <p:nvSpPr>
          <p:cNvPr id="9" name="Text Placeholder 2">
            <a:extLst>
              <a:ext uri="{FF2B5EF4-FFF2-40B4-BE49-F238E27FC236}">
                <a16:creationId xmlns:a16="http://schemas.microsoft.com/office/drawing/2014/main" id="{0010F2A2-5238-963D-E267-9453669F2096}"/>
              </a:ext>
            </a:extLst>
          </p:cNvPr>
          <p:cNvSpPr txBox="1">
            <a:spLocks/>
          </p:cNvSpPr>
          <p:nvPr>
            <p:custDataLst>
              <p:tags r:id="rId63"/>
            </p:custDataLst>
          </p:nvPr>
        </p:nvSpPr>
        <p:spPr bwMode="auto">
          <a:xfrm>
            <a:off x="530225" y="3462338"/>
            <a:ext cx="33321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sz="1200" dirty="0"/>
              <a:t>Develop and socialize implementation plan</a:t>
            </a:r>
          </a:p>
        </p:txBody>
      </p:sp>
      <p:sp>
        <p:nvSpPr>
          <p:cNvPr id="98" name="Text Placeholder 2">
            <a:extLst>
              <a:ext uri="{FF2B5EF4-FFF2-40B4-BE49-F238E27FC236}">
                <a16:creationId xmlns:a16="http://schemas.microsoft.com/office/drawing/2014/main" id="{37025BC5-416E-D780-F3F8-0E8FC3FA1AB7}"/>
              </a:ext>
            </a:extLst>
          </p:cNvPr>
          <p:cNvSpPr txBox="1">
            <a:spLocks/>
          </p:cNvSpPr>
          <p:nvPr>
            <p:custDataLst>
              <p:tags r:id="rId64"/>
            </p:custDataLst>
          </p:nvPr>
        </p:nvSpPr>
        <p:spPr bwMode="auto">
          <a:xfrm>
            <a:off x="530224" y="5303838"/>
            <a:ext cx="31765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altLang="en-US" sz="1200" dirty="0"/>
              <a:t>Monitor demand and customer feedback</a:t>
            </a:r>
            <a:endParaRPr lang="en-US" sz="1200" dirty="0"/>
          </a:p>
        </p:txBody>
      </p:sp>
      <p:sp>
        <p:nvSpPr>
          <p:cNvPr id="4" name="Text Placeholder 2">
            <a:extLst>
              <a:ext uri="{FF2B5EF4-FFF2-40B4-BE49-F238E27FC236}">
                <a16:creationId xmlns:a16="http://schemas.microsoft.com/office/drawing/2014/main" id="{B25E41FD-4D29-9B44-500B-89A6CE0B3A37}"/>
              </a:ext>
            </a:extLst>
          </p:cNvPr>
          <p:cNvSpPr txBox="1">
            <a:spLocks/>
          </p:cNvSpPr>
          <p:nvPr>
            <p:custDataLst>
              <p:tags r:id="rId65"/>
            </p:custDataLst>
          </p:nvPr>
        </p:nvSpPr>
        <p:spPr bwMode="auto">
          <a:xfrm>
            <a:off x="530224" y="2268538"/>
            <a:ext cx="27447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400" b="1" dirty="0"/>
              <a:t>Stand-up dedicated pricing team</a:t>
            </a:r>
            <a:endParaRPr lang="en-US" sz="1400" b="1" dirty="0"/>
          </a:p>
        </p:txBody>
      </p:sp>
      <p:sp>
        <p:nvSpPr>
          <p:cNvPr id="102" name="Text Placeholder 2">
            <a:extLst>
              <a:ext uri="{FF2B5EF4-FFF2-40B4-BE49-F238E27FC236}">
                <a16:creationId xmlns:a16="http://schemas.microsoft.com/office/drawing/2014/main" id="{EB2CC172-890B-5F68-D6F2-C78FB2CAE177}"/>
              </a:ext>
            </a:extLst>
          </p:cNvPr>
          <p:cNvSpPr txBox="1">
            <a:spLocks/>
          </p:cNvSpPr>
          <p:nvPr>
            <p:custDataLst>
              <p:tags r:id="rId66"/>
            </p:custDataLst>
          </p:nvPr>
        </p:nvSpPr>
        <p:spPr bwMode="auto">
          <a:xfrm>
            <a:off x="530225" y="5548313"/>
            <a:ext cx="275272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sz="1200" dirty="0"/>
              <a:t>Share feedback with Pricing Team</a:t>
            </a:r>
          </a:p>
        </p:txBody>
      </p:sp>
      <p:sp>
        <p:nvSpPr>
          <p:cNvPr id="11" name="Text Placeholder 2">
            <a:extLst>
              <a:ext uri="{FF2B5EF4-FFF2-40B4-BE49-F238E27FC236}">
                <a16:creationId xmlns:a16="http://schemas.microsoft.com/office/drawing/2014/main" id="{A656C5AC-D87B-3B9E-D64D-67EDB77568D9}"/>
              </a:ext>
            </a:extLst>
          </p:cNvPr>
          <p:cNvSpPr txBox="1">
            <a:spLocks/>
          </p:cNvSpPr>
          <p:nvPr>
            <p:custDataLst>
              <p:tags r:id="rId67"/>
            </p:custDataLst>
          </p:nvPr>
        </p:nvSpPr>
        <p:spPr bwMode="auto">
          <a:xfrm>
            <a:off x="530225" y="4383088"/>
            <a:ext cx="2963863"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spcAft>
                <a:spcPct val="0"/>
              </a:spcAft>
              <a:buNone/>
            </a:pPr>
            <a:r>
              <a:rPr lang="en-US" sz="1200" dirty="0"/>
              <a:t>Communicate changes with business</a:t>
            </a:r>
          </a:p>
        </p:txBody>
      </p:sp>
    </p:spTree>
    <p:extLst>
      <p:ext uri="{BB962C8B-B14F-4D97-AF65-F5344CB8AC3E}">
        <p14:creationId xmlns:p14="http://schemas.microsoft.com/office/powerpoint/2010/main" val="68205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Pricing can be calculated based on sales-team experience, using data-driven pricing software, or some combination of both</a:t>
            </a:r>
          </a:p>
        </p:txBody>
      </p:sp>
      <p:sp>
        <p:nvSpPr>
          <p:cNvPr id="8" name="Rectangle 7">
            <a:extLst>
              <a:ext uri="{FF2B5EF4-FFF2-40B4-BE49-F238E27FC236}">
                <a16:creationId xmlns:a16="http://schemas.microsoft.com/office/drawing/2014/main" id="{4C23BFAB-C17C-0340-86B9-645C28356235}"/>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grpSp>
        <p:nvGrpSpPr>
          <p:cNvPr id="24" name="Group 23">
            <a:extLst>
              <a:ext uri="{FF2B5EF4-FFF2-40B4-BE49-F238E27FC236}">
                <a16:creationId xmlns:a16="http://schemas.microsoft.com/office/drawing/2014/main" id="{7F1C7441-2B27-4969-521F-E86AFB7A429A}"/>
              </a:ext>
            </a:extLst>
          </p:cNvPr>
          <p:cNvGrpSpPr/>
          <p:nvPr/>
        </p:nvGrpSpPr>
        <p:grpSpPr>
          <a:xfrm>
            <a:off x="585639" y="1643843"/>
            <a:ext cx="11014482" cy="579068"/>
            <a:chOff x="585639" y="1643843"/>
            <a:chExt cx="11014482" cy="587531"/>
          </a:xfrm>
        </p:grpSpPr>
        <p:sp>
          <p:nvSpPr>
            <p:cNvPr id="9" name="Pentagon 8">
              <a:extLst>
                <a:ext uri="{FF2B5EF4-FFF2-40B4-BE49-F238E27FC236}">
                  <a16:creationId xmlns:a16="http://schemas.microsoft.com/office/drawing/2014/main" id="{155BE05E-BB35-F74E-BDFB-20E690703B37}"/>
                </a:ext>
              </a:extLst>
            </p:cNvPr>
            <p:cNvSpPr/>
            <p:nvPr/>
          </p:nvSpPr>
          <p:spPr>
            <a:xfrm>
              <a:off x="585639" y="1643846"/>
              <a:ext cx="3663995" cy="58752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0" name="Group 9">
              <a:extLst>
                <a:ext uri="{FF2B5EF4-FFF2-40B4-BE49-F238E27FC236}">
                  <a16:creationId xmlns:a16="http://schemas.microsoft.com/office/drawing/2014/main" id="{3126A9FF-0E92-0E4E-B114-D20709976A15}"/>
                </a:ext>
              </a:extLst>
            </p:cNvPr>
            <p:cNvGrpSpPr/>
            <p:nvPr/>
          </p:nvGrpSpPr>
          <p:grpSpPr>
            <a:xfrm>
              <a:off x="4260883" y="1643843"/>
              <a:ext cx="3663994" cy="587529"/>
              <a:chOff x="4264080" y="1513682"/>
              <a:chExt cx="3563009" cy="401290"/>
            </a:xfrm>
          </p:grpSpPr>
          <p:sp>
            <p:nvSpPr>
              <p:cNvPr id="11" name="Chevron 10">
                <a:extLst>
                  <a:ext uri="{FF2B5EF4-FFF2-40B4-BE49-F238E27FC236}">
                    <a16:creationId xmlns:a16="http://schemas.microsoft.com/office/drawing/2014/main" id="{5E57D518-1957-8545-8977-1330DCD47D5A}"/>
                  </a:ext>
                </a:extLst>
              </p:cNvPr>
              <p:cNvSpPr/>
              <p:nvPr/>
            </p:nvSpPr>
            <p:spPr>
              <a:xfrm rot="10800000">
                <a:off x="5516748" y="1513682"/>
                <a:ext cx="2310341" cy="401289"/>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2" name="Chevron 11">
                <a:extLst>
                  <a:ext uri="{FF2B5EF4-FFF2-40B4-BE49-F238E27FC236}">
                    <a16:creationId xmlns:a16="http://schemas.microsoft.com/office/drawing/2014/main" id="{712EE31D-F9D2-F941-9452-86B32C8D6E69}"/>
                  </a:ext>
                </a:extLst>
              </p:cNvPr>
              <p:cNvSpPr/>
              <p:nvPr/>
            </p:nvSpPr>
            <p:spPr>
              <a:xfrm>
                <a:off x="4264080" y="1513683"/>
                <a:ext cx="2310341" cy="401289"/>
              </a:xfrm>
              <a:prstGeom prst="chevron">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13" name="Pentagon 12">
              <a:extLst>
                <a:ext uri="{FF2B5EF4-FFF2-40B4-BE49-F238E27FC236}">
                  <a16:creationId xmlns:a16="http://schemas.microsoft.com/office/drawing/2014/main" id="{BF7100B4-F1A0-4845-8A20-A63F148B18EE}"/>
                </a:ext>
              </a:extLst>
            </p:cNvPr>
            <p:cNvSpPr/>
            <p:nvPr/>
          </p:nvSpPr>
          <p:spPr>
            <a:xfrm rot="10800000">
              <a:off x="7936126" y="1643846"/>
              <a:ext cx="3663995" cy="587528"/>
            </a:xfrm>
            <a:prstGeom prst="homePlate">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CEC1E54E-C651-AD4D-B44D-63B9E0944D0E}"/>
                </a:ext>
              </a:extLst>
            </p:cNvPr>
            <p:cNvSpPr/>
            <p:nvPr/>
          </p:nvSpPr>
          <p:spPr>
            <a:xfrm>
              <a:off x="1300988" y="1781473"/>
              <a:ext cx="2233305" cy="312275"/>
            </a:xfrm>
            <a:prstGeom prst="rect">
              <a:avLst/>
            </a:prstGeom>
          </p:spPr>
          <p:txBody>
            <a:bodyPr wrap="none" anchor="ctr">
              <a:spAutoFit/>
            </a:bodyPr>
            <a:lstStyle/>
            <a:p>
              <a:pPr algn="ctr"/>
              <a:r>
                <a:rPr lang="en-US" sz="1400" b="1" dirty="0"/>
                <a:t>Decentralized Sales Led</a:t>
              </a:r>
            </a:p>
          </p:txBody>
        </p:sp>
        <p:sp>
          <p:nvSpPr>
            <p:cNvPr id="19" name="Rectangle 18">
              <a:extLst>
                <a:ext uri="{FF2B5EF4-FFF2-40B4-BE49-F238E27FC236}">
                  <a16:creationId xmlns:a16="http://schemas.microsoft.com/office/drawing/2014/main" id="{81C418AA-A4A0-394E-9750-0FD7208D0D2A}"/>
                </a:ext>
              </a:extLst>
            </p:cNvPr>
            <p:cNvSpPr/>
            <p:nvPr/>
          </p:nvSpPr>
          <p:spPr>
            <a:xfrm>
              <a:off x="5521163" y="1781473"/>
              <a:ext cx="1149674" cy="312275"/>
            </a:xfrm>
            <a:prstGeom prst="rect">
              <a:avLst/>
            </a:prstGeom>
          </p:spPr>
          <p:txBody>
            <a:bodyPr wrap="none" anchor="ctr">
              <a:spAutoFit/>
            </a:bodyPr>
            <a:lstStyle/>
            <a:p>
              <a:r>
                <a:rPr lang="en-US" sz="1400" b="1" dirty="0"/>
                <a:t>Centralized</a:t>
              </a:r>
            </a:p>
          </p:txBody>
        </p:sp>
        <p:sp>
          <p:nvSpPr>
            <p:cNvPr id="22" name="Rectangle 21">
              <a:extLst>
                <a:ext uri="{FF2B5EF4-FFF2-40B4-BE49-F238E27FC236}">
                  <a16:creationId xmlns:a16="http://schemas.microsoft.com/office/drawing/2014/main" id="{A0E1D0F1-107F-3A4C-809E-FE680BF83493}"/>
                </a:ext>
              </a:extLst>
            </p:cNvPr>
            <p:cNvSpPr/>
            <p:nvPr/>
          </p:nvSpPr>
          <p:spPr>
            <a:xfrm>
              <a:off x="8683792" y="1781473"/>
              <a:ext cx="2168671" cy="312275"/>
            </a:xfrm>
            <a:prstGeom prst="rect">
              <a:avLst/>
            </a:prstGeom>
          </p:spPr>
          <p:txBody>
            <a:bodyPr wrap="none" anchor="ctr">
              <a:spAutoFit/>
            </a:bodyPr>
            <a:lstStyle/>
            <a:p>
              <a:pPr algn="ctr"/>
              <a:r>
                <a:rPr lang="en-US" sz="1400" b="1" dirty="0"/>
                <a:t>Decentralized Tech Led</a:t>
              </a:r>
            </a:p>
          </p:txBody>
        </p:sp>
      </p:grpSp>
      <p:cxnSp>
        <p:nvCxnSpPr>
          <p:cNvPr id="23" name="Straight Connector 22">
            <a:extLst>
              <a:ext uri="{FF2B5EF4-FFF2-40B4-BE49-F238E27FC236}">
                <a16:creationId xmlns:a16="http://schemas.microsoft.com/office/drawing/2014/main" id="{E5D18A5A-9465-E24A-BF96-417EB87EC2BF}"/>
              </a:ext>
            </a:extLst>
          </p:cNvPr>
          <p:cNvCxnSpPr>
            <a:cxnSpLocks/>
          </p:cNvCxnSpPr>
          <p:nvPr/>
        </p:nvCxnSpPr>
        <p:spPr>
          <a:xfrm flipV="1">
            <a:off x="4113812" y="2381693"/>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7E0710-A8B7-EA4B-BBDF-17BC37279E88}"/>
              </a:ext>
            </a:extLst>
          </p:cNvPr>
          <p:cNvCxnSpPr>
            <a:cxnSpLocks/>
          </p:cNvCxnSpPr>
          <p:nvPr/>
        </p:nvCxnSpPr>
        <p:spPr>
          <a:xfrm flipV="1">
            <a:off x="8072669" y="2381692"/>
            <a:ext cx="0" cy="3646967"/>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9B17F74-A8F5-D59A-8E84-CCB7D68FC083}"/>
              </a:ext>
            </a:extLst>
          </p:cNvPr>
          <p:cNvSpPr/>
          <p:nvPr/>
        </p:nvSpPr>
        <p:spPr>
          <a:xfrm>
            <a:off x="585640" y="2370883"/>
            <a:ext cx="3348408"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spcAft>
                <a:spcPts val="300"/>
              </a:spcAft>
              <a:buClr>
                <a:schemeClr val="accent1"/>
              </a:buClr>
            </a:pPr>
            <a:r>
              <a:rPr lang="en-US" sz="1400" b="1" dirty="0">
                <a:solidFill>
                  <a:schemeClr val="accent1"/>
                </a:solidFill>
              </a:rPr>
              <a:t>Sales team uses experience to price deals bespoke for each account</a:t>
            </a:r>
          </a:p>
          <a:p>
            <a:pPr>
              <a:spcAft>
                <a:spcPts val="300"/>
              </a:spcAft>
              <a:buClr>
                <a:schemeClr val="accent1"/>
              </a:buClr>
            </a:pPr>
            <a:endParaRPr lang="en-US" sz="1400" b="1" dirty="0">
              <a:solidFill>
                <a:schemeClr val="tx1"/>
              </a:solidFill>
            </a:endParaRPr>
          </a:p>
          <a:p>
            <a:pPr>
              <a:spcAft>
                <a:spcPts val="300"/>
              </a:spcAft>
              <a:buClr>
                <a:schemeClr val="accent1"/>
              </a:buClr>
            </a:pPr>
            <a:r>
              <a:rPr lang="en-US" sz="1400" b="1" dirty="0">
                <a:solidFill>
                  <a:schemeClr val="tx1"/>
                </a:solidFill>
              </a:rPr>
              <a:t>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Enables agile pricing decision making</a:t>
            </a:r>
          </a:p>
          <a:p>
            <a:pPr marL="285750" indent="-285750">
              <a:spcAft>
                <a:spcPts val="300"/>
              </a:spcAft>
              <a:buClr>
                <a:schemeClr val="accent1"/>
              </a:buClr>
              <a:buFont typeface="Arial" panose="020B0604020202020204" pitchFamily="34" charset="0"/>
              <a:buChar char="•"/>
            </a:pPr>
            <a:r>
              <a:rPr lang="en-US" sz="1400" dirty="0">
                <a:solidFill>
                  <a:schemeClr val="tx1"/>
                </a:solidFill>
              </a:rPr>
              <a:t>Promotes strong relationships</a:t>
            </a:r>
          </a:p>
          <a:p>
            <a:pPr marL="285750" indent="-285750">
              <a:spcAft>
                <a:spcPts val="300"/>
              </a:spcAft>
              <a:buClr>
                <a:schemeClr val="accent1"/>
              </a:buClr>
              <a:buFont typeface="Arial" panose="020B0604020202020204" pitchFamily="34" charset="0"/>
              <a:buChar char="•"/>
            </a:pPr>
            <a:r>
              <a:rPr lang="en-US" sz="1400" dirty="0">
                <a:solidFill>
                  <a:schemeClr val="tx1"/>
                </a:solidFill>
              </a:rPr>
              <a:t>Takes advantages of sales team experience and expertise</a:t>
            </a:r>
          </a:p>
          <a:p>
            <a:pPr>
              <a:spcAft>
                <a:spcPts val="300"/>
              </a:spcAft>
              <a:buClr>
                <a:schemeClr val="accent1"/>
              </a:buClr>
            </a:pPr>
            <a:endParaRPr lang="en-US" sz="1400" dirty="0">
              <a:solidFill>
                <a:schemeClr val="tx1"/>
              </a:solidFill>
            </a:endParaRPr>
          </a:p>
          <a:p>
            <a:pPr>
              <a:spcAft>
                <a:spcPts val="300"/>
              </a:spcAft>
              <a:buClr>
                <a:schemeClr val="accent1"/>
              </a:buClr>
            </a:pPr>
            <a:r>
              <a:rPr lang="en-US" sz="1400" b="1" dirty="0">
                <a:solidFill>
                  <a:schemeClr val="tx1"/>
                </a:solidFill>
              </a:rPr>
              <a:t>Disadvantages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Limited analytics and data-driven decision-making</a:t>
            </a:r>
          </a:p>
          <a:p>
            <a:pPr marL="285750" indent="-285750">
              <a:spcAft>
                <a:spcPts val="300"/>
              </a:spcAft>
              <a:buClr>
                <a:schemeClr val="accent1"/>
              </a:buClr>
              <a:buFont typeface="Arial" panose="020B0604020202020204" pitchFamily="34" charset="0"/>
              <a:buChar char="•"/>
            </a:pPr>
            <a:r>
              <a:rPr lang="en-US" sz="1400" dirty="0">
                <a:solidFill>
                  <a:schemeClr val="tx1"/>
                </a:solidFill>
              </a:rPr>
              <a:t>Difficult to coordinate across teams</a:t>
            </a:r>
          </a:p>
          <a:p>
            <a:pPr>
              <a:spcAft>
                <a:spcPts val="300"/>
              </a:spcAft>
              <a:buClr>
                <a:schemeClr val="accent1"/>
              </a:buClr>
            </a:pPr>
            <a:endParaRPr lang="en-US" sz="1400" b="1" dirty="0">
              <a:solidFill>
                <a:schemeClr val="tx1"/>
              </a:solidFill>
            </a:endParaRPr>
          </a:p>
        </p:txBody>
      </p:sp>
      <p:sp>
        <p:nvSpPr>
          <p:cNvPr id="28" name="Rectangle 27">
            <a:extLst>
              <a:ext uri="{FF2B5EF4-FFF2-40B4-BE49-F238E27FC236}">
                <a16:creationId xmlns:a16="http://schemas.microsoft.com/office/drawing/2014/main" id="{AE5A6131-47D5-B1D5-9941-A22194D22FDC}"/>
              </a:ext>
            </a:extLst>
          </p:cNvPr>
          <p:cNvSpPr/>
          <p:nvPr/>
        </p:nvSpPr>
        <p:spPr>
          <a:xfrm>
            <a:off x="8252434" y="2370883"/>
            <a:ext cx="3348408"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spcAft>
                <a:spcPts val="300"/>
              </a:spcAft>
              <a:buClr>
                <a:schemeClr val="accent1"/>
              </a:buClr>
            </a:pPr>
            <a:r>
              <a:rPr lang="en-US" sz="1400" b="1" dirty="0">
                <a:solidFill>
                  <a:schemeClr val="accent1"/>
                </a:solidFill>
              </a:rPr>
              <a:t>Technology-driven tools price deals bespoke for each account</a:t>
            </a:r>
          </a:p>
          <a:p>
            <a:pPr>
              <a:spcAft>
                <a:spcPts val="300"/>
              </a:spcAft>
              <a:buClr>
                <a:schemeClr val="accent1"/>
              </a:buClr>
            </a:pPr>
            <a:endParaRPr lang="en-US" sz="1400" b="1" dirty="0">
              <a:solidFill>
                <a:schemeClr val="tx1"/>
              </a:solidFill>
            </a:endParaRPr>
          </a:p>
          <a:p>
            <a:pPr>
              <a:spcAft>
                <a:spcPts val="300"/>
              </a:spcAft>
              <a:buClr>
                <a:schemeClr val="accent1"/>
              </a:buClr>
            </a:pPr>
            <a:r>
              <a:rPr lang="en-US" sz="1400" b="1" dirty="0">
                <a:solidFill>
                  <a:schemeClr val="tx1"/>
                </a:solidFill>
              </a:rPr>
              <a:t>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Unbiased, data driven decision making</a:t>
            </a:r>
          </a:p>
          <a:p>
            <a:pPr marL="285750" indent="-285750">
              <a:spcAft>
                <a:spcPts val="300"/>
              </a:spcAft>
              <a:buClr>
                <a:schemeClr val="accent1"/>
              </a:buClr>
              <a:buFont typeface="Arial" panose="020B0604020202020204" pitchFamily="34" charset="0"/>
              <a:buChar char="•"/>
            </a:pPr>
            <a:r>
              <a:rPr lang="en-US" sz="1400" dirty="0">
                <a:solidFill>
                  <a:schemeClr val="tx1"/>
                </a:solidFill>
              </a:rPr>
              <a:t>Enables agile pricing decision making</a:t>
            </a:r>
          </a:p>
          <a:p>
            <a:pPr>
              <a:spcAft>
                <a:spcPts val="300"/>
              </a:spcAft>
              <a:buClr>
                <a:schemeClr val="accent1"/>
              </a:buClr>
            </a:pPr>
            <a:endParaRPr lang="en-US" sz="1400" dirty="0">
              <a:solidFill>
                <a:schemeClr val="tx1"/>
              </a:solidFill>
            </a:endParaRPr>
          </a:p>
          <a:p>
            <a:pPr>
              <a:spcAft>
                <a:spcPts val="300"/>
              </a:spcAft>
              <a:buClr>
                <a:schemeClr val="accent1"/>
              </a:buClr>
            </a:pPr>
            <a:r>
              <a:rPr lang="en-US" sz="1400" b="1" dirty="0">
                <a:solidFill>
                  <a:schemeClr val="tx1"/>
                </a:solidFill>
              </a:rPr>
              <a:t>Disadvantages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Minimal discretion for experienced team members</a:t>
            </a:r>
          </a:p>
          <a:p>
            <a:pPr marL="285750" indent="-285750">
              <a:spcAft>
                <a:spcPts val="300"/>
              </a:spcAft>
              <a:buClr>
                <a:schemeClr val="accent1"/>
              </a:buClr>
              <a:buFont typeface="Arial" panose="020B0604020202020204" pitchFamily="34" charset="0"/>
              <a:buChar char="•"/>
            </a:pPr>
            <a:r>
              <a:rPr lang="en-US" sz="1400" dirty="0">
                <a:solidFill>
                  <a:schemeClr val="tx1"/>
                </a:solidFill>
              </a:rPr>
              <a:t>Skepticism of the accuracy of black box pricing models</a:t>
            </a:r>
          </a:p>
          <a:p>
            <a:pPr>
              <a:spcAft>
                <a:spcPts val="300"/>
              </a:spcAft>
              <a:buClr>
                <a:schemeClr val="accent1"/>
              </a:buClr>
            </a:pPr>
            <a:endParaRPr lang="en-US" sz="1400" b="1" dirty="0">
              <a:solidFill>
                <a:schemeClr val="tx1"/>
              </a:solidFill>
            </a:endParaRPr>
          </a:p>
        </p:txBody>
      </p:sp>
      <p:sp>
        <p:nvSpPr>
          <p:cNvPr id="29" name="Rectangle 28">
            <a:extLst>
              <a:ext uri="{FF2B5EF4-FFF2-40B4-BE49-F238E27FC236}">
                <a16:creationId xmlns:a16="http://schemas.microsoft.com/office/drawing/2014/main" id="{17752B34-08C1-7625-B8DE-B974EE82A23D}"/>
              </a:ext>
            </a:extLst>
          </p:cNvPr>
          <p:cNvSpPr/>
          <p:nvPr/>
        </p:nvSpPr>
        <p:spPr>
          <a:xfrm>
            <a:off x="4293576" y="2370883"/>
            <a:ext cx="3576175" cy="3668585"/>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spcAft>
                <a:spcPts val="300"/>
              </a:spcAft>
              <a:buClr>
                <a:schemeClr val="accent1"/>
              </a:buClr>
            </a:pPr>
            <a:r>
              <a:rPr lang="en-US" sz="1400" b="1" dirty="0">
                <a:solidFill>
                  <a:schemeClr val="accent1"/>
                </a:solidFill>
              </a:rPr>
              <a:t>Centralized pricing team prices deals across the entire organization</a:t>
            </a:r>
          </a:p>
          <a:p>
            <a:pPr>
              <a:spcAft>
                <a:spcPts val="300"/>
              </a:spcAft>
              <a:buClr>
                <a:schemeClr val="accent1"/>
              </a:buClr>
            </a:pPr>
            <a:endParaRPr lang="en-US" sz="1400" b="1" dirty="0">
              <a:solidFill>
                <a:schemeClr val="tx1"/>
              </a:solidFill>
            </a:endParaRPr>
          </a:p>
          <a:p>
            <a:pPr>
              <a:spcAft>
                <a:spcPts val="300"/>
              </a:spcAft>
              <a:buClr>
                <a:schemeClr val="accent1"/>
              </a:buClr>
            </a:pPr>
            <a:r>
              <a:rPr lang="en-US" sz="1400" b="1" dirty="0">
                <a:solidFill>
                  <a:schemeClr val="tx1"/>
                </a:solidFill>
              </a:rPr>
              <a:t>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Consistent pricing across accounts</a:t>
            </a:r>
          </a:p>
          <a:p>
            <a:pPr marL="285750" indent="-285750">
              <a:spcAft>
                <a:spcPts val="300"/>
              </a:spcAft>
              <a:buClr>
                <a:schemeClr val="accent1"/>
              </a:buClr>
              <a:buFont typeface="Arial" panose="020B0604020202020204" pitchFamily="34" charset="0"/>
              <a:buChar char="•"/>
            </a:pPr>
            <a:r>
              <a:rPr lang="en-US" sz="1400" dirty="0">
                <a:solidFill>
                  <a:schemeClr val="tx1"/>
                </a:solidFill>
              </a:rPr>
              <a:t>Highly coordinated and aligned across teams</a:t>
            </a:r>
          </a:p>
          <a:p>
            <a:pPr marL="285750" indent="-285750">
              <a:spcAft>
                <a:spcPts val="300"/>
              </a:spcAft>
              <a:buClr>
                <a:schemeClr val="accent1"/>
              </a:buClr>
              <a:buFont typeface="Arial" panose="020B0604020202020204" pitchFamily="34" charset="0"/>
              <a:buChar char="•"/>
            </a:pPr>
            <a:r>
              <a:rPr lang="en-US" sz="1400" dirty="0">
                <a:solidFill>
                  <a:schemeClr val="tx1"/>
                </a:solidFill>
              </a:rPr>
              <a:t>Some analytics and data-driven decision making</a:t>
            </a:r>
          </a:p>
          <a:p>
            <a:pPr>
              <a:spcAft>
                <a:spcPts val="300"/>
              </a:spcAft>
              <a:buClr>
                <a:schemeClr val="accent1"/>
              </a:buClr>
            </a:pPr>
            <a:endParaRPr lang="en-US" sz="1400" dirty="0">
              <a:solidFill>
                <a:schemeClr val="tx1"/>
              </a:solidFill>
            </a:endParaRPr>
          </a:p>
          <a:p>
            <a:pPr>
              <a:spcAft>
                <a:spcPts val="300"/>
              </a:spcAft>
              <a:buClr>
                <a:schemeClr val="accent1"/>
              </a:buClr>
            </a:pPr>
            <a:r>
              <a:rPr lang="en-US" sz="1400" b="1" dirty="0">
                <a:solidFill>
                  <a:schemeClr val="tx1"/>
                </a:solidFill>
              </a:rPr>
              <a:t>Disadvantages</a:t>
            </a:r>
          </a:p>
          <a:p>
            <a:pPr marL="285750" indent="-285750">
              <a:spcAft>
                <a:spcPts val="300"/>
              </a:spcAft>
              <a:buClr>
                <a:schemeClr val="accent1"/>
              </a:buClr>
              <a:buFont typeface="Arial" panose="020B0604020202020204" pitchFamily="34" charset="0"/>
              <a:buChar char="•"/>
            </a:pPr>
            <a:r>
              <a:rPr lang="en-US" sz="1400" dirty="0">
                <a:solidFill>
                  <a:schemeClr val="tx1"/>
                </a:solidFill>
              </a:rPr>
              <a:t>Slow to change and mimimal agility</a:t>
            </a:r>
          </a:p>
          <a:p>
            <a:pPr marL="285750" indent="-285750">
              <a:spcAft>
                <a:spcPts val="300"/>
              </a:spcAft>
              <a:buClr>
                <a:schemeClr val="accent1"/>
              </a:buClr>
              <a:buFont typeface="Arial" panose="020B0604020202020204" pitchFamily="34" charset="0"/>
              <a:buChar char="•"/>
            </a:pPr>
            <a:r>
              <a:rPr lang="en-US" sz="1400" dirty="0">
                <a:solidFill>
                  <a:schemeClr val="tx1"/>
                </a:solidFill>
              </a:rPr>
              <a:t>Minimal discretion for experienced team members</a:t>
            </a:r>
          </a:p>
          <a:p>
            <a:pPr>
              <a:spcAft>
                <a:spcPts val="300"/>
              </a:spcAft>
              <a:buClr>
                <a:schemeClr val="accent1"/>
              </a:buClr>
            </a:pPr>
            <a:endParaRPr lang="en-US" sz="1400" b="1" dirty="0">
              <a:solidFill>
                <a:schemeClr val="tx1"/>
              </a:solidFill>
            </a:endParaRPr>
          </a:p>
        </p:txBody>
      </p:sp>
    </p:spTree>
    <p:extLst>
      <p:ext uri="{BB962C8B-B14F-4D97-AF65-F5344CB8AC3E}">
        <p14:creationId xmlns:p14="http://schemas.microsoft.com/office/powerpoint/2010/main" val="4055798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Software-based pricing improves organizations’ ability to price more effectively, yet most organizations don’t use pricing software</a:t>
            </a:r>
          </a:p>
        </p:txBody>
      </p:sp>
      <p:sp>
        <p:nvSpPr>
          <p:cNvPr id="9" name="Rectangle 8">
            <a:extLst>
              <a:ext uri="{FF2B5EF4-FFF2-40B4-BE49-F238E27FC236}">
                <a16:creationId xmlns:a16="http://schemas.microsoft.com/office/drawing/2014/main" id="{6F88735D-1010-F08E-64B7-1731277E4D7E}"/>
              </a:ext>
            </a:extLst>
          </p:cNvPr>
          <p:cNvSpPr/>
          <p:nvPr/>
        </p:nvSpPr>
        <p:spPr>
          <a:xfrm>
            <a:off x="458786"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1" name="Rectangle 10">
            <a:extLst>
              <a:ext uri="{FF2B5EF4-FFF2-40B4-BE49-F238E27FC236}">
                <a16:creationId xmlns:a16="http://schemas.microsoft.com/office/drawing/2014/main" id="{40B7F64B-4301-F25A-A34D-2CFAC6398DE2}"/>
              </a:ext>
            </a:extLst>
          </p:cNvPr>
          <p:cNvSpPr/>
          <p:nvPr/>
        </p:nvSpPr>
        <p:spPr>
          <a:xfrm>
            <a:off x="6183634" y="1914972"/>
            <a:ext cx="5549299" cy="4312208"/>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10" name="Rectangle 9">
            <a:extLst>
              <a:ext uri="{FF2B5EF4-FFF2-40B4-BE49-F238E27FC236}">
                <a16:creationId xmlns:a16="http://schemas.microsoft.com/office/drawing/2014/main" id="{69671D87-5FD1-F64E-83E5-E6153AC35A09}"/>
              </a:ext>
            </a:extLst>
          </p:cNvPr>
          <p:cNvSpPr/>
          <p:nvPr/>
        </p:nvSpPr>
        <p:spPr>
          <a:xfrm>
            <a:off x="458786"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Software users are 2.5x more likely to price effectively</a:t>
            </a:r>
          </a:p>
        </p:txBody>
      </p:sp>
      <p:sp>
        <p:nvSpPr>
          <p:cNvPr id="12" name="Rectangle 11">
            <a:extLst>
              <a:ext uri="{FF2B5EF4-FFF2-40B4-BE49-F238E27FC236}">
                <a16:creationId xmlns:a16="http://schemas.microsoft.com/office/drawing/2014/main" id="{DD8DFAA9-FEC9-64B2-2630-6221954430C4}"/>
              </a:ext>
            </a:extLst>
          </p:cNvPr>
          <p:cNvSpPr/>
          <p:nvPr/>
        </p:nvSpPr>
        <p:spPr>
          <a:xfrm>
            <a:off x="6183634" y="1513683"/>
            <a:ext cx="5549299"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Only ~1/3 of organizations use pricing software</a:t>
            </a:r>
          </a:p>
        </p:txBody>
      </p:sp>
      <p:sp>
        <p:nvSpPr>
          <p:cNvPr id="5" name="Rectangle 4">
            <a:extLst>
              <a:ext uri="{FF2B5EF4-FFF2-40B4-BE49-F238E27FC236}">
                <a16:creationId xmlns:a16="http://schemas.microsoft.com/office/drawing/2014/main" id="{3E09D18F-DAD8-A5C4-C35A-8A9ED5A216E1}"/>
              </a:ext>
            </a:extLst>
          </p:cNvPr>
          <p:cNvSpPr/>
          <p:nvPr/>
        </p:nvSpPr>
        <p:spPr>
          <a:xfrm>
            <a:off x="515888" y="1973530"/>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b="1" dirty="0">
                <a:solidFill>
                  <a:schemeClr val="tx1"/>
                </a:solidFill>
              </a:rPr>
              <a:t>Our organization makes excellent pricing decisions and consistently prices at the right level</a:t>
            </a:r>
          </a:p>
          <a:p>
            <a:pPr>
              <a:lnSpc>
                <a:spcPct val="120000"/>
              </a:lnSpc>
            </a:pPr>
            <a:r>
              <a:rPr lang="en-US" sz="1400" i="1" dirty="0">
                <a:solidFill>
                  <a:schemeClr val="tx1"/>
                </a:solidFill>
              </a:rPr>
              <a:t>Percentage of respondents who strongly agree</a:t>
            </a:r>
          </a:p>
        </p:txBody>
      </p:sp>
      <p:sp>
        <p:nvSpPr>
          <p:cNvPr id="6" name="Rectangle 5">
            <a:extLst>
              <a:ext uri="{FF2B5EF4-FFF2-40B4-BE49-F238E27FC236}">
                <a16:creationId xmlns:a16="http://schemas.microsoft.com/office/drawing/2014/main" id="{57035D04-3301-0836-2035-E14DF4AEB932}"/>
              </a:ext>
            </a:extLst>
          </p:cNvPr>
          <p:cNvSpPr/>
          <p:nvPr/>
        </p:nvSpPr>
        <p:spPr>
          <a:xfrm>
            <a:off x="6256492" y="1973529"/>
            <a:ext cx="5264681"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20000"/>
              </a:lnSpc>
            </a:pPr>
            <a:r>
              <a:rPr lang="en-US" sz="1400" b="1" dirty="0">
                <a:solidFill>
                  <a:schemeClr val="tx1"/>
                </a:solidFill>
              </a:rPr>
              <a:t>Do you use pricing software?</a:t>
            </a:r>
          </a:p>
          <a:p>
            <a:pPr>
              <a:lnSpc>
                <a:spcPct val="120000"/>
              </a:lnSpc>
            </a:pPr>
            <a:r>
              <a:rPr lang="en-US" sz="1400" i="1" dirty="0">
                <a:solidFill>
                  <a:schemeClr val="tx1"/>
                </a:solidFill>
              </a:rPr>
              <a:t>Percentage of respondents, excludes “unsure”</a:t>
            </a:r>
          </a:p>
        </p:txBody>
      </p:sp>
      <p:graphicFrame>
        <p:nvGraphicFramePr>
          <p:cNvPr id="77" name="Chart 76">
            <a:extLst>
              <a:ext uri="{FF2B5EF4-FFF2-40B4-BE49-F238E27FC236}">
                <a16:creationId xmlns:a16="http://schemas.microsoft.com/office/drawing/2014/main" id="{3B97AAD6-EA6B-3259-DAB3-904C19BD18CE}"/>
              </a:ext>
            </a:extLst>
          </p:cNvPr>
          <p:cNvGraphicFramePr/>
          <p:nvPr>
            <p:custDataLst>
              <p:tags r:id="rId2"/>
            </p:custDataLst>
          </p:nvPr>
        </p:nvGraphicFramePr>
        <p:xfrm>
          <a:off x="903288" y="3541713"/>
          <a:ext cx="4249737" cy="2290762"/>
        </p:xfrm>
        <a:graphic>
          <a:graphicData uri="http://schemas.openxmlformats.org/drawingml/2006/chart">
            <c:chart xmlns:c="http://schemas.openxmlformats.org/drawingml/2006/chart" xmlns:r="http://schemas.openxmlformats.org/officeDocument/2006/relationships" r:id="rId19"/>
          </a:graphicData>
        </a:graphic>
      </p:graphicFrame>
      <p:cxnSp>
        <p:nvCxnSpPr>
          <p:cNvPr id="71" name="Straight Connector 70">
            <a:extLst>
              <a:ext uri="{FF2B5EF4-FFF2-40B4-BE49-F238E27FC236}">
                <a16:creationId xmlns:a16="http://schemas.microsoft.com/office/drawing/2014/main" id="{8C4D448F-C2A9-7A84-3CD0-02E765655BE3}"/>
              </a:ext>
            </a:extLst>
          </p:cNvPr>
          <p:cNvCxnSpPr/>
          <p:nvPr>
            <p:custDataLst>
              <p:tags r:id="rId3"/>
            </p:custDataLst>
          </p:nvPr>
        </p:nvCxnSpPr>
        <p:spPr bwMode="auto">
          <a:xfrm>
            <a:off x="2413000" y="3397250"/>
            <a:ext cx="1771650" cy="0"/>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AAE7311-FEDA-C526-1660-923A465C06E4}"/>
              </a:ext>
            </a:extLst>
          </p:cNvPr>
          <p:cNvCxnSpPr/>
          <p:nvPr>
            <p:custDataLst>
              <p:tags r:id="rId4"/>
            </p:custDataLst>
          </p:nvPr>
        </p:nvCxnSpPr>
        <p:spPr bwMode="auto">
          <a:xfrm flipV="1">
            <a:off x="2413000" y="3397250"/>
            <a:ext cx="0" cy="1304925"/>
          </a:xfrm>
          <a:prstGeom prst="line">
            <a:avLst/>
          </a:prstGeom>
          <a:ln w="1270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2AE652A-F399-908E-06FF-5C5DC43341FA}"/>
              </a:ext>
            </a:extLst>
          </p:cNvPr>
          <p:cNvCxnSpPr/>
          <p:nvPr>
            <p:custDataLst>
              <p:tags r:id="rId5"/>
            </p:custDataLst>
          </p:nvPr>
        </p:nvCxnSpPr>
        <p:spPr bwMode="auto">
          <a:xfrm>
            <a:off x="4184650" y="3397250"/>
            <a:ext cx="0" cy="152400"/>
          </a:xfrm>
          <a:prstGeom prst="line">
            <a:avLst/>
          </a:prstGeom>
          <a:ln w="12700"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6" name="Text Placeholder 2">
            <a:extLst>
              <a:ext uri="{FF2B5EF4-FFF2-40B4-BE49-F238E27FC236}">
                <a16:creationId xmlns:a16="http://schemas.microsoft.com/office/drawing/2014/main" id="{C7F2ED89-F582-60B7-D9F8-E86D6AA600D5}"/>
              </a:ext>
            </a:extLst>
          </p:cNvPr>
          <p:cNvSpPr txBox="1">
            <a:spLocks/>
          </p:cNvSpPr>
          <p:nvPr>
            <p:custDataLst>
              <p:tags r:id="rId6"/>
            </p:custDataLst>
          </p:nvPr>
        </p:nvSpPr>
        <p:spPr bwMode="auto">
          <a:xfrm>
            <a:off x="3571875" y="5762625"/>
            <a:ext cx="12255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F89D9A9-737E-4187-B0D6-0CF47A8C086C}" type="datetime'S''''''''of''''twa''''''''r''e'''' U''''''s''er''''''s'">
              <a:rPr lang="en-US" altLang="en-US" sz="1400"/>
              <a:pPr/>
              <a:t>Software Users</a:t>
            </a:fld>
            <a:endParaRPr lang="en-US" sz="1400" dirty="0"/>
          </a:p>
        </p:txBody>
      </p:sp>
      <p:sp>
        <p:nvSpPr>
          <p:cNvPr id="7" name="Text Placeholder 2">
            <a:extLst>
              <a:ext uri="{FF2B5EF4-FFF2-40B4-BE49-F238E27FC236}">
                <a16:creationId xmlns:a16="http://schemas.microsoft.com/office/drawing/2014/main" id="{6258B9F1-AFA6-F5C3-9D92-ACCBA343B414}"/>
              </a:ext>
            </a:extLst>
          </p:cNvPr>
          <p:cNvSpPr txBox="1">
            <a:spLocks/>
          </p:cNvSpPr>
          <p:nvPr>
            <p:custDataLst>
              <p:tags r:id="rId7"/>
            </p:custDataLst>
          </p:nvPr>
        </p:nvSpPr>
        <p:spPr bwMode="auto">
          <a:xfrm>
            <a:off x="1982788" y="5762625"/>
            <a:ext cx="8604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1144372-A7DA-4F9B-A37B-92964296FCB9}" type="datetime'N''o''''n''-''''''''''U''''''ser''''''''s'''''">
              <a:rPr lang="en-US" altLang="en-US" sz="1400"/>
              <a:pPr/>
              <a:t>Non-Users</a:t>
            </a:fld>
            <a:endParaRPr lang="en-US" sz="1400" dirty="0"/>
          </a:p>
        </p:txBody>
      </p:sp>
      <p:sp>
        <p:nvSpPr>
          <p:cNvPr id="69" name="Text Placeholder 2">
            <a:extLst>
              <a:ext uri="{FF2B5EF4-FFF2-40B4-BE49-F238E27FC236}">
                <a16:creationId xmlns:a16="http://schemas.microsoft.com/office/drawing/2014/main" id="{2FBC1880-9982-78F7-108F-B7378F15525F}"/>
              </a:ext>
            </a:extLst>
          </p:cNvPr>
          <p:cNvSpPr txBox="1">
            <a:spLocks/>
          </p:cNvSpPr>
          <p:nvPr>
            <p:custDataLst>
              <p:tags r:id="rId8"/>
            </p:custDataLst>
          </p:nvPr>
        </p:nvSpPr>
        <p:spPr bwMode="auto">
          <a:xfrm>
            <a:off x="3055938" y="3260725"/>
            <a:ext cx="487363" cy="273050"/>
          </a:xfrm>
          <a:prstGeom prst="ellipse">
            <a:avLst/>
          </a:prstGeom>
          <a:solidFill>
            <a:schemeClr val="bg1"/>
          </a:solidFill>
          <a:ln w="9525">
            <a:solidFill>
              <a:schemeClr val="tx1"/>
            </a:solidFill>
          </a:ln>
          <a:effec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b="1" dirty="0"/>
              <a:t>2.5x</a:t>
            </a:r>
            <a:endParaRPr lang="en-US" sz="1400" b="1" dirty="0"/>
          </a:p>
        </p:txBody>
      </p:sp>
      <p:graphicFrame>
        <p:nvGraphicFramePr>
          <p:cNvPr id="178" name="Chart 177">
            <a:extLst>
              <a:ext uri="{FF2B5EF4-FFF2-40B4-BE49-F238E27FC236}">
                <a16:creationId xmlns:a16="http://schemas.microsoft.com/office/drawing/2014/main" id="{47074A16-6E67-AA50-2811-7BFE540AFB97}"/>
              </a:ext>
            </a:extLst>
          </p:cNvPr>
          <p:cNvGraphicFramePr/>
          <p:nvPr>
            <p:custDataLst>
              <p:tags r:id="rId9"/>
            </p:custDataLst>
          </p:nvPr>
        </p:nvGraphicFramePr>
        <p:xfrm>
          <a:off x="7091363" y="3078163"/>
          <a:ext cx="2576512" cy="2754312"/>
        </p:xfrm>
        <a:graphic>
          <a:graphicData uri="http://schemas.openxmlformats.org/drawingml/2006/chart">
            <c:chart xmlns:c="http://schemas.openxmlformats.org/drawingml/2006/chart" xmlns:r="http://schemas.openxmlformats.org/officeDocument/2006/relationships" r:id="rId20"/>
          </a:graphicData>
        </a:graphic>
      </p:graphicFrame>
      <p:sp>
        <p:nvSpPr>
          <p:cNvPr id="177" name="Text Placeholder 2">
            <a:extLst>
              <a:ext uri="{FF2B5EF4-FFF2-40B4-BE49-F238E27FC236}">
                <a16:creationId xmlns:a16="http://schemas.microsoft.com/office/drawing/2014/main" id="{1348E2BF-B8AB-F076-4E84-FC9951939649}"/>
              </a:ext>
            </a:extLst>
          </p:cNvPr>
          <p:cNvSpPr txBox="1">
            <a:spLocks/>
          </p:cNvSpPr>
          <p:nvPr>
            <p:custDataLst>
              <p:tags r:id="rId10"/>
            </p:custDataLst>
          </p:nvPr>
        </p:nvSpPr>
        <p:spPr bwMode="auto">
          <a:xfrm>
            <a:off x="8081963" y="5762625"/>
            <a:ext cx="12350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A6D0341-BC41-46DE-9051-70F40A7C07DE}" type="datetime'A''ll ''re''''''''''''''''s''''p''''o''n''''d''''''e''''nt''s'">
              <a:rPr lang="en-US" altLang="en-US" sz="1400"/>
              <a:pPr marL="0" indent="0" algn="ctr">
                <a:spcBef>
                  <a:spcPct val="0"/>
                </a:spcBef>
                <a:spcAft>
                  <a:spcPct val="0"/>
                </a:spcAft>
                <a:buNone/>
              </a:pPr>
              <a:t>All respondents</a:t>
            </a:fld>
            <a:endParaRPr lang="en-US" sz="1400" dirty="0"/>
          </a:p>
        </p:txBody>
      </p:sp>
      <p:sp>
        <p:nvSpPr>
          <p:cNvPr id="160" name="Text Placeholder 2">
            <a:extLst>
              <a:ext uri="{FF2B5EF4-FFF2-40B4-BE49-F238E27FC236}">
                <a16:creationId xmlns:a16="http://schemas.microsoft.com/office/drawing/2014/main" id="{94069D82-99AE-1211-F2A9-2055B319FA76}"/>
              </a:ext>
            </a:extLst>
          </p:cNvPr>
          <p:cNvSpPr txBox="1">
            <a:spLocks/>
          </p:cNvSpPr>
          <p:nvPr>
            <p:custDataLst>
              <p:tags r:id="rId11"/>
            </p:custDataLst>
          </p:nvPr>
        </p:nvSpPr>
        <p:spPr bwMode="gray">
          <a:xfrm>
            <a:off x="8499474" y="3948113"/>
            <a:ext cx="4000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solidFill>
                  <a:schemeClr val="tx2"/>
                </a:solidFill>
              </a:rPr>
              <a:t>~2/3</a:t>
            </a:r>
            <a:endParaRPr lang="en-US" sz="1400" dirty="0">
              <a:solidFill>
                <a:schemeClr val="tx2"/>
              </a:solidFill>
            </a:endParaRPr>
          </a:p>
        </p:txBody>
      </p:sp>
      <p:sp>
        <p:nvSpPr>
          <p:cNvPr id="100" name="Text Placeholder 2">
            <a:extLst>
              <a:ext uri="{FF2B5EF4-FFF2-40B4-BE49-F238E27FC236}">
                <a16:creationId xmlns:a16="http://schemas.microsoft.com/office/drawing/2014/main" id="{39CE326E-F109-2E65-0D4A-E6A1149F33E5}"/>
              </a:ext>
            </a:extLst>
          </p:cNvPr>
          <p:cNvSpPr txBox="1">
            <a:spLocks/>
          </p:cNvSpPr>
          <p:nvPr>
            <p:custDataLst>
              <p:tags r:id="rId12"/>
            </p:custDataLst>
          </p:nvPr>
        </p:nvSpPr>
        <p:spPr bwMode="auto">
          <a:xfrm>
            <a:off x="9334500" y="5195888"/>
            <a:ext cx="10350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3A53AA5F-866C-463F-92C3-0E42EAC6808A}" type="datetime'U''s''''''''e'' ''''s''''of''''t''w''''''ar''''''''''e'">
              <a:rPr lang="en-US" altLang="en-US" sz="1400"/>
              <a:pPr/>
              <a:t>Use software</a:t>
            </a:fld>
            <a:endParaRPr lang="en-US" sz="1400" dirty="0"/>
          </a:p>
        </p:txBody>
      </p:sp>
      <p:sp>
        <p:nvSpPr>
          <p:cNvPr id="145" name="Text Placeholder 2">
            <a:extLst>
              <a:ext uri="{FF2B5EF4-FFF2-40B4-BE49-F238E27FC236}">
                <a16:creationId xmlns:a16="http://schemas.microsoft.com/office/drawing/2014/main" id="{2AEC14E4-8DC1-BD3E-C6FF-7FB9CEB0DD31}"/>
              </a:ext>
            </a:extLst>
          </p:cNvPr>
          <p:cNvSpPr txBox="1">
            <a:spLocks/>
          </p:cNvSpPr>
          <p:nvPr>
            <p:custDataLst>
              <p:tags r:id="rId13"/>
            </p:custDataLst>
          </p:nvPr>
        </p:nvSpPr>
        <p:spPr bwMode="gray">
          <a:xfrm>
            <a:off x="8499475" y="5195888"/>
            <a:ext cx="4000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dirty="0">
                <a:solidFill>
                  <a:schemeClr val="tx2"/>
                </a:solidFill>
              </a:rPr>
              <a:t>~1/3</a:t>
            </a:r>
            <a:endParaRPr lang="en-US" sz="1400" dirty="0">
              <a:solidFill>
                <a:schemeClr val="tx2"/>
              </a:solidFill>
            </a:endParaRPr>
          </a:p>
        </p:txBody>
      </p:sp>
      <p:sp>
        <p:nvSpPr>
          <p:cNvPr id="96" name="Text Placeholder 2">
            <a:extLst>
              <a:ext uri="{FF2B5EF4-FFF2-40B4-BE49-F238E27FC236}">
                <a16:creationId xmlns:a16="http://schemas.microsoft.com/office/drawing/2014/main" id="{2B95AFEB-29AE-0BFF-A9BD-B203DB8F9194}"/>
              </a:ext>
            </a:extLst>
          </p:cNvPr>
          <p:cNvSpPr txBox="1">
            <a:spLocks/>
          </p:cNvSpPr>
          <p:nvPr>
            <p:custDataLst>
              <p:tags r:id="rId14"/>
            </p:custDataLst>
          </p:nvPr>
        </p:nvSpPr>
        <p:spPr bwMode="auto">
          <a:xfrm>
            <a:off x="9334499" y="3948113"/>
            <a:ext cx="15763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C1C5EF8A-4887-4726-B2C4-A2FB17540183}" type="datetime'Do not ''''us''e s''''o''''''f''''t''''''''''wa''r''''e'''">
              <a:rPr lang="en-US" altLang="en-US" sz="1400"/>
              <a:pPr/>
              <a:t>Do not use software</a:t>
            </a:fld>
            <a:endParaRPr lang="en-US" sz="1400" dirty="0"/>
          </a:p>
        </p:txBody>
      </p:sp>
      <p:sp>
        <p:nvSpPr>
          <p:cNvPr id="180" name="Rectangle 179">
            <a:extLst>
              <a:ext uri="{FF2B5EF4-FFF2-40B4-BE49-F238E27FC236}">
                <a16:creationId xmlns:a16="http://schemas.microsoft.com/office/drawing/2014/main" id="{C7720E33-A94C-A8F0-503E-4BDF72DE3909}"/>
              </a:ext>
            </a:extLst>
          </p:cNvPr>
          <p:cNvSpPr/>
          <p:nvPr/>
        </p:nvSpPr>
        <p:spPr>
          <a:xfrm>
            <a:off x="1893888" y="6381243"/>
            <a:ext cx="8969184" cy="335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1000" dirty="0">
                <a:solidFill>
                  <a:schemeClr val="tx1"/>
                </a:solidFill>
              </a:rPr>
              <a:t>Source: Bain &amp; Co (2018) </a:t>
            </a:r>
            <a:r>
              <a:rPr lang="en-US" sz="1000" i="1" dirty="0">
                <a:solidFill>
                  <a:schemeClr val="tx1"/>
                </a:solidFill>
              </a:rPr>
              <a:t>Is Pricing Killing Your Profits? </a:t>
            </a:r>
            <a:r>
              <a:rPr lang="en-US" sz="1000" dirty="0">
                <a:solidFill>
                  <a:schemeClr val="tx1"/>
                </a:solidFill>
              </a:rPr>
              <a:t>(n=1,704)</a:t>
            </a:r>
          </a:p>
        </p:txBody>
      </p:sp>
    </p:spTree>
    <p:extLst>
      <p:ext uri="{BB962C8B-B14F-4D97-AF65-F5344CB8AC3E}">
        <p14:creationId xmlns:p14="http://schemas.microsoft.com/office/powerpoint/2010/main" val="28143165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F244D52-FE14-7087-C4D9-757192A6C8CA}"/>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3F244D52-FE14-7087-C4D9-757192A6C8C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49975AB-E04C-C041-4FAB-0CF5942F8A7D}"/>
              </a:ext>
            </a:extLst>
          </p:cNvPr>
          <p:cNvSpPr>
            <a:spLocks noGrp="1"/>
          </p:cNvSpPr>
          <p:nvPr>
            <p:ph type="title"/>
          </p:nvPr>
        </p:nvSpPr>
        <p:spPr/>
        <p:txBody>
          <a:bodyPr vert="horz"/>
          <a:lstStyle/>
          <a:p>
            <a:r>
              <a:rPr lang="en-US" dirty="0"/>
              <a:t>Software can be used to generate prices based on pre-defined formulas or through bespoke dynamic calculations</a:t>
            </a:r>
          </a:p>
        </p:txBody>
      </p:sp>
      <p:sp>
        <p:nvSpPr>
          <p:cNvPr id="8" name="Rectangle 7">
            <a:extLst>
              <a:ext uri="{FF2B5EF4-FFF2-40B4-BE49-F238E27FC236}">
                <a16:creationId xmlns:a16="http://schemas.microsoft.com/office/drawing/2014/main" id="{6DF42BE1-1E31-CADD-9993-6D79DE9AEDFD}"/>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18" name="Straight Connector 17">
            <a:extLst>
              <a:ext uri="{FF2B5EF4-FFF2-40B4-BE49-F238E27FC236}">
                <a16:creationId xmlns:a16="http://schemas.microsoft.com/office/drawing/2014/main" id="{F6F9AD9F-C1CE-047B-8987-21220825433C}"/>
              </a:ext>
            </a:extLst>
          </p:cNvPr>
          <p:cNvCxnSpPr>
            <a:cxnSpLocks/>
          </p:cNvCxnSpPr>
          <p:nvPr/>
        </p:nvCxnSpPr>
        <p:spPr>
          <a:xfrm flipV="1">
            <a:off x="8061094" y="1643846"/>
            <a:ext cx="0" cy="4384813"/>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1CB36F2-9E22-163F-6544-7DE2F7770846}"/>
              </a:ext>
            </a:extLst>
          </p:cNvPr>
          <p:cNvSpPr/>
          <p:nvPr/>
        </p:nvSpPr>
        <p:spPr>
          <a:xfrm>
            <a:off x="4279892" y="1644371"/>
            <a:ext cx="3590892" cy="40128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Formulaic Pricing</a:t>
            </a:r>
          </a:p>
        </p:txBody>
      </p:sp>
      <p:sp>
        <p:nvSpPr>
          <p:cNvPr id="24" name="Rectangle 23">
            <a:extLst>
              <a:ext uri="{FF2B5EF4-FFF2-40B4-BE49-F238E27FC236}">
                <a16:creationId xmlns:a16="http://schemas.microsoft.com/office/drawing/2014/main" id="{1A4487A6-1286-9571-22EA-FAD0E380F0AA}"/>
              </a:ext>
            </a:extLst>
          </p:cNvPr>
          <p:cNvSpPr/>
          <p:nvPr/>
        </p:nvSpPr>
        <p:spPr>
          <a:xfrm>
            <a:off x="8228667" y="1644371"/>
            <a:ext cx="3348409" cy="40128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Dynamic Pricing</a:t>
            </a:r>
          </a:p>
        </p:txBody>
      </p:sp>
      <p:cxnSp>
        <p:nvCxnSpPr>
          <p:cNvPr id="12" name="Straight Connector 11">
            <a:extLst>
              <a:ext uri="{FF2B5EF4-FFF2-40B4-BE49-F238E27FC236}">
                <a16:creationId xmlns:a16="http://schemas.microsoft.com/office/drawing/2014/main" id="{719FF703-8B78-AC0F-D565-2F99CD89BAE0}"/>
              </a:ext>
            </a:extLst>
          </p:cNvPr>
          <p:cNvCxnSpPr>
            <a:cxnSpLocks/>
          </p:cNvCxnSpPr>
          <p:nvPr/>
        </p:nvCxnSpPr>
        <p:spPr>
          <a:xfrm>
            <a:off x="4293576" y="2095380"/>
            <a:ext cx="35761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B3A9ACE-2198-B2EA-72F8-61C8BC00970B}"/>
              </a:ext>
            </a:extLst>
          </p:cNvPr>
          <p:cNvCxnSpPr>
            <a:cxnSpLocks/>
          </p:cNvCxnSpPr>
          <p:nvPr/>
        </p:nvCxnSpPr>
        <p:spPr>
          <a:xfrm>
            <a:off x="8228667" y="2095380"/>
            <a:ext cx="33017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3E47BC2-7856-C01F-7C67-8CF033C2E9A7}"/>
              </a:ext>
            </a:extLst>
          </p:cNvPr>
          <p:cNvSpPr/>
          <p:nvPr/>
        </p:nvSpPr>
        <p:spPr>
          <a:xfrm>
            <a:off x="8252434" y="2235679"/>
            <a:ext cx="3348408" cy="58972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gn="ctr">
              <a:lnSpc>
                <a:spcPct val="120000"/>
              </a:lnSpc>
            </a:pPr>
            <a:r>
              <a:rPr lang="en-US" sz="1400" b="1" dirty="0">
                <a:solidFill>
                  <a:schemeClr val="accent1"/>
                </a:solidFill>
              </a:rPr>
              <a:t>Maximize margins by generating bespoke pricing in every situation</a:t>
            </a:r>
          </a:p>
        </p:txBody>
      </p:sp>
      <p:sp>
        <p:nvSpPr>
          <p:cNvPr id="6" name="Rectangle 5">
            <a:extLst>
              <a:ext uri="{FF2B5EF4-FFF2-40B4-BE49-F238E27FC236}">
                <a16:creationId xmlns:a16="http://schemas.microsoft.com/office/drawing/2014/main" id="{600E16A0-DBA9-0C3E-369B-815E0FFE50E0}"/>
              </a:ext>
            </a:extLst>
          </p:cNvPr>
          <p:cNvSpPr/>
          <p:nvPr/>
        </p:nvSpPr>
        <p:spPr>
          <a:xfrm>
            <a:off x="4293576" y="2235679"/>
            <a:ext cx="3576175" cy="589722"/>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algn="ctr">
              <a:lnSpc>
                <a:spcPct val="120000"/>
              </a:lnSpc>
            </a:pPr>
            <a:r>
              <a:rPr lang="en-US" sz="1400" b="1" dirty="0">
                <a:solidFill>
                  <a:schemeClr val="accent1"/>
                </a:solidFill>
              </a:rPr>
              <a:t>Manage margins by linking price to market inputs with guardrails</a:t>
            </a:r>
          </a:p>
        </p:txBody>
      </p:sp>
      <p:sp>
        <p:nvSpPr>
          <p:cNvPr id="20" name="Rectangle 19">
            <a:extLst>
              <a:ext uri="{FF2B5EF4-FFF2-40B4-BE49-F238E27FC236}">
                <a16:creationId xmlns:a16="http://schemas.microsoft.com/office/drawing/2014/main" id="{E635BA4D-4AB1-7467-4D61-88BE366734F2}"/>
              </a:ext>
            </a:extLst>
          </p:cNvPr>
          <p:cNvSpPr/>
          <p:nvPr/>
        </p:nvSpPr>
        <p:spPr>
          <a:xfrm>
            <a:off x="8252434" y="2963120"/>
            <a:ext cx="3348408"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Many</a:t>
            </a:r>
          </a:p>
        </p:txBody>
      </p:sp>
      <p:sp>
        <p:nvSpPr>
          <p:cNvPr id="21" name="Rectangle 20">
            <a:extLst>
              <a:ext uri="{FF2B5EF4-FFF2-40B4-BE49-F238E27FC236}">
                <a16:creationId xmlns:a16="http://schemas.microsoft.com/office/drawing/2014/main" id="{7B2AEAA8-B570-2C49-8118-FA9A20ED34D4}"/>
              </a:ext>
            </a:extLst>
          </p:cNvPr>
          <p:cNvSpPr/>
          <p:nvPr/>
        </p:nvSpPr>
        <p:spPr>
          <a:xfrm>
            <a:off x="4293576" y="2963120"/>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Few</a:t>
            </a:r>
          </a:p>
        </p:txBody>
      </p:sp>
      <p:sp>
        <p:nvSpPr>
          <p:cNvPr id="7" name="Rectangle 6">
            <a:extLst>
              <a:ext uri="{FF2B5EF4-FFF2-40B4-BE49-F238E27FC236}">
                <a16:creationId xmlns:a16="http://schemas.microsoft.com/office/drawing/2014/main" id="{F0FF2163-D113-CEA6-E71B-37C562325D74}"/>
              </a:ext>
            </a:extLst>
          </p:cNvPr>
          <p:cNvSpPr/>
          <p:nvPr/>
        </p:nvSpPr>
        <p:spPr>
          <a:xfrm>
            <a:off x="526058" y="2963119"/>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nSpc>
                <a:spcPct val="120000"/>
              </a:lnSpc>
            </a:pPr>
            <a:r>
              <a:rPr lang="en-US" sz="1400" b="1" dirty="0">
                <a:solidFill>
                  <a:schemeClr val="tx1"/>
                </a:solidFill>
              </a:rPr>
              <a:t>Quantity of data inputs</a:t>
            </a:r>
          </a:p>
        </p:txBody>
      </p:sp>
      <p:cxnSp>
        <p:nvCxnSpPr>
          <p:cNvPr id="11" name="Straight Connector 10">
            <a:extLst>
              <a:ext uri="{FF2B5EF4-FFF2-40B4-BE49-F238E27FC236}">
                <a16:creationId xmlns:a16="http://schemas.microsoft.com/office/drawing/2014/main" id="{6724F652-F9C5-96AC-180C-BF27F5B62951}"/>
              </a:ext>
            </a:extLst>
          </p:cNvPr>
          <p:cNvCxnSpPr>
            <a:cxnSpLocks/>
          </p:cNvCxnSpPr>
          <p:nvPr/>
        </p:nvCxnSpPr>
        <p:spPr>
          <a:xfrm flipH="1">
            <a:off x="526058" y="3568026"/>
            <a:ext cx="1105101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544B5C3-D44F-8093-9D91-9211221B7C70}"/>
              </a:ext>
            </a:extLst>
          </p:cNvPr>
          <p:cNvSpPr/>
          <p:nvPr/>
        </p:nvSpPr>
        <p:spPr>
          <a:xfrm>
            <a:off x="8252434" y="3607203"/>
            <a:ext cx="3348408"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Complex</a:t>
            </a:r>
          </a:p>
        </p:txBody>
      </p:sp>
      <p:sp>
        <p:nvSpPr>
          <p:cNvPr id="25" name="Rectangle 24">
            <a:extLst>
              <a:ext uri="{FF2B5EF4-FFF2-40B4-BE49-F238E27FC236}">
                <a16:creationId xmlns:a16="http://schemas.microsoft.com/office/drawing/2014/main" id="{768F2B93-B28D-F722-AD9E-24389A8021EA}"/>
              </a:ext>
            </a:extLst>
          </p:cNvPr>
          <p:cNvSpPr/>
          <p:nvPr/>
        </p:nvSpPr>
        <p:spPr>
          <a:xfrm>
            <a:off x="4293576" y="3607203"/>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Simple</a:t>
            </a:r>
          </a:p>
        </p:txBody>
      </p:sp>
      <p:sp>
        <p:nvSpPr>
          <p:cNvPr id="26" name="Rectangle 25">
            <a:extLst>
              <a:ext uri="{FF2B5EF4-FFF2-40B4-BE49-F238E27FC236}">
                <a16:creationId xmlns:a16="http://schemas.microsoft.com/office/drawing/2014/main" id="{FD23EAEC-A5AB-6767-BB3F-5279ED050FC0}"/>
              </a:ext>
            </a:extLst>
          </p:cNvPr>
          <p:cNvSpPr/>
          <p:nvPr/>
        </p:nvSpPr>
        <p:spPr>
          <a:xfrm>
            <a:off x="526058" y="3617364"/>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nSpc>
                <a:spcPct val="120000"/>
              </a:lnSpc>
            </a:pPr>
            <a:r>
              <a:rPr lang="en-US" sz="1400" b="1" dirty="0">
                <a:solidFill>
                  <a:schemeClr val="tx1"/>
                </a:solidFill>
              </a:rPr>
              <a:t>Complexity of data inputs</a:t>
            </a:r>
          </a:p>
        </p:txBody>
      </p:sp>
      <p:cxnSp>
        <p:nvCxnSpPr>
          <p:cNvPr id="27" name="Straight Connector 26">
            <a:extLst>
              <a:ext uri="{FF2B5EF4-FFF2-40B4-BE49-F238E27FC236}">
                <a16:creationId xmlns:a16="http://schemas.microsoft.com/office/drawing/2014/main" id="{495C594C-BB14-DB6A-8EF1-2AE2760574C8}"/>
              </a:ext>
            </a:extLst>
          </p:cNvPr>
          <p:cNvCxnSpPr>
            <a:cxnSpLocks/>
          </p:cNvCxnSpPr>
          <p:nvPr/>
        </p:nvCxnSpPr>
        <p:spPr>
          <a:xfrm flipH="1">
            <a:off x="526058" y="4222271"/>
            <a:ext cx="1105101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0CA0EE2-2B58-44D8-92C3-99A6866868D2}"/>
              </a:ext>
            </a:extLst>
          </p:cNvPr>
          <p:cNvSpPr/>
          <p:nvPr/>
        </p:nvSpPr>
        <p:spPr>
          <a:xfrm>
            <a:off x="8252434" y="4260540"/>
            <a:ext cx="3348408"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Frequent</a:t>
            </a:r>
          </a:p>
        </p:txBody>
      </p:sp>
      <p:sp>
        <p:nvSpPr>
          <p:cNvPr id="29" name="Rectangle 28">
            <a:extLst>
              <a:ext uri="{FF2B5EF4-FFF2-40B4-BE49-F238E27FC236}">
                <a16:creationId xmlns:a16="http://schemas.microsoft.com/office/drawing/2014/main" id="{FF5FF7FA-7F16-AD05-BAD8-5C3EAE480F8F}"/>
              </a:ext>
            </a:extLst>
          </p:cNvPr>
          <p:cNvSpPr/>
          <p:nvPr/>
        </p:nvSpPr>
        <p:spPr>
          <a:xfrm>
            <a:off x="4293576" y="4260540"/>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Infrequent</a:t>
            </a:r>
          </a:p>
        </p:txBody>
      </p:sp>
      <p:sp>
        <p:nvSpPr>
          <p:cNvPr id="30" name="Rectangle 29">
            <a:extLst>
              <a:ext uri="{FF2B5EF4-FFF2-40B4-BE49-F238E27FC236}">
                <a16:creationId xmlns:a16="http://schemas.microsoft.com/office/drawing/2014/main" id="{A59F607B-3A7B-C36E-BAD9-36138E73B068}"/>
              </a:ext>
            </a:extLst>
          </p:cNvPr>
          <p:cNvSpPr/>
          <p:nvPr/>
        </p:nvSpPr>
        <p:spPr>
          <a:xfrm>
            <a:off x="526058" y="4271609"/>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nSpc>
                <a:spcPct val="120000"/>
              </a:lnSpc>
            </a:pPr>
            <a:r>
              <a:rPr lang="en-US" sz="1400" b="1" dirty="0">
                <a:solidFill>
                  <a:schemeClr val="tx1"/>
                </a:solidFill>
              </a:rPr>
              <a:t>Frequency of updates</a:t>
            </a:r>
          </a:p>
        </p:txBody>
      </p:sp>
      <p:cxnSp>
        <p:nvCxnSpPr>
          <p:cNvPr id="31" name="Straight Connector 30">
            <a:extLst>
              <a:ext uri="{FF2B5EF4-FFF2-40B4-BE49-F238E27FC236}">
                <a16:creationId xmlns:a16="http://schemas.microsoft.com/office/drawing/2014/main" id="{0C72D8EC-733D-ACD8-7758-A434B314589E}"/>
              </a:ext>
            </a:extLst>
          </p:cNvPr>
          <p:cNvCxnSpPr>
            <a:cxnSpLocks/>
          </p:cNvCxnSpPr>
          <p:nvPr/>
        </p:nvCxnSpPr>
        <p:spPr>
          <a:xfrm flipH="1">
            <a:off x="526058" y="4876516"/>
            <a:ext cx="1105101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F8DE3BD-C217-F5BD-064F-1B83826E4B88}"/>
              </a:ext>
            </a:extLst>
          </p:cNvPr>
          <p:cNvSpPr/>
          <p:nvPr/>
        </p:nvSpPr>
        <p:spPr>
          <a:xfrm>
            <a:off x="8252434" y="4925533"/>
            <a:ext cx="3348408"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Frequent</a:t>
            </a:r>
          </a:p>
        </p:txBody>
      </p:sp>
      <p:sp>
        <p:nvSpPr>
          <p:cNvPr id="33" name="Rectangle 32">
            <a:extLst>
              <a:ext uri="{FF2B5EF4-FFF2-40B4-BE49-F238E27FC236}">
                <a16:creationId xmlns:a16="http://schemas.microsoft.com/office/drawing/2014/main" id="{E2AA07C8-1DA6-1C0B-E737-9E0536ECA7D6}"/>
              </a:ext>
            </a:extLst>
          </p:cNvPr>
          <p:cNvSpPr/>
          <p:nvPr/>
        </p:nvSpPr>
        <p:spPr>
          <a:xfrm>
            <a:off x="4293576" y="4925533"/>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Infrequent</a:t>
            </a:r>
          </a:p>
        </p:txBody>
      </p:sp>
      <p:sp>
        <p:nvSpPr>
          <p:cNvPr id="34" name="Rectangle 33">
            <a:extLst>
              <a:ext uri="{FF2B5EF4-FFF2-40B4-BE49-F238E27FC236}">
                <a16:creationId xmlns:a16="http://schemas.microsoft.com/office/drawing/2014/main" id="{8935651F-FD22-A4C6-619D-990CE7A59D02}"/>
              </a:ext>
            </a:extLst>
          </p:cNvPr>
          <p:cNvSpPr/>
          <p:nvPr/>
        </p:nvSpPr>
        <p:spPr>
          <a:xfrm>
            <a:off x="526058" y="4925854"/>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nSpc>
                <a:spcPct val="120000"/>
              </a:lnSpc>
            </a:pPr>
            <a:r>
              <a:rPr lang="en-US" sz="1400" b="1" dirty="0">
                <a:solidFill>
                  <a:schemeClr val="tx1"/>
                </a:solidFill>
              </a:rPr>
              <a:t>Frequency of product/service changes</a:t>
            </a:r>
          </a:p>
        </p:txBody>
      </p:sp>
      <p:cxnSp>
        <p:nvCxnSpPr>
          <p:cNvPr id="35" name="Straight Connector 34">
            <a:extLst>
              <a:ext uri="{FF2B5EF4-FFF2-40B4-BE49-F238E27FC236}">
                <a16:creationId xmlns:a16="http://schemas.microsoft.com/office/drawing/2014/main" id="{3BEFC93F-D5C0-02CB-5C11-B1391DBC9897}"/>
              </a:ext>
            </a:extLst>
          </p:cNvPr>
          <p:cNvCxnSpPr>
            <a:cxnSpLocks/>
          </p:cNvCxnSpPr>
          <p:nvPr/>
        </p:nvCxnSpPr>
        <p:spPr>
          <a:xfrm flipH="1">
            <a:off x="526058" y="5530761"/>
            <a:ext cx="11051018"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74AA58F-D39A-C685-ECC5-312251B9C452}"/>
              </a:ext>
            </a:extLst>
          </p:cNvPr>
          <p:cNvSpPr/>
          <p:nvPr/>
        </p:nvSpPr>
        <p:spPr>
          <a:xfrm>
            <a:off x="8252434" y="5580101"/>
            <a:ext cx="3348408"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Complex</a:t>
            </a:r>
          </a:p>
        </p:txBody>
      </p:sp>
      <p:sp>
        <p:nvSpPr>
          <p:cNvPr id="38" name="Rectangle 37">
            <a:extLst>
              <a:ext uri="{FF2B5EF4-FFF2-40B4-BE49-F238E27FC236}">
                <a16:creationId xmlns:a16="http://schemas.microsoft.com/office/drawing/2014/main" id="{48348835-66D8-CCD3-F8FC-3EB219DCCBC2}"/>
              </a:ext>
            </a:extLst>
          </p:cNvPr>
          <p:cNvSpPr/>
          <p:nvPr/>
        </p:nvSpPr>
        <p:spPr>
          <a:xfrm>
            <a:off x="4293576" y="5580101"/>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rtlCol="0" anchor="ctr"/>
          <a:lstStyle/>
          <a:p>
            <a:pPr algn="ctr">
              <a:lnSpc>
                <a:spcPct val="120000"/>
              </a:lnSpc>
            </a:pPr>
            <a:r>
              <a:rPr lang="en-US" sz="1400" dirty="0">
                <a:solidFill>
                  <a:schemeClr val="tx1"/>
                </a:solidFill>
              </a:rPr>
              <a:t>Simple</a:t>
            </a:r>
          </a:p>
        </p:txBody>
      </p:sp>
      <p:sp>
        <p:nvSpPr>
          <p:cNvPr id="39" name="Rectangle 38">
            <a:extLst>
              <a:ext uri="{FF2B5EF4-FFF2-40B4-BE49-F238E27FC236}">
                <a16:creationId xmlns:a16="http://schemas.microsoft.com/office/drawing/2014/main" id="{524E2CC2-43A7-15AC-516E-7A6AF18271F9}"/>
              </a:ext>
            </a:extLst>
          </p:cNvPr>
          <p:cNvSpPr/>
          <p:nvPr/>
        </p:nvSpPr>
        <p:spPr>
          <a:xfrm>
            <a:off x="526058" y="5580100"/>
            <a:ext cx="3576175" cy="55556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nSpc>
                <a:spcPct val="120000"/>
              </a:lnSpc>
            </a:pPr>
            <a:r>
              <a:rPr lang="en-US" sz="1400" b="1" dirty="0">
                <a:solidFill>
                  <a:schemeClr val="tx1"/>
                </a:solidFill>
              </a:rPr>
              <a:t>Complexity of pricing models</a:t>
            </a:r>
          </a:p>
        </p:txBody>
      </p:sp>
    </p:spTree>
    <p:extLst>
      <p:ext uri="{BB962C8B-B14F-4D97-AF65-F5344CB8AC3E}">
        <p14:creationId xmlns:p14="http://schemas.microsoft.com/office/powerpoint/2010/main" val="425529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B7F43779-8001-F181-FD34-DEF58AC22D0F}"/>
              </a:ext>
            </a:extLst>
          </p:cNvPr>
          <p:cNvSpPr/>
          <p:nvPr/>
        </p:nvSpPr>
        <p:spPr>
          <a:xfrm>
            <a:off x="458927" y="1513683"/>
            <a:ext cx="11274147"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a:xfrm>
            <a:off x="458927" y="365126"/>
            <a:ext cx="11274147" cy="816694"/>
          </a:xfrm>
        </p:spPr>
        <p:txBody>
          <a:bodyPr vert="horz"/>
          <a:lstStyle/>
          <a:p>
            <a:r>
              <a:rPr lang="en-US" dirty="0"/>
              <a:t>Truly dynamic pricing requires real-time data inputs and pricing recommendations made at the account-level, which could be overkill for some organizations</a:t>
            </a:r>
          </a:p>
        </p:txBody>
      </p:sp>
      <p:sp>
        <p:nvSpPr>
          <p:cNvPr id="25" name="Rectangle 24">
            <a:extLst>
              <a:ext uri="{FF2B5EF4-FFF2-40B4-BE49-F238E27FC236}">
                <a16:creationId xmlns:a16="http://schemas.microsoft.com/office/drawing/2014/main" id="{1F95F267-5831-BA60-50EF-6584B28B521D}"/>
              </a:ext>
            </a:extLst>
          </p:cNvPr>
          <p:cNvSpPr/>
          <p:nvPr/>
        </p:nvSpPr>
        <p:spPr>
          <a:xfrm>
            <a:off x="535520" y="2118165"/>
            <a:ext cx="1328004" cy="3120167"/>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spcAft>
                <a:spcPts val="300"/>
              </a:spcAft>
              <a:buClr>
                <a:schemeClr val="accent1"/>
              </a:buClr>
            </a:pPr>
            <a:r>
              <a:rPr lang="en-US" sz="1400" b="1" dirty="0">
                <a:solidFill>
                  <a:schemeClr val="accent1"/>
                </a:solidFill>
              </a:rPr>
              <a:t>Ability to capture inputs</a:t>
            </a:r>
            <a:endParaRPr lang="en-US" sz="1400" dirty="0">
              <a:solidFill>
                <a:schemeClr val="accent1"/>
              </a:solidFill>
            </a:endParaRPr>
          </a:p>
          <a:p>
            <a:pPr algn="ctr">
              <a:spcAft>
                <a:spcPts val="300"/>
              </a:spcAft>
              <a:buClr>
                <a:schemeClr val="accent1"/>
              </a:buClr>
            </a:pPr>
            <a:r>
              <a:rPr lang="en-US" sz="1400" dirty="0">
                <a:solidFill>
                  <a:schemeClr val="tx1"/>
                </a:solidFill>
              </a:rPr>
              <a:t>How regularly is data refreshed?</a:t>
            </a:r>
          </a:p>
        </p:txBody>
      </p:sp>
      <p:sp>
        <p:nvSpPr>
          <p:cNvPr id="26" name="Rectangle 25">
            <a:extLst>
              <a:ext uri="{FF2B5EF4-FFF2-40B4-BE49-F238E27FC236}">
                <a16:creationId xmlns:a16="http://schemas.microsoft.com/office/drawing/2014/main" id="{6F9DE4C1-4DBB-B5EA-FD7D-3656EB85E07E}"/>
              </a:ext>
            </a:extLst>
          </p:cNvPr>
          <p:cNvSpPr/>
          <p:nvPr/>
        </p:nvSpPr>
        <p:spPr>
          <a:xfrm>
            <a:off x="3201148" y="5744105"/>
            <a:ext cx="8338812" cy="40128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spcAft>
                <a:spcPts val="300"/>
              </a:spcAft>
              <a:buClr>
                <a:schemeClr val="accent1"/>
              </a:buClr>
            </a:pPr>
            <a:r>
              <a:rPr lang="en-US" sz="1400" b="1" dirty="0">
                <a:solidFill>
                  <a:schemeClr val="accent1"/>
                </a:solidFill>
              </a:rPr>
              <a:t>Granularity of outputs </a:t>
            </a:r>
            <a:r>
              <a:rPr lang="en-US" sz="1400" dirty="0">
                <a:solidFill>
                  <a:schemeClr val="tx1"/>
                </a:solidFill>
              </a:rPr>
              <a:t>How bespoke are pricing recommendations?</a:t>
            </a:r>
          </a:p>
        </p:txBody>
      </p:sp>
      <p:grpSp>
        <p:nvGrpSpPr>
          <p:cNvPr id="41" name="Group 40">
            <a:extLst>
              <a:ext uri="{FF2B5EF4-FFF2-40B4-BE49-F238E27FC236}">
                <a16:creationId xmlns:a16="http://schemas.microsoft.com/office/drawing/2014/main" id="{E923399F-6D88-5AEA-1D1F-036271C7F87A}"/>
              </a:ext>
            </a:extLst>
          </p:cNvPr>
          <p:cNvGrpSpPr/>
          <p:nvPr/>
        </p:nvGrpSpPr>
        <p:grpSpPr>
          <a:xfrm>
            <a:off x="1863525" y="2118166"/>
            <a:ext cx="9676434" cy="3493809"/>
            <a:chOff x="2281631" y="1515521"/>
            <a:chExt cx="9451443" cy="4096455"/>
          </a:xfrm>
        </p:grpSpPr>
        <p:grpSp>
          <p:nvGrpSpPr>
            <p:cNvPr id="20" name="Group 19">
              <a:extLst>
                <a:ext uri="{FF2B5EF4-FFF2-40B4-BE49-F238E27FC236}">
                  <a16:creationId xmlns:a16="http://schemas.microsoft.com/office/drawing/2014/main" id="{55991A11-3C04-4750-1249-B257F1BF8095}"/>
                </a:ext>
              </a:extLst>
            </p:cNvPr>
            <p:cNvGrpSpPr/>
            <p:nvPr/>
          </p:nvGrpSpPr>
          <p:grpSpPr>
            <a:xfrm>
              <a:off x="3588152" y="1515521"/>
              <a:ext cx="8144922" cy="3658364"/>
              <a:chOff x="3646026" y="1520545"/>
              <a:chExt cx="5806836" cy="4405694"/>
            </a:xfrm>
          </p:grpSpPr>
          <p:sp>
            <p:nvSpPr>
              <p:cNvPr id="14" name="Rectangle 13">
                <a:extLst>
                  <a:ext uri="{FF2B5EF4-FFF2-40B4-BE49-F238E27FC236}">
                    <a16:creationId xmlns:a16="http://schemas.microsoft.com/office/drawing/2014/main" id="{722B4A98-0486-7CE4-96D4-F6D9231625E9}"/>
                  </a:ext>
                </a:extLst>
              </p:cNvPr>
              <p:cNvSpPr/>
              <p:nvPr/>
            </p:nvSpPr>
            <p:spPr>
              <a:xfrm>
                <a:off x="3646026" y="1520545"/>
                <a:ext cx="5806836" cy="4405694"/>
              </a:xfrm>
              <a:prstGeom prst="rect">
                <a:avLst/>
              </a:prstGeom>
              <a:solidFill>
                <a:schemeClr val="accent6"/>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400" dirty="0">
                  <a:solidFill>
                    <a:schemeClr val="tx1"/>
                  </a:solidFill>
                </a:endParaRPr>
              </a:p>
            </p:txBody>
          </p:sp>
          <p:cxnSp>
            <p:nvCxnSpPr>
              <p:cNvPr id="16" name="Straight Connector 15">
                <a:extLst>
                  <a:ext uri="{FF2B5EF4-FFF2-40B4-BE49-F238E27FC236}">
                    <a16:creationId xmlns:a16="http://schemas.microsoft.com/office/drawing/2014/main" id="{9FCEB473-3C0F-E629-E97B-F7C8D5DBA2FF}"/>
                  </a:ext>
                </a:extLst>
              </p:cNvPr>
              <p:cNvCxnSpPr>
                <a:cxnSpLocks/>
              </p:cNvCxnSpPr>
              <p:nvPr/>
            </p:nvCxnSpPr>
            <p:spPr>
              <a:xfrm>
                <a:off x="5578525" y="1520545"/>
                <a:ext cx="0" cy="4405694"/>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796E78D-A13D-8DC4-9632-30BD21FDE5DB}"/>
                  </a:ext>
                </a:extLst>
              </p:cNvPr>
              <p:cNvCxnSpPr>
                <a:cxnSpLocks/>
              </p:cNvCxnSpPr>
              <p:nvPr/>
            </p:nvCxnSpPr>
            <p:spPr>
              <a:xfrm>
                <a:off x="3646026" y="2987958"/>
                <a:ext cx="5806836"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D50E77-2808-3397-7B8B-AC1ED4680479}"/>
                  </a:ext>
                </a:extLst>
              </p:cNvPr>
              <p:cNvCxnSpPr>
                <a:cxnSpLocks/>
              </p:cNvCxnSpPr>
              <p:nvPr/>
            </p:nvCxnSpPr>
            <p:spPr>
              <a:xfrm>
                <a:off x="7510922" y="1520545"/>
                <a:ext cx="0" cy="4405694"/>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172EF1D-CF50-52B8-7A18-042181713213}"/>
                  </a:ext>
                </a:extLst>
              </p:cNvPr>
              <p:cNvCxnSpPr>
                <a:cxnSpLocks/>
              </p:cNvCxnSpPr>
              <p:nvPr/>
            </p:nvCxnSpPr>
            <p:spPr>
              <a:xfrm>
                <a:off x="3646026" y="4457098"/>
                <a:ext cx="5806836" cy="0"/>
              </a:xfrm>
              <a:prstGeom prst="line">
                <a:avLst/>
              </a:prstGeom>
              <a:ln w="1587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7928BAE7-0072-B8D7-D06A-FEDA44B30BD1}"/>
                </a:ext>
              </a:extLst>
            </p:cNvPr>
            <p:cNvSpPr/>
            <p:nvPr/>
          </p:nvSpPr>
          <p:spPr>
            <a:xfrm>
              <a:off x="2281632" y="4209239"/>
              <a:ext cx="1167625" cy="64055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spcAft>
                  <a:spcPts val="300"/>
                </a:spcAft>
                <a:buClr>
                  <a:schemeClr val="accent1"/>
                </a:buClr>
              </a:pPr>
              <a:r>
                <a:rPr lang="en-US" sz="1400" dirty="0">
                  <a:solidFill>
                    <a:schemeClr val="tx1"/>
                  </a:solidFill>
                </a:rPr>
                <a:t>Manually</a:t>
              </a:r>
            </a:p>
          </p:txBody>
        </p:sp>
        <p:sp>
          <p:nvSpPr>
            <p:cNvPr id="29" name="Rectangle 28">
              <a:extLst>
                <a:ext uri="{FF2B5EF4-FFF2-40B4-BE49-F238E27FC236}">
                  <a16:creationId xmlns:a16="http://schemas.microsoft.com/office/drawing/2014/main" id="{E2F5E15D-734B-CBC6-0A28-195651839D0A}"/>
                </a:ext>
              </a:extLst>
            </p:cNvPr>
            <p:cNvSpPr/>
            <p:nvPr/>
          </p:nvSpPr>
          <p:spPr>
            <a:xfrm>
              <a:off x="2281632" y="3024426"/>
              <a:ext cx="1167625" cy="64055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spcAft>
                  <a:spcPts val="300"/>
                </a:spcAft>
                <a:buClr>
                  <a:schemeClr val="accent1"/>
                </a:buClr>
              </a:pPr>
              <a:r>
                <a:rPr lang="en-US" sz="1400" dirty="0">
                  <a:solidFill>
                    <a:schemeClr val="tx1"/>
                  </a:solidFill>
                </a:rPr>
                <a:t>Frequently</a:t>
              </a:r>
            </a:p>
          </p:txBody>
        </p:sp>
        <p:sp>
          <p:nvSpPr>
            <p:cNvPr id="37" name="Rectangle 36">
              <a:extLst>
                <a:ext uri="{FF2B5EF4-FFF2-40B4-BE49-F238E27FC236}">
                  <a16:creationId xmlns:a16="http://schemas.microsoft.com/office/drawing/2014/main" id="{9792BE80-10B4-F28D-8EF8-E9D80412E02E}"/>
                </a:ext>
              </a:extLst>
            </p:cNvPr>
            <p:cNvSpPr/>
            <p:nvPr/>
          </p:nvSpPr>
          <p:spPr>
            <a:xfrm>
              <a:off x="2281631" y="1782846"/>
              <a:ext cx="1167625" cy="640554"/>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spcAft>
                  <a:spcPts val="300"/>
                </a:spcAft>
                <a:buClr>
                  <a:schemeClr val="accent1"/>
                </a:buClr>
              </a:pPr>
              <a:r>
                <a:rPr lang="en-US" sz="1400" dirty="0">
                  <a:solidFill>
                    <a:schemeClr val="tx1"/>
                  </a:solidFill>
                </a:rPr>
                <a:t>Real-Time</a:t>
              </a:r>
            </a:p>
          </p:txBody>
        </p:sp>
        <p:sp>
          <p:nvSpPr>
            <p:cNvPr id="38" name="Rectangle 37">
              <a:extLst>
                <a:ext uri="{FF2B5EF4-FFF2-40B4-BE49-F238E27FC236}">
                  <a16:creationId xmlns:a16="http://schemas.microsoft.com/office/drawing/2014/main" id="{F2130DDA-5AA0-29D8-04A4-7059E6E924D4}"/>
                </a:ext>
              </a:extLst>
            </p:cNvPr>
            <p:cNvSpPr/>
            <p:nvPr/>
          </p:nvSpPr>
          <p:spPr>
            <a:xfrm>
              <a:off x="3991351" y="5268226"/>
              <a:ext cx="1830652" cy="3437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spcAft>
                  <a:spcPts val="300"/>
                </a:spcAft>
                <a:buClr>
                  <a:schemeClr val="accent1"/>
                </a:buClr>
              </a:pPr>
              <a:r>
                <a:rPr lang="en-US" sz="1400" dirty="0">
                  <a:solidFill>
                    <a:schemeClr val="tx1"/>
                  </a:solidFill>
                </a:rPr>
                <a:t>One-Size-Fits-All</a:t>
              </a:r>
            </a:p>
          </p:txBody>
        </p:sp>
        <p:sp>
          <p:nvSpPr>
            <p:cNvPr id="39" name="Rectangle 38">
              <a:extLst>
                <a:ext uri="{FF2B5EF4-FFF2-40B4-BE49-F238E27FC236}">
                  <a16:creationId xmlns:a16="http://schemas.microsoft.com/office/drawing/2014/main" id="{6818FB88-7206-F3C5-B2E9-74037DB982A0}"/>
                </a:ext>
              </a:extLst>
            </p:cNvPr>
            <p:cNvSpPr/>
            <p:nvPr/>
          </p:nvSpPr>
          <p:spPr>
            <a:xfrm>
              <a:off x="6745286" y="5268226"/>
              <a:ext cx="1830652" cy="3437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spcAft>
                  <a:spcPts val="300"/>
                </a:spcAft>
                <a:buClr>
                  <a:schemeClr val="accent1"/>
                </a:buClr>
              </a:pPr>
              <a:r>
                <a:rPr lang="en-US" sz="1400" dirty="0">
                  <a:solidFill>
                    <a:schemeClr val="tx1"/>
                  </a:solidFill>
                </a:rPr>
                <a:t>Account Clusters</a:t>
              </a:r>
            </a:p>
          </p:txBody>
        </p:sp>
        <p:sp>
          <p:nvSpPr>
            <p:cNvPr id="40" name="Rectangle 39">
              <a:extLst>
                <a:ext uri="{FF2B5EF4-FFF2-40B4-BE49-F238E27FC236}">
                  <a16:creationId xmlns:a16="http://schemas.microsoft.com/office/drawing/2014/main" id="{8762B25D-E248-DC48-20C7-695BE25B56FB}"/>
                </a:ext>
              </a:extLst>
            </p:cNvPr>
            <p:cNvSpPr/>
            <p:nvPr/>
          </p:nvSpPr>
          <p:spPr>
            <a:xfrm>
              <a:off x="9499221" y="5268226"/>
              <a:ext cx="1830652" cy="34375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spcAft>
                  <a:spcPts val="300"/>
                </a:spcAft>
                <a:buClr>
                  <a:schemeClr val="accent1"/>
                </a:buClr>
              </a:pPr>
              <a:r>
                <a:rPr lang="en-US" sz="1400" dirty="0">
                  <a:solidFill>
                    <a:schemeClr val="tx1"/>
                  </a:solidFill>
                </a:rPr>
                <a:t>Individual Accounts</a:t>
              </a:r>
            </a:p>
          </p:txBody>
        </p:sp>
      </p:grpSp>
      <p:sp>
        <p:nvSpPr>
          <p:cNvPr id="6" name="Rectangle 5">
            <a:extLst>
              <a:ext uri="{FF2B5EF4-FFF2-40B4-BE49-F238E27FC236}">
                <a16:creationId xmlns:a16="http://schemas.microsoft.com/office/drawing/2014/main" id="{A73F9FB0-0945-80D2-73F6-CF539B05146C}"/>
              </a:ext>
            </a:extLst>
          </p:cNvPr>
          <p:cNvSpPr/>
          <p:nvPr/>
        </p:nvSpPr>
        <p:spPr>
          <a:xfrm>
            <a:off x="458786" y="1513683"/>
            <a:ext cx="11274147"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What is dynamic pricing?</a:t>
            </a:r>
          </a:p>
        </p:txBody>
      </p:sp>
      <p:sp>
        <p:nvSpPr>
          <p:cNvPr id="28" name="Rectangle 27">
            <a:extLst>
              <a:ext uri="{FF2B5EF4-FFF2-40B4-BE49-F238E27FC236}">
                <a16:creationId xmlns:a16="http://schemas.microsoft.com/office/drawing/2014/main" id="{33FFDDC6-4B59-E83E-B773-A5C0BBE8FE3B}"/>
              </a:ext>
            </a:extLst>
          </p:cNvPr>
          <p:cNvSpPr/>
          <p:nvPr/>
        </p:nvSpPr>
        <p:spPr>
          <a:xfrm>
            <a:off x="3752407" y="4415599"/>
            <a:ext cx="7236290" cy="60352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Formulaic Pricing</a:t>
            </a:r>
          </a:p>
        </p:txBody>
      </p:sp>
      <p:sp>
        <p:nvSpPr>
          <p:cNvPr id="30" name="Rectangle 29">
            <a:extLst>
              <a:ext uri="{FF2B5EF4-FFF2-40B4-BE49-F238E27FC236}">
                <a16:creationId xmlns:a16="http://schemas.microsoft.com/office/drawing/2014/main" id="{EF112E59-91EC-9F05-90FA-7E63D7C32769}"/>
              </a:ext>
            </a:extLst>
          </p:cNvPr>
          <p:cNvSpPr/>
          <p:nvPr/>
        </p:nvSpPr>
        <p:spPr>
          <a:xfrm>
            <a:off x="9005104" y="2336152"/>
            <a:ext cx="1983594" cy="630962"/>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ctr"/>
          <a:lstStyle/>
          <a:p>
            <a:pPr algn="ctr">
              <a:lnSpc>
                <a:spcPct val="120000"/>
              </a:lnSpc>
            </a:pPr>
            <a:r>
              <a:rPr lang="en-US" sz="1400" b="1" i="1" dirty="0">
                <a:solidFill>
                  <a:schemeClr val="tx1"/>
                </a:solidFill>
              </a:rPr>
              <a:t>Dynamic Pricing</a:t>
            </a:r>
          </a:p>
        </p:txBody>
      </p:sp>
      <p:sp>
        <p:nvSpPr>
          <p:cNvPr id="33" name="Freeform 32">
            <a:extLst>
              <a:ext uri="{FF2B5EF4-FFF2-40B4-BE49-F238E27FC236}">
                <a16:creationId xmlns:a16="http://schemas.microsoft.com/office/drawing/2014/main" id="{F05D0C04-EA93-C802-EC49-6CD449A8AB48}"/>
              </a:ext>
            </a:extLst>
          </p:cNvPr>
          <p:cNvSpPr/>
          <p:nvPr/>
        </p:nvSpPr>
        <p:spPr>
          <a:xfrm>
            <a:off x="3738851" y="2336152"/>
            <a:ext cx="7249136" cy="1642506"/>
          </a:xfrm>
          <a:custGeom>
            <a:avLst/>
            <a:gdLst>
              <a:gd name="connsiteX0" fmla="*/ 0 w 7249136"/>
              <a:gd name="connsiteY0" fmla="*/ 0 h 1616170"/>
              <a:gd name="connsiteX1" fmla="*/ 4819283 w 7249136"/>
              <a:gd name="connsiteY1" fmla="*/ 0 h 1616170"/>
              <a:gd name="connsiteX2" fmla="*/ 4819283 w 7249136"/>
              <a:gd name="connsiteY2" fmla="*/ 1024447 h 1616170"/>
              <a:gd name="connsiteX3" fmla="*/ 7249136 w 7249136"/>
              <a:gd name="connsiteY3" fmla="*/ 1024447 h 1616170"/>
              <a:gd name="connsiteX4" fmla="*/ 7249136 w 7249136"/>
              <a:gd name="connsiteY4" fmla="*/ 1616170 h 1616170"/>
              <a:gd name="connsiteX5" fmla="*/ 3177111 w 7249136"/>
              <a:gd name="connsiteY5" fmla="*/ 1616170 h 1616170"/>
              <a:gd name="connsiteX6" fmla="*/ 3177111 w 7249136"/>
              <a:gd name="connsiteY6" fmla="*/ 1615258 h 1616170"/>
              <a:gd name="connsiteX7" fmla="*/ 0 w 7249136"/>
              <a:gd name="connsiteY7" fmla="*/ 1615258 h 161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9136" h="1616170">
                <a:moveTo>
                  <a:pt x="0" y="0"/>
                </a:moveTo>
                <a:lnTo>
                  <a:pt x="4819283" y="0"/>
                </a:lnTo>
                <a:lnTo>
                  <a:pt x="4819283" y="1024447"/>
                </a:lnTo>
                <a:lnTo>
                  <a:pt x="7249136" y="1024447"/>
                </a:lnTo>
                <a:lnTo>
                  <a:pt x="7249136" y="1616170"/>
                </a:lnTo>
                <a:lnTo>
                  <a:pt x="3177111" y="1616170"/>
                </a:lnTo>
                <a:lnTo>
                  <a:pt x="3177111" y="1615258"/>
                </a:lnTo>
                <a:lnTo>
                  <a:pt x="0" y="1615258"/>
                </a:lnTo>
                <a:close/>
              </a:path>
            </a:pathLst>
          </a:cu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tIns="108000" rIns="2484000" bIns="108000" rtlCol="0" anchor="ctr">
            <a:noAutofit/>
          </a:bodyPr>
          <a:lstStyle/>
          <a:p>
            <a:pPr algn="ctr">
              <a:lnSpc>
                <a:spcPct val="120000"/>
              </a:lnSpc>
            </a:pPr>
            <a:r>
              <a:rPr lang="en-US" sz="1400" b="1" i="1" dirty="0">
                <a:solidFill>
                  <a:schemeClr val="tx1"/>
                </a:solidFill>
              </a:rPr>
              <a:t>Pseudo-Dynamic Pricing</a:t>
            </a:r>
          </a:p>
        </p:txBody>
      </p:sp>
    </p:spTree>
    <p:extLst>
      <p:ext uri="{BB962C8B-B14F-4D97-AF65-F5344CB8AC3E}">
        <p14:creationId xmlns:p14="http://schemas.microsoft.com/office/powerpoint/2010/main" val="223328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We identified three customer personas in our market</a:t>
            </a:r>
          </a:p>
        </p:txBody>
      </p:sp>
      <p:sp>
        <p:nvSpPr>
          <p:cNvPr id="11" name="Rectangle 10">
            <a:extLst>
              <a:ext uri="{FF2B5EF4-FFF2-40B4-BE49-F238E27FC236}">
                <a16:creationId xmlns:a16="http://schemas.microsoft.com/office/drawing/2014/main" id="{1C5B9EEE-92ED-FBFB-BFAE-44EA6884BFDD}"/>
              </a:ext>
            </a:extLst>
          </p:cNvPr>
          <p:cNvSpPr/>
          <p:nvPr/>
        </p:nvSpPr>
        <p:spPr>
          <a:xfrm>
            <a:off x="458927" y="1530721"/>
            <a:ext cx="365217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r>
              <a:rPr lang="en-US" sz="1200" b="1" dirty="0">
                <a:solidFill>
                  <a:schemeClr val="accent1"/>
                </a:solidFill>
              </a:rPr>
              <a:t>Demographics and geographics</a:t>
            </a:r>
          </a:p>
          <a:p>
            <a:pPr marL="171450" indent="-171450">
              <a:lnSpc>
                <a:spcPct val="120000"/>
              </a:lnSpc>
              <a:buFont typeface="Arial" panose="020B0604020202020204" pitchFamily="34" charset="0"/>
              <a:buChar char="•"/>
            </a:pPr>
            <a:r>
              <a:rPr lang="en-US" sz="1200" dirty="0">
                <a:solidFill>
                  <a:schemeClr val="tx1"/>
                </a:solidFill>
              </a:rPr>
              <a:t>35-55 years old, male and frmale</a:t>
            </a:r>
          </a:p>
          <a:p>
            <a:pPr marL="171450" indent="-171450">
              <a:lnSpc>
                <a:spcPct val="120000"/>
              </a:lnSpc>
              <a:buFont typeface="Arial" panose="020B0604020202020204" pitchFamily="34" charset="0"/>
              <a:buChar char="•"/>
            </a:pPr>
            <a:r>
              <a:rPr lang="en-US" sz="1200" dirty="0">
                <a:solidFill>
                  <a:schemeClr val="tx1"/>
                </a:solidFill>
              </a:rPr>
              <a:t>$50-150k income</a:t>
            </a:r>
          </a:p>
          <a:p>
            <a:pPr marL="171450" indent="-171450">
              <a:lnSpc>
                <a:spcPct val="120000"/>
              </a:lnSpc>
              <a:buFont typeface="Arial" panose="020B0604020202020204" pitchFamily="34" charset="0"/>
              <a:buChar char="•"/>
            </a:pPr>
            <a:r>
              <a:rPr lang="en-US" sz="1200" dirty="0">
                <a:solidFill>
                  <a:schemeClr val="tx1"/>
                </a:solidFill>
              </a:rPr>
              <a:t>Urban and rural</a:t>
            </a:r>
          </a:p>
          <a:p>
            <a:pPr>
              <a:lnSpc>
                <a:spcPct val="120000"/>
              </a:lnSpc>
            </a:pPr>
            <a:endParaRPr lang="en-US" sz="1200" b="1" dirty="0">
              <a:solidFill>
                <a:schemeClr val="tx1"/>
              </a:solidFill>
            </a:endParaRPr>
          </a:p>
          <a:p>
            <a:pPr>
              <a:lnSpc>
                <a:spcPct val="120000"/>
              </a:lnSpc>
            </a:pPr>
            <a:r>
              <a:rPr lang="en-US" sz="1200" b="1" dirty="0">
                <a:solidFill>
                  <a:schemeClr val="accent1"/>
                </a:solidFill>
              </a:rPr>
              <a:t>Goals, behaviors and pain-points</a:t>
            </a:r>
          </a:p>
          <a:p>
            <a:pPr marL="171450" indent="-171450">
              <a:lnSpc>
                <a:spcPct val="120000"/>
              </a:lnSpc>
              <a:buFont typeface="Arial" panose="020B0604020202020204" pitchFamily="34" charset="0"/>
              <a:buChar char="•"/>
            </a:pPr>
            <a:r>
              <a:rPr lang="en-US" sz="1200" dirty="0">
                <a:solidFill>
                  <a:schemeClr val="tx1"/>
                </a:solidFill>
              </a:rPr>
              <a:t>Wants to generate new sales</a:t>
            </a:r>
          </a:p>
          <a:p>
            <a:pPr marL="171450" indent="-171450">
              <a:lnSpc>
                <a:spcPct val="120000"/>
              </a:lnSpc>
              <a:buFont typeface="Arial" panose="020B0604020202020204" pitchFamily="34" charset="0"/>
              <a:buChar char="•"/>
            </a:pPr>
            <a:r>
              <a:rPr lang="en-US" sz="1200" dirty="0">
                <a:solidFill>
                  <a:schemeClr val="tx1"/>
                </a:solidFill>
              </a:rPr>
              <a:t>Want to save time on financial administration</a:t>
            </a:r>
          </a:p>
          <a:p>
            <a:pPr marL="171450" indent="-171450">
              <a:lnSpc>
                <a:spcPct val="120000"/>
              </a:lnSpc>
              <a:buFont typeface="Arial" panose="020B0604020202020204" pitchFamily="34" charset="0"/>
              <a:buChar char="•"/>
            </a:pPr>
            <a:r>
              <a:rPr lang="en-US" sz="1200" dirty="0">
                <a:solidFill>
                  <a:schemeClr val="tx1"/>
                </a:solidFill>
              </a:rPr>
              <a:t>Has a lack of marketing expertise</a:t>
            </a:r>
          </a:p>
          <a:p>
            <a:pPr marL="171450" indent="-171450">
              <a:lnSpc>
                <a:spcPct val="120000"/>
              </a:lnSpc>
              <a:buFont typeface="Arial" panose="020B0604020202020204" pitchFamily="34" charset="0"/>
              <a:buChar char="•"/>
            </a:pPr>
            <a:r>
              <a:rPr lang="en-US" sz="1200" dirty="0">
                <a:solidFill>
                  <a:schemeClr val="tx1"/>
                </a:solidFill>
              </a:rPr>
              <a:t>Dislikes working with suppliers</a:t>
            </a:r>
          </a:p>
          <a:p>
            <a:pPr>
              <a:lnSpc>
                <a:spcPct val="120000"/>
              </a:lnSpc>
            </a:pPr>
            <a:endParaRPr lang="en-US" sz="1200" dirty="0">
              <a:solidFill>
                <a:schemeClr val="tx1"/>
              </a:solidFill>
            </a:endParaRPr>
          </a:p>
          <a:p>
            <a:pPr marL="171450" indent="-171450">
              <a:lnSpc>
                <a:spcPct val="120000"/>
              </a:lnSpc>
              <a:buFont typeface="Arial" panose="020B0604020202020204" pitchFamily="34" charset="0"/>
              <a:buChar char="•"/>
            </a:pPr>
            <a:endParaRPr lang="en-US" sz="1200" dirty="0">
              <a:solidFill>
                <a:schemeClr val="tx1"/>
              </a:solidFill>
            </a:endParaRPr>
          </a:p>
          <a:p>
            <a:pPr>
              <a:lnSpc>
                <a:spcPct val="120000"/>
              </a:lnSpc>
            </a:pPr>
            <a:endParaRPr lang="en-US" sz="1200" b="1" dirty="0">
              <a:solidFill>
                <a:schemeClr val="tx1"/>
              </a:solidFill>
            </a:endParaRPr>
          </a:p>
        </p:txBody>
      </p:sp>
      <p:sp>
        <p:nvSpPr>
          <p:cNvPr id="12" name="Rectangle 11">
            <a:extLst>
              <a:ext uri="{FF2B5EF4-FFF2-40B4-BE49-F238E27FC236}">
                <a16:creationId xmlns:a16="http://schemas.microsoft.com/office/drawing/2014/main" id="{0AADA39C-C8B1-01ED-B904-BC0A401D676A}"/>
              </a:ext>
            </a:extLst>
          </p:cNvPr>
          <p:cNvSpPr/>
          <p:nvPr/>
        </p:nvSpPr>
        <p:spPr>
          <a:xfrm>
            <a:off x="458926" y="1530721"/>
            <a:ext cx="365217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Persona 1:  Small business owner</a:t>
            </a:r>
          </a:p>
        </p:txBody>
      </p:sp>
      <p:sp>
        <p:nvSpPr>
          <p:cNvPr id="13" name="Rectangle 12">
            <a:extLst>
              <a:ext uri="{FF2B5EF4-FFF2-40B4-BE49-F238E27FC236}">
                <a16:creationId xmlns:a16="http://schemas.microsoft.com/office/drawing/2014/main" id="{93D71E29-6175-DA4B-9EFB-D23C86BB3CCA}"/>
              </a:ext>
            </a:extLst>
          </p:cNvPr>
          <p:cNvSpPr/>
          <p:nvPr/>
        </p:nvSpPr>
        <p:spPr>
          <a:xfrm>
            <a:off x="4269913" y="1530721"/>
            <a:ext cx="365217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r>
              <a:rPr lang="en-US" sz="1200" b="1" dirty="0">
                <a:solidFill>
                  <a:schemeClr val="accent1"/>
                </a:solidFill>
              </a:rPr>
              <a:t>Demographics and geographics</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a:lnSpc>
                <a:spcPct val="120000"/>
              </a:lnSpc>
            </a:pPr>
            <a:endParaRPr lang="en-US" sz="1200" b="1" dirty="0">
              <a:solidFill>
                <a:schemeClr val="tx1"/>
              </a:solidFill>
            </a:endParaRPr>
          </a:p>
          <a:p>
            <a:pPr>
              <a:lnSpc>
                <a:spcPct val="120000"/>
              </a:lnSpc>
            </a:pPr>
            <a:r>
              <a:rPr lang="en-US" sz="1200" b="1" dirty="0">
                <a:solidFill>
                  <a:schemeClr val="accent1"/>
                </a:solidFill>
              </a:rPr>
              <a:t>Goals, behaviors and pain-points</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endParaRPr lang="en-US" sz="1200" dirty="0">
              <a:solidFill>
                <a:schemeClr val="tx1"/>
              </a:solidFill>
            </a:endParaRPr>
          </a:p>
          <a:p>
            <a:pPr>
              <a:lnSpc>
                <a:spcPct val="120000"/>
              </a:lnSpc>
            </a:pPr>
            <a:endParaRPr lang="en-US" sz="1200" b="1" dirty="0">
              <a:solidFill>
                <a:schemeClr val="tx1"/>
              </a:solidFill>
            </a:endParaRPr>
          </a:p>
        </p:txBody>
      </p:sp>
      <p:sp>
        <p:nvSpPr>
          <p:cNvPr id="14" name="Rectangle 13">
            <a:extLst>
              <a:ext uri="{FF2B5EF4-FFF2-40B4-BE49-F238E27FC236}">
                <a16:creationId xmlns:a16="http://schemas.microsoft.com/office/drawing/2014/main" id="{77FB63AA-9D11-A68B-1E2C-73FA7756B258}"/>
              </a:ext>
            </a:extLst>
          </p:cNvPr>
          <p:cNvSpPr/>
          <p:nvPr/>
        </p:nvSpPr>
        <p:spPr>
          <a:xfrm>
            <a:off x="4269912" y="1530721"/>
            <a:ext cx="365217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Persona 2:  Student</a:t>
            </a:r>
          </a:p>
        </p:txBody>
      </p:sp>
      <p:sp>
        <p:nvSpPr>
          <p:cNvPr id="15" name="Rectangle 14">
            <a:extLst>
              <a:ext uri="{FF2B5EF4-FFF2-40B4-BE49-F238E27FC236}">
                <a16:creationId xmlns:a16="http://schemas.microsoft.com/office/drawing/2014/main" id="{4AD39D37-51D5-F9C2-E354-EC731FFDFE57}"/>
              </a:ext>
            </a:extLst>
          </p:cNvPr>
          <p:cNvSpPr/>
          <p:nvPr/>
        </p:nvSpPr>
        <p:spPr>
          <a:xfrm>
            <a:off x="8080900" y="1530721"/>
            <a:ext cx="3652173" cy="4673757"/>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endParaRPr lang="en-US" sz="1200" dirty="0">
              <a:solidFill>
                <a:schemeClr val="tx1"/>
              </a:solidFill>
            </a:endParaRPr>
          </a:p>
          <a:p>
            <a:pPr>
              <a:lnSpc>
                <a:spcPct val="120000"/>
              </a:lnSpc>
            </a:pPr>
            <a:r>
              <a:rPr lang="en-US" sz="1200" b="1" dirty="0">
                <a:solidFill>
                  <a:schemeClr val="accent1"/>
                </a:solidFill>
              </a:rPr>
              <a:t>Demographics and geographics</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a:lnSpc>
                <a:spcPct val="120000"/>
              </a:lnSpc>
            </a:pPr>
            <a:endParaRPr lang="en-US" sz="1200" b="1" dirty="0">
              <a:solidFill>
                <a:schemeClr val="tx1"/>
              </a:solidFill>
            </a:endParaRPr>
          </a:p>
          <a:p>
            <a:pPr>
              <a:lnSpc>
                <a:spcPct val="120000"/>
              </a:lnSpc>
            </a:pPr>
            <a:r>
              <a:rPr lang="en-US" sz="1200" b="1" dirty="0">
                <a:solidFill>
                  <a:schemeClr val="accent1"/>
                </a:solidFill>
              </a:rPr>
              <a:t>Goals, behaviors and pain-points</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r>
              <a:rPr lang="en-US" sz="1200" dirty="0">
                <a:solidFill>
                  <a:schemeClr val="tx1"/>
                </a:solidFill>
              </a:rPr>
              <a:t>Insert your text here</a:t>
            </a:r>
          </a:p>
          <a:p>
            <a:pPr marL="171450" indent="-171450">
              <a:lnSpc>
                <a:spcPct val="120000"/>
              </a:lnSpc>
              <a:buFont typeface="Arial" panose="020B0604020202020204" pitchFamily="34" charset="0"/>
              <a:buChar char="•"/>
            </a:pPr>
            <a:endParaRPr lang="en-US" sz="1200" dirty="0">
              <a:solidFill>
                <a:schemeClr val="tx1"/>
              </a:solidFill>
            </a:endParaRPr>
          </a:p>
          <a:p>
            <a:pPr>
              <a:lnSpc>
                <a:spcPct val="120000"/>
              </a:lnSpc>
            </a:pPr>
            <a:endParaRPr lang="en-US" sz="1200" b="1" dirty="0">
              <a:solidFill>
                <a:schemeClr val="tx1"/>
              </a:solidFill>
            </a:endParaRPr>
          </a:p>
        </p:txBody>
      </p:sp>
      <p:sp>
        <p:nvSpPr>
          <p:cNvPr id="16" name="Rectangle 15">
            <a:extLst>
              <a:ext uri="{FF2B5EF4-FFF2-40B4-BE49-F238E27FC236}">
                <a16:creationId xmlns:a16="http://schemas.microsoft.com/office/drawing/2014/main" id="{47CF4B6F-5670-00D5-1779-7B1CAA628F44}"/>
              </a:ext>
            </a:extLst>
          </p:cNvPr>
          <p:cNvSpPr/>
          <p:nvPr/>
        </p:nvSpPr>
        <p:spPr>
          <a:xfrm>
            <a:off x="8080898" y="1530721"/>
            <a:ext cx="3652173"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665413" algn="l"/>
              </a:tabLst>
            </a:pPr>
            <a:r>
              <a:rPr lang="en-US" sz="1400" b="1" dirty="0">
                <a:solidFill>
                  <a:schemeClr val="tx1"/>
                </a:solidFill>
              </a:rPr>
              <a:t>Persona 3:  Corporate Executive</a:t>
            </a:r>
          </a:p>
        </p:txBody>
      </p:sp>
      <p:pic>
        <p:nvPicPr>
          <p:cNvPr id="8198" name="Picture 6">
            <a:extLst>
              <a:ext uri="{FF2B5EF4-FFF2-40B4-BE49-F238E27FC236}">
                <a16:creationId xmlns:a16="http://schemas.microsoft.com/office/drawing/2014/main" id="{3DCB4DD0-D6D2-CE74-98F7-85EDC520DB7C}"/>
              </a:ext>
            </a:extLst>
          </p:cNvPr>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1538762" y="2161889"/>
            <a:ext cx="1492500" cy="149250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AED7C6B3-2D5D-9A07-AE43-E32DF87CA499}"/>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160738" y="2161889"/>
            <a:ext cx="1492500" cy="1492500"/>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812D3673-1103-125D-433D-DB36C29F21B7}"/>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349748" y="2161889"/>
            <a:ext cx="1492500" cy="1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97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BAC5FE-4BE9-F046-A4B9-6C11D63EEAE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8EBAC5FE-4BE9-F046-A4B9-6C11D63EEAE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5B54EF-BDF2-784D-9E85-215A2ED19938}"/>
              </a:ext>
            </a:extLst>
          </p:cNvPr>
          <p:cNvSpPr>
            <a:spLocks noGrp="1"/>
          </p:cNvSpPr>
          <p:nvPr>
            <p:ph type="title"/>
          </p:nvPr>
        </p:nvSpPr>
        <p:spPr/>
        <p:txBody>
          <a:bodyPr vert="horz"/>
          <a:lstStyle/>
          <a:p>
            <a:r>
              <a:rPr lang="en-US" dirty="0"/>
              <a:t>Deep dive: Small business owner (Persona canvas)</a:t>
            </a:r>
          </a:p>
        </p:txBody>
      </p:sp>
      <p:grpSp>
        <p:nvGrpSpPr>
          <p:cNvPr id="3" name="Group 2">
            <a:extLst>
              <a:ext uri="{FF2B5EF4-FFF2-40B4-BE49-F238E27FC236}">
                <a16:creationId xmlns:a16="http://schemas.microsoft.com/office/drawing/2014/main" id="{BC62733C-95ED-EEE5-9E7E-000FD363B524}"/>
              </a:ext>
            </a:extLst>
          </p:cNvPr>
          <p:cNvGrpSpPr/>
          <p:nvPr/>
        </p:nvGrpSpPr>
        <p:grpSpPr>
          <a:xfrm>
            <a:off x="458926" y="1932010"/>
            <a:ext cx="11274149" cy="4299514"/>
            <a:chOff x="458926" y="1520545"/>
            <a:chExt cx="11274149" cy="4710980"/>
          </a:xfrm>
        </p:grpSpPr>
        <p:grpSp>
          <p:nvGrpSpPr>
            <p:cNvPr id="8" name="Group 7">
              <a:extLst>
                <a:ext uri="{FF2B5EF4-FFF2-40B4-BE49-F238E27FC236}">
                  <a16:creationId xmlns:a16="http://schemas.microsoft.com/office/drawing/2014/main" id="{704F1035-A508-70D3-A66D-A4D7984BDF8A}"/>
                </a:ext>
              </a:extLst>
            </p:cNvPr>
            <p:cNvGrpSpPr/>
            <p:nvPr/>
          </p:nvGrpSpPr>
          <p:grpSpPr>
            <a:xfrm>
              <a:off x="458927" y="1520545"/>
              <a:ext cx="11274147" cy="1290331"/>
              <a:chOff x="458927" y="1520545"/>
              <a:chExt cx="9382659" cy="1629056"/>
            </a:xfrm>
          </p:grpSpPr>
          <p:sp>
            <p:nvSpPr>
              <p:cNvPr id="7" name="Rectangle 6">
                <a:extLst>
                  <a:ext uri="{FF2B5EF4-FFF2-40B4-BE49-F238E27FC236}">
                    <a16:creationId xmlns:a16="http://schemas.microsoft.com/office/drawing/2014/main" id="{C5CB2438-E02F-597E-280B-48F51E5F513E}"/>
                  </a:ext>
                </a:extLst>
              </p:cNvPr>
              <p:cNvSpPr/>
              <p:nvPr/>
            </p:nvSpPr>
            <p:spPr>
              <a:xfrm>
                <a:off x="458927" y="1520545"/>
                <a:ext cx="3127553" cy="16290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Demographics</a:t>
                </a:r>
              </a:p>
              <a:p>
                <a:pPr>
                  <a:lnSpc>
                    <a:spcPct val="120000"/>
                  </a:lnSpc>
                </a:pPr>
                <a:r>
                  <a:rPr lang="en-US" sz="1400" dirty="0">
                    <a:solidFill>
                      <a:schemeClr val="accent4">
                        <a:lumMod val="60000"/>
                        <a:lumOff val="40000"/>
                      </a:schemeClr>
                    </a:solidFill>
                  </a:rPr>
                  <a:t>Name,  age, location, occupation, etc.</a:t>
                </a:r>
              </a:p>
            </p:txBody>
          </p:sp>
          <p:sp>
            <p:nvSpPr>
              <p:cNvPr id="10" name="Rectangle 9">
                <a:extLst>
                  <a:ext uri="{FF2B5EF4-FFF2-40B4-BE49-F238E27FC236}">
                    <a16:creationId xmlns:a16="http://schemas.microsoft.com/office/drawing/2014/main" id="{D0883883-F900-898E-B2B0-1842A0044E38}"/>
                  </a:ext>
                </a:extLst>
              </p:cNvPr>
              <p:cNvSpPr/>
              <p:nvPr/>
            </p:nvSpPr>
            <p:spPr>
              <a:xfrm>
                <a:off x="3586480" y="1520545"/>
                <a:ext cx="3127553" cy="16290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Psychographics</a:t>
                </a:r>
              </a:p>
              <a:p>
                <a:pPr>
                  <a:lnSpc>
                    <a:spcPct val="120000"/>
                  </a:lnSpc>
                </a:pPr>
                <a:r>
                  <a:rPr lang="en-US" sz="1400" dirty="0">
                    <a:solidFill>
                      <a:schemeClr val="accent4">
                        <a:lumMod val="60000"/>
                        <a:lumOff val="40000"/>
                      </a:schemeClr>
                    </a:solidFill>
                  </a:rPr>
                  <a:t>Interests, motivations, lifestyle, etc</a:t>
                </a:r>
                <a:r>
                  <a:rPr lang="en-US" sz="1400" dirty="0">
                    <a:solidFill>
                      <a:schemeClr val="tx1"/>
                    </a:solidFill>
                  </a:rPr>
                  <a:t>.</a:t>
                </a:r>
              </a:p>
            </p:txBody>
          </p:sp>
          <p:sp>
            <p:nvSpPr>
              <p:cNvPr id="11" name="Rectangle 10">
                <a:extLst>
                  <a:ext uri="{FF2B5EF4-FFF2-40B4-BE49-F238E27FC236}">
                    <a16:creationId xmlns:a16="http://schemas.microsoft.com/office/drawing/2014/main" id="{17E388D0-6D7A-FBAD-2439-F82388691F52}"/>
                  </a:ext>
                </a:extLst>
              </p:cNvPr>
              <p:cNvSpPr/>
              <p:nvPr/>
            </p:nvSpPr>
            <p:spPr>
              <a:xfrm>
                <a:off x="6714033" y="1520545"/>
                <a:ext cx="3127553" cy="16290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Preferred channels</a:t>
                </a:r>
              </a:p>
              <a:p>
                <a:pPr>
                  <a:lnSpc>
                    <a:spcPct val="120000"/>
                  </a:lnSpc>
                </a:pPr>
                <a:r>
                  <a:rPr lang="en-US" sz="1400" dirty="0">
                    <a:solidFill>
                      <a:schemeClr val="accent4">
                        <a:lumMod val="60000"/>
                        <a:lumOff val="40000"/>
                      </a:schemeClr>
                    </a:solidFill>
                  </a:rPr>
                  <a:t>How can we reach and engage with them?</a:t>
                </a:r>
              </a:p>
            </p:txBody>
          </p:sp>
        </p:grpSp>
        <p:grpSp>
          <p:nvGrpSpPr>
            <p:cNvPr id="13" name="Group 12">
              <a:extLst>
                <a:ext uri="{FF2B5EF4-FFF2-40B4-BE49-F238E27FC236}">
                  <a16:creationId xmlns:a16="http://schemas.microsoft.com/office/drawing/2014/main" id="{3F64D658-62BE-26F3-3E67-1F2033B0B044}"/>
                </a:ext>
              </a:extLst>
            </p:cNvPr>
            <p:cNvGrpSpPr/>
            <p:nvPr/>
          </p:nvGrpSpPr>
          <p:grpSpPr>
            <a:xfrm>
              <a:off x="458927" y="2810875"/>
              <a:ext cx="11274148" cy="1710325"/>
              <a:chOff x="3586480" y="1520545"/>
              <a:chExt cx="6255106" cy="1629056"/>
            </a:xfrm>
          </p:grpSpPr>
          <p:sp>
            <p:nvSpPr>
              <p:cNvPr id="15" name="Rectangle 14">
                <a:extLst>
                  <a:ext uri="{FF2B5EF4-FFF2-40B4-BE49-F238E27FC236}">
                    <a16:creationId xmlns:a16="http://schemas.microsoft.com/office/drawing/2014/main" id="{C4B3F886-50AD-6FC8-DA18-1629CADB439F}"/>
                  </a:ext>
                </a:extLst>
              </p:cNvPr>
              <p:cNvSpPr/>
              <p:nvPr/>
            </p:nvSpPr>
            <p:spPr>
              <a:xfrm>
                <a:off x="3586480" y="1520545"/>
                <a:ext cx="3127553" cy="16290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Jobs to be done (gains)</a:t>
                </a:r>
              </a:p>
              <a:p>
                <a:pPr>
                  <a:lnSpc>
                    <a:spcPct val="120000"/>
                  </a:lnSpc>
                </a:pPr>
                <a:r>
                  <a:rPr lang="en-US" sz="1400" dirty="0">
                    <a:solidFill>
                      <a:schemeClr val="accent4">
                        <a:lumMod val="60000"/>
                        <a:lumOff val="40000"/>
                      </a:schemeClr>
                    </a:solidFill>
                  </a:rPr>
                  <a:t>What are their key needs?</a:t>
                </a:r>
              </a:p>
            </p:txBody>
          </p:sp>
          <p:sp>
            <p:nvSpPr>
              <p:cNvPr id="16" name="Rectangle 15">
                <a:extLst>
                  <a:ext uri="{FF2B5EF4-FFF2-40B4-BE49-F238E27FC236}">
                    <a16:creationId xmlns:a16="http://schemas.microsoft.com/office/drawing/2014/main" id="{A8D19BF5-793A-137C-7E3D-76AF3E32A3C5}"/>
                  </a:ext>
                </a:extLst>
              </p:cNvPr>
              <p:cNvSpPr/>
              <p:nvPr/>
            </p:nvSpPr>
            <p:spPr>
              <a:xfrm>
                <a:off x="6714033" y="1520545"/>
                <a:ext cx="3127553" cy="1629056"/>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Jobs to be done (pains)</a:t>
                </a:r>
              </a:p>
              <a:p>
                <a:pPr>
                  <a:lnSpc>
                    <a:spcPct val="120000"/>
                  </a:lnSpc>
                </a:pPr>
                <a:r>
                  <a:rPr lang="en-US" sz="1400" dirty="0">
                    <a:solidFill>
                      <a:schemeClr val="accent4">
                        <a:lumMod val="60000"/>
                        <a:lumOff val="40000"/>
                      </a:schemeClr>
                    </a:solidFill>
                  </a:rPr>
                  <a:t>What are their key pain-points?</a:t>
                </a:r>
              </a:p>
            </p:txBody>
          </p:sp>
        </p:grpSp>
        <p:sp>
          <p:nvSpPr>
            <p:cNvPr id="39" name="Rectangle 38">
              <a:extLst>
                <a:ext uri="{FF2B5EF4-FFF2-40B4-BE49-F238E27FC236}">
                  <a16:creationId xmlns:a16="http://schemas.microsoft.com/office/drawing/2014/main" id="{44A89E4F-4898-C131-B61E-57C962001554}"/>
                </a:ext>
              </a:extLst>
            </p:cNvPr>
            <p:cNvSpPr/>
            <p:nvPr/>
          </p:nvSpPr>
          <p:spPr>
            <a:xfrm>
              <a:off x="458926" y="4521200"/>
              <a:ext cx="3758050" cy="171032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Key reasons to buy</a:t>
              </a:r>
            </a:p>
            <a:p>
              <a:pPr>
                <a:lnSpc>
                  <a:spcPct val="120000"/>
                </a:lnSpc>
              </a:pPr>
              <a:r>
                <a:rPr lang="en-US" sz="1400" dirty="0">
                  <a:solidFill>
                    <a:schemeClr val="accent4">
                      <a:lumMod val="60000"/>
                      <a:lumOff val="40000"/>
                    </a:schemeClr>
                  </a:solidFill>
                </a:rPr>
                <a:t>What’s their main reason to buy the product?</a:t>
              </a:r>
            </a:p>
          </p:txBody>
        </p:sp>
        <p:sp>
          <p:nvSpPr>
            <p:cNvPr id="40" name="Rectangle 39">
              <a:extLst>
                <a:ext uri="{FF2B5EF4-FFF2-40B4-BE49-F238E27FC236}">
                  <a16:creationId xmlns:a16="http://schemas.microsoft.com/office/drawing/2014/main" id="{DE49226C-1355-BC75-67F8-21273F73926E}"/>
                </a:ext>
              </a:extLst>
            </p:cNvPr>
            <p:cNvSpPr/>
            <p:nvPr/>
          </p:nvSpPr>
          <p:spPr>
            <a:xfrm>
              <a:off x="4216976" y="4521200"/>
              <a:ext cx="3758050" cy="171032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Deal-makers</a:t>
              </a:r>
            </a:p>
            <a:p>
              <a:pPr>
                <a:lnSpc>
                  <a:spcPct val="120000"/>
                </a:lnSpc>
              </a:pPr>
              <a:r>
                <a:rPr lang="en-US" sz="1400" dirty="0">
                  <a:solidFill>
                    <a:schemeClr val="accent4">
                      <a:lumMod val="60000"/>
                      <a:lumOff val="40000"/>
                    </a:schemeClr>
                  </a:solidFill>
                </a:rPr>
                <a:t>What must the product have/do?</a:t>
              </a:r>
            </a:p>
          </p:txBody>
        </p:sp>
        <p:sp>
          <p:nvSpPr>
            <p:cNvPr id="41" name="Rectangle 40">
              <a:extLst>
                <a:ext uri="{FF2B5EF4-FFF2-40B4-BE49-F238E27FC236}">
                  <a16:creationId xmlns:a16="http://schemas.microsoft.com/office/drawing/2014/main" id="{9F163B24-1169-E3F1-DA5D-8B2DF00A00F4}"/>
                </a:ext>
              </a:extLst>
            </p:cNvPr>
            <p:cNvSpPr/>
            <p:nvPr/>
          </p:nvSpPr>
          <p:spPr>
            <a:xfrm>
              <a:off x="7975025" y="4521200"/>
              <a:ext cx="3758050" cy="1710325"/>
            </a:xfrm>
            <a:prstGeom prst="rect">
              <a:avLst/>
            </a:prstGeom>
            <a:solidFill>
              <a:schemeClr val="bg1"/>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a:lnSpc>
                  <a:spcPct val="120000"/>
                </a:lnSpc>
              </a:pPr>
              <a:r>
                <a:rPr lang="en-US" sz="1400" b="1" dirty="0">
                  <a:solidFill>
                    <a:schemeClr val="tx1"/>
                  </a:solidFill>
                </a:rPr>
                <a:t>Deal-breakers</a:t>
              </a:r>
            </a:p>
            <a:p>
              <a:pPr>
                <a:lnSpc>
                  <a:spcPct val="120000"/>
                </a:lnSpc>
              </a:pPr>
              <a:r>
                <a:rPr lang="en-US" sz="1400" dirty="0">
                  <a:solidFill>
                    <a:schemeClr val="accent4">
                      <a:lumMod val="60000"/>
                      <a:lumOff val="40000"/>
                    </a:schemeClr>
                  </a:solidFill>
                </a:rPr>
                <a:t>What must the product not have/do?</a:t>
              </a:r>
            </a:p>
          </p:txBody>
        </p:sp>
      </p:grpSp>
      <p:sp>
        <p:nvSpPr>
          <p:cNvPr id="17" name="Rectangle 16">
            <a:extLst>
              <a:ext uri="{FF2B5EF4-FFF2-40B4-BE49-F238E27FC236}">
                <a16:creationId xmlns:a16="http://schemas.microsoft.com/office/drawing/2014/main" id="{583C458F-F732-2DD3-5883-84913BAC12C7}"/>
              </a:ext>
            </a:extLst>
          </p:cNvPr>
          <p:cNvSpPr/>
          <p:nvPr/>
        </p:nvSpPr>
        <p:spPr>
          <a:xfrm>
            <a:off x="458926" y="1530721"/>
            <a:ext cx="11274147" cy="401289"/>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Persona 1:  Small business owner</a:t>
            </a:r>
          </a:p>
        </p:txBody>
      </p:sp>
    </p:spTree>
    <p:extLst>
      <p:ext uri="{BB962C8B-B14F-4D97-AF65-F5344CB8AC3E}">
        <p14:creationId xmlns:p14="http://schemas.microsoft.com/office/powerpoint/2010/main" val="3527599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29&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bNumberIsYear val=&quot;0&quot;/&gt;&lt;m_strFormatTime&gt;%1 %y&lt;/m_strFormatTime&gt;&lt;m_yearfmt&gt;&lt;begin val=&quot;4&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alMxIrzNQI_KJlkEK_TJY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O3vDemoUrjaoI8kCjkBNt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3yqy9IDcCWAZI.MEbVUgQ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uKWW30Y7CYI77b47qEetu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wN4mplUDw2fWV0mXsFogL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Irs.Z8mPfx1arw2BM345G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LHlXojuLAKdK9UWARwXo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bpYt7gA_G8ckw11Fctps5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W1UDn3Coj6KCrWvMCTapp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Dz.dWlTkm.voXv.vlgYBg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py7gcWsiTNDY16ruFn0Yh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nmxj1MnTOy.fvs2U3blj9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XDA37VPm86L6S58wjQcSD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9.LTKQ8IgSKEuRRkH2gMe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ZU9MbpNRWfSZbKblnQv2e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y1sUFSGZiRDt0MAV1YiOS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ZnsSYVWeVq8.TJY_k637x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ZpgJWzQr2zWAf39EABGer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jbaLDgL7gXj6juIpdLtKX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16LZyznJvCx5umsboH4al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z_i4TLTV_46F2Du.K3sGy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k_Q3LuMP3C.UUpceJjZOa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T.xy3xuCmOjyq21_VlqYg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Qh4EArXAN7H9xBlv_0s4q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qVi4f.iENVgJ7phIOTR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mkdJbTHq2jXBVmyQZ4qfL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52aWvT3Px5.PLWAKtxPbR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Y1SERElJLhpzllBrbW9uE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xxZbNNM4PZ2Swo7VZ4TBd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8TIHUs9xZA_qOIe2ACrRf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Ony_wcpKw8xq6.agI8XY2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EAf5N197msRoVj_Cnw7LT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mLlEB585RV9H1Kuezmd6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BNN6YDFYl0vfrERZZeqgZ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d43lbf2ABoPMR0dPH3TVm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xFrCy37t9DhRLV1XlykCT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id.rxrNRrBBvYSoCZW1eE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JHSkyco_X18XmFuxdGCA0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JF1Rsb8fUZU6LijapM9nr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C2Rmt_Ce4YT8cMJpPxIlw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qWodLGUsk7LJZyDXDIrSi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JpvAMdPC5EM615o1N8_QF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anAC9U8Q4mujpF_3TgY0M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jbOPkGEuOgI9J_UXvwMnZQ"/>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s2luoiqH0YgjGr9zbmto8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PC_cOJ_GFWATkIKlnKCY9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B8DAJEiRryqDo692Y4FsB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E_A3whvVuvGquMmFoq9RT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RlN83piFPKWMDM2qud40d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0WvDKy5TfulTVY7pVqWZX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dtU1TEti4xWw9vrqyEjaf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ud2_akzarRv9Qt9BwMSc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24o9e3A4bUicCBbg4WFkx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y_b0gDsABlEST6WGyzA6Q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_.cetvW_Q.CN8f11uPTke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iJmPwkkixvlCHiWBCpa4Y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XPcjNMxEVc6D0znNZgOVa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Qfbq33Na7yY0RtGD0vXgO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KWW30Y7CYI77b47qEetu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kIdzIZLT6nmPP8hbqihzF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EhcEjNXcbkPLCi.5zxiH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ffAcO3xVNmZotcEQtVWRu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5PE2MdrACGq60uCOtiVoZ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lAftjSbT4RFXXQriT3Cqu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1oE6uskXmbOOE1s3U5yJb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7BMoJTH9Okuceh8AmS_xs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Noqt5qmLkqNWnHoGaG.mP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jCE__4LHoHuhnrvOTmbpAg"/>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dAn9Ih82ZMvNcWeZ2198l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LZzFbdF1Py9Y0dtg6K5pV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dVuAqeBdwWaf55m08iOKG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bxIwacLmmgZPHWcERmaiX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bfuRzNbZMWFRkjfLaTPc7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ZHD4e6hA2KgD0fbetF1tU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yoavzZjnLRse_vL2S__zU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gWAIys7Uqhnjgs7cUD8iy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sQK2euHhVP7fJdiyeE0I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2wz8r7vQBuQBGlOV1dSIs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sGjyIPD_3D2bvOTalDtQi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JEnGFYt6frpTF2J3T9OYN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FQfaSHpFLIpgz4inw34Y1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oihzplgvovkoXS5dZErZk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TEt_S7n4_19FPE1zDn9lO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DYbV_YlUGHsm0OFAGQJXq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23RNxHba58bCAk9p26DdZ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0hieJ.mYDea1LyODQRf_T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C7cawuj_5ArM8kxzuKAn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ZiTUSr0lhDf8LCJJ4L72K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ItSrQlGbxAV9dTGLCn4UV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zL_qJJLrtvPTcnUOILONU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934wlSnKuZFl40bExYdTU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Ora2b.oSHFSG.3DdWxeE1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CTQeuJy1q9DEN18c6_Jy0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JSplMJ5TiQ352Tro_Xxz2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6ATXBEDOa8nnmHDKcDIBN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TtZVxk2QQ.QtKMB2qVdv6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ZJ2eZ8cPUlnRqY_pL6LgR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0XwkfOfdOnDnaG1F3WQce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3eOh1NaRSN9JU14IwIAmP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DmV.cydud9zyqTl_ck4ml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vJaBjkSfGGNVfS_DCLxLe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Uo21wroD594Cp8IGseYIg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YhTLi29bczEP8h.S_BY6d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R9RyISJiW0oE5y3yUuers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iUTphCn41E2HEKcWyRa2x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lLm4N54G9ThWKZLiQu0FK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XPPerD2eMvbNB2BPHzLKR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NTfBfPJQRqtmclqZ8Q.1Y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QujurRX6nT3ldPth6B2Le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c9f_YC9ZQKytXBUOgmaqD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sKhhcYY0vgbtFCnMHSnsX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YsRoJExLpyc5FDRyc3YFX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7yStKJBAu_AZUuQimhaZL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CDVKpE9MYCOHGr.cgeWlv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Y9dnLtl87azviOM0kzYoW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tGEvXdWMKPF4.8BBtCS2y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PL2XRzYU53LGtuLFB0th7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PUEXryK4qtR.R003Wc7oW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CXdvTNBU6gXl_uugTnWY0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jueZM2qrswpsZSFyQnlDk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qeW8dm787Nxa_Lke2HhgD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7bUB1gtP409PygLIPLqWp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I5HIfDaL5Stx92alEZm29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PhMQpiP_4crSEebE29cX3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KhYXV_lW118MpVhDDfuM0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7tj8blpZiwzproSSVTdeC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u6vjZVK1ST2ejMipaerau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VfF6.GKwMGixJ9WbCKWWc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zI8x9DBqOSPC3S9uiTPIP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orf.IZ9TzGJFB6dvggHiE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dsajrnK1njE5XDO98qYok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Dm2oe2SOjKgBE0kt7EmAB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7rju32Xn02ChoFCCoJlmM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F2V16UVGBBa.kTpmX1Eze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I0h.7B4vPYqmN08NiiePM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QV2fD.N0EVJhlGqp1p97I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iQ_S1jVqE7HwG0wPh7d9j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P5JPa3dBPCWPXhHtCghxy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oPSsh20a0GKac3PpC9.MQ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SI85ax0KK2Zqte6a_zUrN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q0kWmwb2mFOJQ9qrg5Nff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fAb1yQh2a_YOyr04KXYQl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zYw34IBCVmf9WfuL3jdB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Uy3vFVX4u53TLYXyq.7g1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mbYUfQNYQOIIrequEz.JA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9K8h7pWZ8v.w94k5o.2VN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RYsE5BKG282A5tQWCzUBq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cdhwwGgGn4oUs_z9lyRD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EPe7BQhllQnZdXxb0UWGN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mYs2w1iLQtW6FRLDDHxVg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Bwgs7cYSu0M4q__okdfW2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8OeGtZEmT6la3QVE7Dmam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Udjq7TajY45wsr9rzVflW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Q7S398Ub.6vPg_6lo5pAb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aoEbIVh0PqtRzkdLaQ6IB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cRJokwT6FZ0OiVCcewTdp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DGZW1geHocyBxlFzGxVKJ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IBNnTBEZVtQIWx.fT4X9V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2daGM1dV62Y6de6uFLyVI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cuXFKANzdkhn7RZmYZYrX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ZNNGk9Bx9tebyiDaQ3wx3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_NuVU8bT6LxO9PgrZmIft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_IwyYe3FoCi.mEtq6LXxf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CcHva7JolHOLvrK0g55Lx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NTCoQrTM5YACp52oSGA62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9K8h7pWZ8v.w94k5o.2VN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GVwWPvznGvrt5Y3kUtVx3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tUlRQ5cBXXSxL2bU1LROr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U4VpRveYa470jWRN4Oqv1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zzEqJowjF_jizJm1TGXzI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XnJf0caN5C_VhvV3dkG9k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lVIQG4OeLBzLR0QrWEWs0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wHbRZIDFZGrm1660u3ae7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34c13lTgx5I2RroKnkEYE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RYsE5BKG282A5tQWCzUBq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XySaArHZJjJjSIJ9wVqEq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7iiNvEpBDdaUrnT.3vY_V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fyTy4ddoB1zT8sD3IiL4sA"/>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vNoKNfeCsIRJx0awyUN2e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jaJS7WbKLo.gouyqOYcqQ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wwIEK1BqCun6DBtA078e6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cdhwwGgGn4oUs_z9lyRDM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QTYZWoha_jF.oYCdgPq5J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UWEtTg1FOJzS0LwywqH_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BVXaJV5Zrv2KoroHeBoAwQ"/>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NqPJmw0hUaOT4NXzgjDHEg"/>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EPe7BQhllQnZdXxb0UWGN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yJ2EL5A_8R0kNWzbJw0ME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CtzDpadXUnFbvSD19bsSZ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6WHxHfodtbdDWJM1zQNGN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aoEbIVh0PqtRzkdLaQ6IB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bXFZ51OrJFLLbp45fvR1X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e5ifes5LqzY5uzycj22XV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RHUMh0mzE9WreasssFq21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Ia8ghRVInzpCc._xFk1qt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cuXFKANzdkhn7RZmYZYrX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ExojuY.s8p7BHWa5NNrl2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fT6kiFiXMGfXS2cZpH9bD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JtwtCM2aIldtkPHSguLrw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9Q_9GmXM2WhAdzajEivV6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UUMle0RoS9jDZs_wCtAMXg"/>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BQGqHtBB2Jx5sjZb.gviM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YeJQn8t.25NaF9uTurLSqg"/>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fT6kiFiXMGfXS2cZpH9bD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UUMle0RoS9jDZs_wCtAMX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JtwtCM2aIldtkPHSguLrw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BQGqHtBB2Jx5sjZb.gviM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YeJQn8t.25NaF9uTurLSqg"/>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uKWW30Y7CYI77b47qEetu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RidUIBMtQLSi.oBjW7B4d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YOMvZ5Dzdc7j76SIRvQvj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LZjf.TgQBe0G91n5GJ05i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eTn7MKbpaX8Oh1FtD7sx1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DyD7rJgbf.WyR3Or.Lbb7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kaEq_Fo2iTAh8bZ931_Tb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f2Un5_F0Iv5oSEvnqyRR8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V_ykmtk7WvmSE6iXxJVAR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UA0Z3dl4bClbNUzGyEf4o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JrwgB7F1jyC2HM6BoeKCv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CMkkLISWFTvFt9dKd0bTfw"/>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RI8cXbhuzmXQ9SKFahyiR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rG.JFoKPqb4bx1zpJaQaB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l0VhIBNpwAzCAdjfm..a2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BvhXX_i_6Jcy7H1yrSmHB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k2Gc7zj.M05s4rr_pIqEO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DYwxJ6MPvgz6pES3lx8ED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Ny3_rLG0QfUU7fAlOVShM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jDFSec.hIG2AnvRBaE7h1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WekcbB_BRWpkrUkYUPKaZ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yRpuZ.DBGN2TkpXLg.z1q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8_i5Yo8vXXDgfdS0Wbxg.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IHRsQTaprnoCTcyPtyqx3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nG4FSBHvqSl.CdF__.0oM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cYOnlH7fGTbSPvK_2WOHg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GL_4efc8v9nWG6rjdmdF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PHiWvWDXdY.CK4c5gK1Aa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0HPALf3sDGtzchpt7JBDR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NdjAAq3YIemiJiiAN2qIz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4CYsOaZF.x.xTFWS9vf4L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ezyuyq4_q.ElcpvqwlyyO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1IvuBucPlKdVt5rPDr3Y0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1iQRlmESDDo_UPQgwx8_i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4e0FfQenoPk47MW59WQFn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pnsKjI6pqIP4igsw4vl8s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TS_2XjSsraMKx.D0HCTqE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76gkf82xjKECJZjMn5fWV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0ieluSroMb21zREUYL5BO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PXIqSaIVpAP2C2gIHWq_I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zpd..fPOoJdcYODsDwSew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U83JaQVQzMKNkOv4tFBVo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_jZmbT28MpwZ1ieef_zTE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X2nqeCNiRv5P8zNz7vyc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GPeDs.RUW6LDkE3yheHKD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blD.uCf4aFt5TFgaugjEm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yJq2IQO_14Ifll0b8U.y.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FmUcA4HpbpAqw3X1yptk1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t2XdIn7jTBk87v641qjcM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rhkDyKcaTm1GiMgFPSFoj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2q48U21okIM3GJ.aQK_tj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MaeZR4BYXMPO4GgmnjS0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stR0RP_GWeMAFrLZBtfnn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pDSKGMLKAw2vAejDZMKJt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m6IP0uzcbJd0A4XzkGQsi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1R1fn3QLHWnyPtHLwNd6r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5ci5ZIh2l_lFE4SHUgP23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W14UmNnzVksxL7cjJ6oVq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llIwWpExG0MhhYTC8e8b7w"/>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2LRgtDrpizSCNVqDEZg3m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1HOLh1zpmnE5G9wapGwN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9TBLi.IyUbOoLhjsfdW2r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zKVCOkm4AMrpcmndQHPrn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BIvOtFXrgKd8GKHPQrQDyQ"/>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f5nt7Eh7ijS.5QC9gpqkG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D2N702l11BvuD.sbTQZMT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3Zwy2YomUtw4zTpMGB5vG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rsCkcnqA.Fg7yapQZKqPw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ydn4UblaaVW100YNj7ap3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P72ptQEQUu3SeycLSHOKT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ihGGTsTTLUPk8EveeIbkD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9l0sUIujDYzQo0qyuq0sk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EC3N2nDbALuZv1O6ba1R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PW07.0NESUbeHpA6j0qRv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_HLtNGa9BzLbU4AsJGxiT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RrkLxVFWBQsMt6WtQniWc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Y0XTw1ZxjgB_IB9xwcCkIA"/>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_cM_5AYhCDSjMmcjuMDtYw"/>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KA1rXNB4ngQBYzzEbXpmh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nz_UMmQOlAYNTHU3nBt9i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TOOprVK38oEV98tfSIO1A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dvFdiO7b0HjgPP3IQipFhg"/>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lC0LRoO_anUkkPqdFOklz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ghHvmYimus6.0BwP6ClMu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2a3hizISMlJoM12Cr56dL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7zZymu5pAIxDzadAOyaJh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earUqzwLXmv7xURyTJJ.0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whDXZJg7gz3xVTUyqKDkb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GTAES8BPuhvy18z7d41MH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EfPjUooyZhAVlCyRtgr5y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v4dvo5Xn3xpKYaosIWPCf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M9Nz2Pz2.hewgU_.E8zpjw"/>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qLZL_YX_9kpBaAaZeMIrE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Ib3uShUzqHgtNVJmqBI7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3G8uk.y_WDH4Is5MAZCzG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JzTUKVLI2Y0FDI6mZlwRB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RwapyMUoHLELR388dfnsp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zZIODnwls5Ryox9wXHym7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ebEghuuyOnEojUzzyckb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uKWW30Y7CYI77b47qEetu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ym4PqJSrqCNzcScOHVvy9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r66yd57tChNLSZeG9Y3RL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tUHRhd4TJ2KiWWLSDgZF0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CkbRV5WBXNcPgr9RzDC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m58cxXR.pP0zjSkvUrO4M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3T0rKkqJv2Tdr47.qu2_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Mj41c8TpVKDvgQ3j0lu9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3x74ILHsikpaL6LLfPwPE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0g3iYd0qXaJRetwTO38kp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fEQJYBN1.D4zSjb3wA4aY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LiQs1h7Ca1OZ8124UbVw.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A3RUScqOYR_PQjm6eWcY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IR5LBjvKH8RJKvgHW3Zkp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4J.lGVfOADISAmDYv3BGf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GAwhOfmdy.uij6V8sxNk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LVRN5BufG68pmam48siIL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1ynOHl.2MgV4seTlWzmhr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o_93BP7_wntePEr7XhcZj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Tn8Bc7EWo6AhiVO8QLwVs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cMye82H5QpO3YAadIsovq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FEN17aBKYXqRfhSvAVz91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geOEpqSmYucg1UZHlpQ6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1XB4Y4y.n7PaShzF4Ifan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uKWW30Y7CYI77b47qEetu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36im2FVKvfbhYxgdAeRlp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fT6kiFiXMGfXS2cZpH9bD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JtwtCM2aIldtkPHSguLrw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UUMle0RoS9jDZs_wCtAMX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BQGqHtBB2Jx5sjZb.gviM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YeJQn8t.25NaF9uTurLSq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jmjXLgBmqoXp7DyJxVd_A"/>
</p:tagLst>
</file>

<file path=ppt/theme/theme1.xml><?xml version="1.0" encoding="utf-8"?>
<a:theme xmlns:a="http://schemas.openxmlformats.org/drawingml/2006/main" name="Office Theme">
  <a:themeElements>
    <a:clrScheme name="Custom 10">
      <a:dk1>
        <a:srgbClr val="000000"/>
      </a:dk1>
      <a:lt1>
        <a:srgbClr val="FFFFFF"/>
      </a:lt1>
      <a:dk2>
        <a:srgbClr val="FFFFFF"/>
      </a:dk2>
      <a:lt2>
        <a:srgbClr val="FFFFFF"/>
      </a:lt2>
      <a:accent1>
        <a:srgbClr val="14478A"/>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w="19050"/>
      </a:spPr>
      <a:bodyPr tIns="108000" bIns="108000" rtlCol="0" anchor="t"/>
      <a:lstStyle>
        <a:defPPr marL="285750" indent="-285750" algn="l">
          <a:lnSpc>
            <a:spcPct val="120000"/>
          </a:lnSpc>
          <a:buFont typeface="Arial" panose="020B0604020202020204" pitchFamily="34" charset="0"/>
          <a:buChar cha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7589</Words>
  <Application>Microsoft Office PowerPoint</Application>
  <PresentationFormat>Widescreen</PresentationFormat>
  <Paragraphs>1662</Paragraphs>
  <Slides>76</Slides>
  <Notes>44</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1" baseType="lpstr">
      <vt:lpstr>MS PGothic</vt:lpstr>
      <vt:lpstr>Arial</vt:lpstr>
      <vt:lpstr>Calibri</vt:lpstr>
      <vt:lpstr>Office Theme</vt:lpstr>
      <vt:lpstr>think-cell Slide</vt:lpstr>
      <vt:lpstr>PowerPoint Presentation</vt:lpstr>
      <vt:lpstr>Where does a value proposition fit in the bigger picture?</vt:lpstr>
      <vt:lpstr>What is a product value proposition?</vt:lpstr>
      <vt:lpstr>Table of Contents</vt:lpstr>
      <vt:lpstr>We must identify and understand our customers in order to design a strong and profitable product proposition</vt:lpstr>
      <vt:lpstr>There are various ways to define customer segments</vt:lpstr>
      <vt:lpstr>The most informative way to segment customers is to develop customer personas based on “jobs to be done”</vt:lpstr>
      <vt:lpstr>We identified three customer personas in our market</vt:lpstr>
      <vt:lpstr>Deep dive: Small business owner (Persona canvas)</vt:lpstr>
      <vt:lpstr>Developing a product with a strong value proposition requires a deep knowledge of customer needs</vt:lpstr>
      <vt:lpstr>There are multiple ways to capture customer needs</vt:lpstr>
      <vt:lpstr>We captured customer needs from various sources…</vt:lpstr>
      <vt:lpstr>…and ran a number of innovation accelerators</vt:lpstr>
      <vt:lpstr>Table of Contents</vt:lpstr>
      <vt:lpstr>For each customer problem cluster, we used SCAMPER to ideate solutions</vt:lpstr>
      <vt:lpstr>Alternative: For each cluster, we used the New-Old Matrix to ideate solutions</vt:lpstr>
      <vt:lpstr>We have 10 unique product ideas that must be prioritized</vt:lpstr>
      <vt:lpstr>In order to identify the most promising ideas, we mapped all our ideas on a pain-gain matrix</vt:lpstr>
      <vt:lpstr>Alternative: We use Priority Poker to prioritize ideas</vt:lpstr>
      <vt:lpstr>Alternative: We used the Kano Model to prioritize each product feature</vt:lpstr>
      <vt:lpstr>We identified two stand-out ideas that we will go deeper into</vt:lpstr>
      <vt:lpstr>We will use the DVF framework to evaluate each idea</vt:lpstr>
      <vt:lpstr>To test for DVF, we will use a business model canvas</vt:lpstr>
      <vt:lpstr>Business Model Canvas</vt:lpstr>
      <vt:lpstr>Table of Contents</vt:lpstr>
      <vt:lpstr>Table of contents: Product development follows a 6-stage process</vt:lpstr>
      <vt:lpstr>We have hired key roles to expedite product development</vt:lpstr>
      <vt:lpstr>We will deliver products using cross-functional squads that are supported by other functions</vt:lpstr>
      <vt:lpstr>Each cross-functional squad will be led by a Product Manager with expertise in both technology and business…</vt:lpstr>
      <vt:lpstr>…as the Product Manager role requires a mix of skills, from product strategy to defining technical requirements</vt:lpstr>
      <vt:lpstr>As mentioned previously, we deliver products using cross-functional squads that are supported by other functions</vt:lpstr>
      <vt:lpstr>Squads are expected to do both product discovery/research and delivery concurrently</vt:lpstr>
      <vt:lpstr>Squads will deliver using the Agile product development methodology</vt:lpstr>
      <vt:lpstr>Alternative: Squads will deliver using a waterfall product development methodology</vt:lpstr>
      <vt:lpstr>Template: Product targets and initiatives</vt:lpstr>
      <vt:lpstr>Template: Product business case </vt:lpstr>
      <vt:lpstr>Table of Contents</vt:lpstr>
      <vt:lpstr>There are three steps involved in effective product positioning</vt:lpstr>
      <vt:lpstr>We have mapped out competitive alternatives from the perspective of our target market using a Customer Perceptual Map</vt:lpstr>
      <vt:lpstr>When positioning the product, we must talk about features in terms of “value for the customer”</vt:lpstr>
      <vt:lpstr>Finally, we must pick a market “frame of reference” that makes the value obvious to our target customers</vt:lpstr>
      <vt:lpstr>Template: Product Positioning Canvas</vt:lpstr>
      <vt:lpstr>Table of Contents</vt:lpstr>
      <vt:lpstr>Pricing is the most powerful lever to drive increases in profit</vt:lpstr>
      <vt:lpstr>Most companies recognize that ineffective pricing management results in a number of challenges…</vt:lpstr>
      <vt:lpstr>…yet companies also report that are there are a number obstacles to actively managing pricing</vt:lpstr>
      <vt:lpstr>We are committed to a sophistical approach to pricing - our pricing models will be adjusted based on the lifecycle, competition, and market dynamics of our product</vt:lpstr>
      <vt:lpstr>The product will be early in its maturity curve, so our priority is to generate demand quickly</vt:lpstr>
      <vt:lpstr>Alternative: The product will be early in its maturity curve, so our priority is to generate demand quickly</vt:lpstr>
      <vt:lpstr>We must generate demand for this new-to-market product, therefore our pricing objective is to maximize sales </vt:lpstr>
      <vt:lpstr>Maximizing sales allows us to use price as a lever to generate demand, which is easier than generating demand through product development or marketing</vt:lpstr>
      <vt:lpstr>We will consider each of the demand-oriented approaches to pricing</vt:lpstr>
      <vt:lpstr>We will use a combination of penetration pricing and odd-even pricing to drive demand for our product</vt:lpstr>
      <vt:lpstr>Alternative: Cost-oriented pricing models </vt:lpstr>
      <vt:lpstr>Alternative: Profit-oriented pricing models </vt:lpstr>
      <vt:lpstr>Alternative: Competition-oriented pricing models </vt:lpstr>
      <vt:lpstr>Our new-to-market product gives us pricing power; therefore, we need a robust estimate of demand in order to determine the optimal price</vt:lpstr>
      <vt:lpstr>We triangulated multiple sources to estimate demand for our product</vt:lpstr>
      <vt:lpstr>We consolidated our demand input data and modelled out the demand function for our product</vt:lpstr>
      <vt:lpstr>Analysis revealed that revenue-maximizing demand is ~21,000 units, which implies a price of ~$15 per unit</vt:lpstr>
      <vt:lpstr>To ensure we price profitably we must calculate the total unit cost, which includes both fixed and variable costs</vt:lpstr>
      <vt:lpstr>At a moderate level of demand, we have a significant amount of fixed cost</vt:lpstr>
      <vt:lpstr>Total unit cost is highly sensitive to the product’s level of demand – but is estimated to be ~$5 at the revenue-maximizing demand of ~21,000 units</vt:lpstr>
      <vt:lpstr>Comparing forecast demand with unit cost reveals that we have a positive gross margin across all levels of demand, which gives us pricing flexibility</vt:lpstr>
      <vt:lpstr>Although the gross profit maximizing price is $15, we will price at $10 to support our pricing objective of maximizing sales </vt:lpstr>
      <vt:lpstr>There are a number of indicators that suggest there is additional pricing potential in the market</vt:lpstr>
      <vt:lpstr>We will regularly monitor for those indicators, test price adjustments, and re-price if required</vt:lpstr>
      <vt:lpstr>Monitor and document: We will monitor opportunities and threats that might require price adjustments, which will be managed by the Pricing Team</vt:lpstr>
      <vt:lpstr>Monitor and document: We will maintain a competitor pricing map that compares “price vs features” in our market</vt:lpstr>
      <vt:lpstr>Monitor and document: We will maintain a customer value map that compares “price vs value” in our market</vt:lpstr>
      <vt:lpstr>Test price adjustments: We will apply a scientific methodology to our pricing tests by comparing control vs test markets</vt:lpstr>
      <vt:lpstr>Implement new prices: Re-pricing will follow a structured implementation and review process</vt:lpstr>
      <vt:lpstr>Pricing can be calculated based on sales-team experience, using data-driven pricing software, or some combination of both</vt:lpstr>
      <vt:lpstr>Software-based pricing improves organizations’ ability to price more effectively, yet most organizations don’t use pricing software</vt:lpstr>
      <vt:lpstr>Software can be used to generate prices based on pre-defined formulas or through bespoke dynamic calculations</vt:lpstr>
      <vt:lpstr>Truly dynamic pricing requires real-time data inputs and pricing recommendations made at the account-level, which could be overkill for some organizations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2022-07-18T14:06:19Z</dcterms:created>
  <dcterms:modified xsi:type="dcterms:W3CDTF">2024-06-03T09:29:44Z</dcterms:modified>
</cp:coreProperties>
</file>